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ne/zqGxwe4hGj0jcRHaoYz97M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8A7728-E3C6-4513-BE15-FBA0685953D4}">
  <a:tblStyle styleId="{F38A7728-E3C6-4513-BE15-FBA0685953D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3" name="Shape 73"/>
        <p:cNvGrpSpPr/>
        <p:nvPr/>
      </p:nvGrpSpPr>
      <p:grpSpPr>
        <a:xfrm>
          <a:off x="0" y="0"/>
          <a:ext cx="0" cy="0"/>
          <a:chOff x="0" y="0"/>
          <a:chExt cx="0" cy="0"/>
        </a:xfrm>
      </p:grpSpPr>
      <p:sp>
        <p:nvSpPr>
          <p:cNvPr id="74" name="Google Shape;7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9" name="Shape 79"/>
        <p:cNvGrpSpPr/>
        <p:nvPr/>
      </p:nvGrpSpPr>
      <p:grpSpPr>
        <a:xfrm>
          <a:off x="0" y="0"/>
          <a:ext cx="0" cy="0"/>
          <a:chOff x="0" y="0"/>
          <a:chExt cx="0" cy="0"/>
        </a:xfrm>
      </p:grpSpPr>
      <p:sp>
        <p:nvSpPr>
          <p:cNvPr id="80" name="Google Shape;80;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21" name="Shape 21"/>
        <p:cNvGrpSpPr/>
        <p:nvPr/>
      </p:nvGrpSpPr>
      <p:grpSpPr>
        <a:xfrm>
          <a:off x="0" y="0"/>
          <a:ext cx="0" cy="0"/>
          <a:chOff x="0" y="0"/>
          <a:chExt cx="0" cy="0"/>
        </a:xfrm>
      </p:grpSpPr>
      <p:sp>
        <p:nvSpPr>
          <p:cNvPr id="22" name="Google Shape;22;p36"/>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Meiryo"/>
              <a:buNone/>
              <a:defRPr b="1" sz="2000">
                <a:latin typeface="Meiryo"/>
                <a:ea typeface="Meiryo"/>
                <a:cs typeface="Meiryo"/>
                <a:sym typeface="Meiry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6"/>
          <p:cNvSpPr txBox="1"/>
          <p:nvPr>
            <p:ph idx="1" type="body"/>
          </p:nvPr>
        </p:nvSpPr>
        <p:spPr>
          <a:xfrm>
            <a:off x="838200" y="1029558"/>
            <a:ext cx="10515600" cy="496242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36"/>
          <p:cNvCxnSpPr/>
          <p:nvPr/>
        </p:nvCxnSpPr>
        <p:spPr>
          <a:xfrm>
            <a:off x="356795" y="677732"/>
            <a:ext cx="11478410" cy="0"/>
          </a:xfrm>
          <a:prstGeom prst="straightConnector1">
            <a:avLst/>
          </a:prstGeom>
          <a:noFill/>
          <a:ln cap="flat" cmpd="sng" w="19050">
            <a:solidFill>
              <a:schemeClr val="accent1"/>
            </a:solidFill>
            <a:prstDash val="solid"/>
            <a:miter lim="800000"/>
            <a:headEnd len="sm" w="sm" type="none"/>
            <a:tailEnd len="sm" w="sm" type="none"/>
          </a:ln>
        </p:spPr>
      </p:cxnSp>
      <p:sp>
        <p:nvSpPr>
          <p:cNvPr id="25" name="Google Shape;2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8" name="Shape 28"/>
        <p:cNvGrpSpPr/>
        <p:nvPr/>
      </p:nvGrpSpPr>
      <p:grpSpPr>
        <a:xfrm>
          <a:off x="0" y="0"/>
          <a:ext cx="0" cy="0"/>
          <a:chOff x="0" y="0"/>
          <a:chExt cx="0" cy="0"/>
        </a:xfrm>
      </p:grpSpPr>
      <p:sp>
        <p:nvSpPr>
          <p:cNvPr id="29" name="Google Shape;29;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1" name="Google Shape;3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4" name="Shape 34"/>
        <p:cNvGrpSpPr/>
        <p:nvPr/>
      </p:nvGrpSpPr>
      <p:grpSpPr>
        <a:xfrm>
          <a:off x="0" y="0"/>
          <a:ext cx="0" cy="0"/>
          <a:chOff x="0" y="0"/>
          <a:chExt cx="0" cy="0"/>
        </a:xfrm>
      </p:grpSpPr>
      <p:sp>
        <p:nvSpPr>
          <p:cNvPr id="35" name="Google Shape;3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1" name="Shape 41"/>
        <p:cNvGrpSpPr/>
        <p:nvPr/>
      </p:nvGrpSpPr>
      <p:grpSpPr>
        <a:xfrm>
          <a:off x="0" y="0"/>
          <a:ext cx="0" cy="0"/>
          <a:chOff x="0" y="0"/>
          <a:chExt cx="0" cy="0"/>
        </a:xfrm>
      </p:grpSpPr>
      <p:sp>
        <p:nvSpPr>
          <p:cNvPr id="42" name="Google Shape;42;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0" name="Shape 50"/>
        <p:cNvGrpSpPr/>
        <p:nvPr/>
      </p:nvGrpSpPr>
      <p:grpSpPr>
        <a:xfrm>
          <a:off x="0" y="0"/>
          <a:ext cx="0" cy="0"/>
          <a:chOff x="0" y="0"/>
          <a:chExt cx="0" cy="0"/>
        </a:xfrm>
      </p:grpSpPr>
      <p:sp>
        <p:nvSpPr>
          <p:cNvPr id="51" name="Google Shape;5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5" name="Shape 55"/>
        <p:cNvGrpSpPr/>
        <p:nvPr/>
      </p:nvGrpSpPr>
      <p:grpSpPr>
        <a:xfrm>
          <a:off x="0" y="0"/>
          <a:ext cx="0" cy="0"/>
          <a:chOff x="0" y="0"/>
          <a:chExt cx="0" cy="0"/>
        </a:xfrm>
      </p:grpSpPr>
      <p:sp>
        <p:nvSpPr>
          <p:cNvPr id="56" name="Google Shape;5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9" name="Shape 59"/>
        <p:cNvGrpSpPr/>
        <p:nvPr/>
      </p:nvGrpSpPr>
      <p:grpSpPr>
        <a:xfrm>
          <a:off x="0" y="0"/>
          <a:ext cx="0" cy="0"/>
          <a:chOff x="0" y="0"/>
          <a:chExt cx="0" cy="0"/>
        </a:xfrm>
      </p:grpSpPr>
      <p:sp>
        <p:nvSpPr>
          <p:cNvPr id="60" name="Google Shape;60;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6" name="Shape 66"/>
        <p:cNvGrpSpPr/>
        <p:nvPr/>
      </p:nvGrpSpPr>
      <p:grpSpPr>
        <a:xfrm>
          <a:off x="0" y="0"/>
          <a:ext cx="0" cy="0"/>
          <a:chOff x="0" y="0"/>
          <a:chExt cx="0" cy="0"/>
        </a:xfrm>
      </p:grpSpPr>
      <p:sp>
        <p:nvSpPr>
          <p:cNvPr id="67" name="Google Shape;67;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3"/>
          <p:cNvSpPr/>
          <p:nvPr>
            <p:ph idx="2" type="pic"/>
          </p:nvPr>
        </p:nvSpPr>
        <p:spPr>
          <a:xfrm>
            <a:off x="5183188" y="987425"/>
            <a:ext cx="6172200" cy="4873625"/>
          </a:xfrm>
          <a:prstGeom prst="rect">
            <a:avLst/>
          </a:prstGeom>
          <a:noFill/>
          <a:ln>
            <a:noFill/>
          </a:ln>
        </p:spPr>
      </p:sp>
      <p:sp>
        <p:nvSpPr>
          <p:cNvPr id="69" name="Google Shape;69;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4.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35.png"/><Relationship Id="rId5" Type="http://schemas.openxmlformats.org/officeDocument/2006/relationships/image" Target="../media/image36.png"/></Relationships>
</file>

<file path=ppt/slides/_rels/slide28.xml.rels><?xml version="1.0" encoding="UTF-8" standalone="yes"?><Relationships xmlns="http://schemas.openxmlformats.org/package/2006/relationships"><Relationship Id="rId20" Type="http://schemas.openxmlformats.org/officeDocument/2006/relationships/hyperlink" Target="https://help-team.bizer.jp/ja/articles/3106244" TargetMode="External"/><Relationship Id="rId11" Type="http://schemas.openxmlformats.org/officeDocument/2006/relationships/hyperlink" Target="https://help-team.bizer.jp/ja/articles/5829395" TargetMode="External"/><Relationship Id="rId10" Type="http://schemas.openxmlformats.org/officeDocument/2006/relationships/hyperlink" Target="https://help-team.bizer.jp/ja/articles/1591885" TargetMode="External"/><Relationship Id="rId21" Type="http://schemas.openxmlformats.org/officeDocument/2006/relationships/hyperlink" Target="https://help-team.bizer.jp/ja/articles/3486465" TargetMode="External"/><Relationship Id="rId13" Type="http://schemas.openxmlformats.org/officeDocument/2006/relationships/hyperlink" Target="https://help-team.bizer.jp/ja/articles/9000020" TargetMode="External"/><Relationship Id="rId12" Type="http://schemas.openxmlformats.org/officeDocument/2006/relationships/hyperlink" Target="https://help-team.bizer.jp/ja/articles/9000015"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help-team.bizer.jp/ja/articles/1595153" TargetMode="External"/><Relationship Id="rId4" Type="http://schemas.openxmlformats.org/officeDocument/2006/relationships/hyperlink" Target="https://help-team.bizer.jp/ja/articles/1595027" TargetMode="External"/><Relationship Id="rId9" Type="http://schemas.openxmlformats.org/officeDocument/2006/relationships/hyperlink" Target="https://help-team.bizer.jp/ja/articles/1591477" TargetMode="External"/><Relationship Id="rId15" Type="http://schemas.openxmlformats.org/officeDocument/2006/relationships/hyperlink" Target="https://help-team.bizer.jp/ja/articles/1591900" TargetMode="External"/><Relationship Id="rId14" Type="http://schemas.openxmlformats.org/officeDocument/2006/relationships/hyperlink" Target="https://help-team.bizer.jp/ja/articles/5644769" TargetMode="External"/><Relationship Id="rId17" Type="http://schemas.openxmlformats.org/officeDocument/2006/relationships/hyperlink" Target="https://help-team.bizer.jp/ja/articles/6843913" TargetMode="External"/><Relationship Id="rId16" Type="http://schemas.openxmlformats.org/officeDocument/2006/relationships/hyperlink" Target="https://help-team.bizer.jp/ja/articles/1980787" TargetMode="External"/><Relationship Id="rId5" Type="http://schemas.openxmlformats.org/officeDocument/2006/relationships/hyperlink" Target="https://help-team.bizer.jp/ja/articles/4035169" TargetMode="External"/><Relationship Id="rId19" Type="http://schemas.openxmlformats.org/officeDocument/2006/relationships/hyperlink" Target="https://help-team.bizer.jp/ja/articles/2249031" TargetMode="External"/><Relationship Id="rId6" Type="http://schemas.openxmlformats.org/officeDocument/2006/relationships/hyperlink" Target="https://help-team.bizer.jp/ja/articles/1595152" TargetMode="External"/><Relationship Id="rId18" Type="http://schemas.openxmlformats.org/officeDocument/2006/relationships/hyperlink" Target="https://help-team.bizer.jp/ja/articles/9000029" TargetMode="External"/><Relationship Id="rId7" Type="http://schemas.openxmlformats.org/officeDocument/2006/relationships/hyperlink" Target="https://help-team.bizer.jp/ja/articles/4226592" TargetMode="External"/><Relationship Id="rId8" Type="http://schemas.openxmlformats.org/officeDocument/2006/relationships/hyperlink" Target="https://help-team.bizer.jp/ja/articles/159516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help-team.bizer.jp/ja/articles/5126471" TargetMode="External"/><Relationship Id="rId4" Type="http://schemas.openxmlformats.org/officeDocument/2006/relationships/hyperlink" Target="https://help-team.bizer.jp/ja/articles/6397164" TargetMode="External"/><Relationship Id="rId5" Type="http://schemas.openxmlformats.org/officeDocument/2006/relationships/hyperlink" Target="https://help-team.bizer.jp/ja/articles/1664036" TargetMode="External"/><Relationship Id="rId6" Type="http://schemas.openxmlformats.org/officeDocument/2006/relationships/hyperlink" Target="https://help-team.bizer.jp/ja/articles/2860492" TargetMode="External"/><Relationship Id="rId7" Type="http://schemas.openxmlformats.org/officeDocument/2006/relationships/hyperlink" Target="https://help-team.bizer.jp/ja/articles/64740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hyperlink" Target="https://www.youtube.com/watch?v=wdPU3VbJ7PY" TargetMode="External"/><Relationship Id="rId9"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hyperlink" Target="https://www.youtube.com/watch?v=mZsLMyGvjVg" TargetMode="External"/><Relationship Id="rId7" Type="http://schemas.openxmlformats.org/officeDocument/2006/relationships/image" Target="../media/image45.png"/><Relationship Id="rId8" Type="http://schemas.openxmlformats.org/officeDocument/2006/relationships/hyperlink" Target="https://www.youtube.com/watch?v=uBZ8FtQ7OI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youtube.com/watch?v=RSAQD2CEOSo" TargetMode="External"/><Relationship Id="rId4" Type="http://schemas.openxmlformats.org/officeDocument/2006/relationships/hyperlink" Target="https://www.youtube.com/watch?v=r7P6xtuJUik" TargetMode="External"/><Relationship Id="rId5" Type="http://schemas.openxmlformats.org/officeDocument/2006/relationships/image" Target="../media/image43.png"/><Relationship Id="rId6"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41.png"/><Relationship Id="rId6" Type="http://schemas.openxmlformats.org/officeDocument/2006/relationships/hyperlink" Target="https://help-team.bizer.jp/ja" TargetMode="External"/><Relationship Id="rId7" Type="http://schemas.openxmlformats.org/officeDocument/2006/relationships/hyperlink" Target="https://www.youtube.com/@bizerteam14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bizer.jp/team/func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90" name="Google Shape;90;p1"/>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pic>
        <p:nvPicPr>
          <p:cNvPr id="91" name="Google Shape;91;p1"/>
          <p:cNvPicPr preferRelativeResize="0"/>
          <p:nvPr/>
        </p:nvPicPr>
        <p:blipFill rotWithShape="1">
          <a:blip r:embed="rId3">
            <a:alphaModFix/>
          </a:blip>
          <a:srcRect b="0" l="0" r="0" t="0"/>
          <a:stretch/>
        </p:blipFill>
        <p:spPr>
          <a:xfrm>
            <a:off x="6017480" y="974184"/>
            <a:ext cx="6168872" cy="5712856"/>
          </a:xfrm>
          <a:prstGeom prst="rect">
            <a:avLst/>
          </a:prstGeom>
          <a:noFill/>
          <a:ln>
            <a:noFill/>
          </a:ln>
        </p:spPr>
      </p:pic>
      <p:sp>
        <p:nvSpPr>
          <p:cNvPr id="92" name="Google Shape;92;p1"/>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pic>
        <p:nvPicPr>
          <p:cNvPr id="93" name="Google Shape;93;p1"/>
          <p:cNvPicPr preferRelativeResize="0"/>
          <p:nvPr/>
        </p:nvPicPr>
        <p:blipFill rotWithShape="1">
          <a:blip r:embed="rId4">
            <a:alphaModFix/>
          </a:blip>
          <a:srcRect b="0" l="0" r="0" t="0"/>
          <a:stretch/>
        </p:blipFill>
        <p:spPr>
          <a:xfrm>
            <a:off x="491456" y="2312769"/>
            <a:ext cx="5212114" cy="1107802"/>
          </a:xfrm>
          <a:prstGeom prst="rect">
            <a:avLst/>
          </a:prstGeom>
          <a:noFill/>
          <a:ln>
            <a:noFill/>
          </a:ln>
        </p:spPr>
      </p:pic>
      <p:sp>
        <p:nvSpPr>
          <p:cNvPr id="94" name="Google Shape;94;p1"/>
          <p:cNvSpPr txBox="1"/>
          <p:nvPr/>
        </p:nvSpPr>
        <p:spPr>
          <a:xfrm>
            <a:off x="587022" y="1733940"/>
            <a:ext cx="9118600" cy="684483"/>
          </a:xfrm>
          <a:prstGeom prst="rect">
            <a:avLst/>
          </a:prstGeom>
          <a:noFill/>
          <a:ln>
            <a:noFill/>
          </a:ln>
        </p:spPr>
        <p:txBody>
          <a:bodyPr anchorCtr="0" anchor="t" bIns="0" lIns="0" spcFirstLastPara="1" rIns="0" wrap="square" tIns="0">
            <a:spAutoFit/>
          </a:bodyPr>
          <a:lstStyle/>
          <a:p>
            <a:pPr indent="0" lvl="0" marL="0" marR="0" rtl="0" algn="l">
              <a:lnSpc>
                <a:spcPct val="138888"/>
              </a:lnSpc>
              <a:spcBef>
                <a:spcPts val="0"/>
              </a:spcBef>
              <a:spcAft>
                <a:spcPts val="0"/>
              </a:spcAft>
              <a:buClr>
                <a:srgbClr val="000000"/>
              </a:buClr>
              <a:buSzPts val="3600"/>
              <a:buFont typeface="Arial"/>
              <a:buNone/>
            </a:pPr>
            <a:r>
              <a:rPr b="1" i="0" lang="ja-JP" sz="3200" u="none" cap="none" strike="noStrike">
                <a:solidFill>
                  <a:schemeClr val="lt1"/>
                </a:solidFill>
                <a:latin typeface="Meiryo"/>
                <a:ea typeface="Meiryo"/>
                <a:cs typeface="Meiryo"/>
                <a:sym typeface="Meiryo"/>
              </a:rPr>
              <a:t>チームの仕事がもっとはかどる</a:t>
            </a:r>
            <a:endParaRPr b="1" i="0" sz="3200" u="none" cap="none" strike="noStrike">
              <a:solidFill>
                <a:schemeClr val="lt1"/>
              </a:solidFill>
              <a:latin typeface="Meiryo"/>
              <a:ea typeface="Meiryo"/>
              <a:cs typeface="Meiryo"/>
              <a:sym typeface="Meiryo"/>
            </a:endParaRPr>
          </a:p>
        </p:txBody>
      </p:sp>
      <p:sp>
        <p:nvSpPr>
          <p:cNvPr id="95" name="Google Shape;95;p1"/>
          <p:cNvSpPr txBox="1"/>
          <p:nvPr/>
        </p:nvSpPr>
        <p:spPr>
          <a:xfrm>
            <a:off x="491456" y="3755095"/>
            <a:ext cx="7291830" cy="534762"/>
          </a:xfrm>
          <a:prstGeom prst="rect">
            <a:avLst/>
          </a:prstGeom>
          <a:noFill/>
          <a:ln>
            <a:noFill/>
          </a:ln>
        </p:spPr>
        <p:txBody>
          <a:bodyPr anchorCtr="0" anchor="t" bIns="0" lIns="0" spcFirstLastPara="1" rIns="0" wrap="square" tIns="0">
            <a:spAutoFit/>
          </a:bodyPr>
          <a:lstStyle/>
          <a:p>
            <a:pPr indent="0" lvl="0" marL="0" marR="0" rtl="0" algn="l">
              <a:lnSpc>
                <a:spcPct val="138888"/>
              </a:lnSpc>
              <a:spcBef>
                <a:spcPts val="0"/>
              </a:spcBef>
              <a:spcAft>
                <a:spcPts val="0"/>
              </a:spcAft>
              <a:buClr>
                <a:srgbClr val="000000"/>
              </a:buClr>
              <a:buSzPts val="3600"/>
              <a:buFont typeface="Arial"/>
              <a:buNone/>
            </a:pPr>
            <a:r>
              <a:rPr b="0" i="0" lang="ja-JP" sz="2500" u="none" cap="none" strike="noStrike">
                <a:solidFill>
                  <a:schemeClr val="lt1"/>
                </a:solidFill>
                <a:latin typeface="Meiryo"/>
                <a:ea typeface="Meiryo"/>
                <a:cs typeface="Meiryo"/>
                <a:sym typeface="Meiryo"/>
              </a:rPr>
              <a:t>― これからBizer teamを使うみなさまへ ―</a:t>
            </a:r>
            <a:endParaRPr b="0" i="0" sz="2500" u="none" cap="none" strike="noStrike">
              <a:solidFill>
                <a:schemeClr val="lt1"/>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0"/>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teamの構成・機能②</a:t>
            </a:r>
            <a:endParaRPr/>
          </a:p>
        </p:txBody>
      </p:sp>
      <p:sp>
        <p:nvSpPr>
          <p:cNvPr id="211" name="Google Shape;21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212" name="Google Shape;212;p10"/>
          <p:cNvPicPr preferRelativeResize="0"/>
          <p:nvPr/>
        </p:nvPicPr>
        <p:blipFill rotWithShape="1">
          <a:blip r:embed="rId3">
            <a:alphaModFix/>
          </a:blip>
          <a:srcRect b="0" l="0" r="0" t="0"/>
          <a:stretch/>
        </p:blipFill>
        <p:spPr>
          <a:xfrm>
            <a:off x="386122" y="2101732"/>
            <a:ext cx="6707380" cy="4092086"/>
          </a:xfrm>
          <a:prstGeom prst="rect">
            <a:avLst/>
          </a:prstGeom>
          <a:noFill/>
          <a:ln>
            <a:noFill/>
          </a:ln>
          <a:effectLst>
            <a:outerShdw blurRad="190500" rotWithShape="0" algn="tl">
              <a:srgbClr val="000000">
                <a:alpha val="69411"/>
              </a:srgbClr>
            </a:outerShdw>
          </a:effectLst>
        </p:spPr>
      </p:pic>
      <p:sp>
        <p:nvSpPr>
          <p:cNvPr id="213" name="Google Shape;213;p10"/>
          <p:cNvSpPr txBox="1"/>
          <p:nvPr/>
        </p:nvSpPr>
        <p:spPr>
          <a:xfrm>
            <a:off x="414574" y="914400"/>
            <a:ext cx="9541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タスク</a:t>
            </a:r>
            <a:endParaRPr b="0" i="0" sz="1800" u="none" cap="none" strike="noStrike">
              <a:solidFill>
                <a:schemeClr val="dk1"/>
              </a:solidFill>
              <a:latin typeface="Arial"/>
              <a:ea typeface="Arial"/>
              <a:cs typeface="Arial"/>
              <a:sym typeface="Arial"/>
            </a:endParaRPr>
          </a:p>
        </p:txBody>
      </p:sp>
      <p:sp>
        <p:nvSpPr>
          <p:cNvPr id="214" name="Google Shape;214;p10"/>
          <p:cNvSpPr/>
          <p:nvPr/>
        </p:nvSpPr>
        <p:spPr>
          <a:xfrm>
            <a:off x="5049816" y="2129033"/>
            <a:ext cx="647599" cy="385761"/>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5" name="Google Shape;215;p10"/>
          <p:cNvSpPr/>
          <p:nvPr/>
        </p:nvSpPr>
        <p:spPr>
          <a:xfrm>
            <a:off x="5085995" y="3036170"/>
            <a:ext cx="504497" cy="385764"/>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6" name="Google Shape;216;p10"/>
          <p:cNvSpPr/>
          <p:nvPr/>
        </p:nvSpPr>
        <p:spPr>
          <a:xfrm>
            <a:off x="5084985" y="3920064"/>
            <a:ext cx="1011015" cy="438659"/>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7" name="Google Shape;217;p10"/>
          <p:cNvSpPr/>
          <p:nvPr/>
        </p:nvSpPr>
        <p:spPr>
          <a:xfrm>
            <a:off x="5084985" y="4991513"/>
            <a:ext cx="1980000" cy="1202301"/>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8" name="Google Shape;218;p10"/>
          <p:cNvCxnSpPr>
            <a:stCxn id="214" idx="3"/>
            <a:endCxn id="219" idx="1"/>
          </p:cNvCxnSpPr>
          <p:nvPr/>
        </p:nvCxnSpPr>
        <p:spPr>
          <a:xfrm>
            <a:off x="5697415" y="2321914"/>
            <a:ext cx="1950300" cy="3600"/>
          </a:xfrm>
          <a:prstGeom prst="straightConnector1">
            <a:avLst/>
          </a:prstGeom>
          <a:noFill/>
          <a:ln cap="flat" cmpd="sng" w="9525">
            <a:solidFill>
              <a:srgbClr val="FF0000"/>
            </a:solidFill>
            <a:prstDash val="solid"/>
            <a:miter lim="800000"/>
            <a:headEnd len="sm" w="sm" type="none"/>
            <a:tailEnd len="sm" w="sm" type="none"/>
          </a:ln>
        </p:spPr>
      </p:cxnSp>
      <p:sp>
        <p:nvSpPr>
          <p:cNvPr id="219" name="Google Shape;219;p10"/>
          <p:cNvSpPr txBox="1"/>
          <p:nvPr/>
        </p:nvSpPr>
        <p:spPr>
          <a:xfrm>
            <a:off x="7647709" y="2186945"/>
            <a:ext cx="37240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担当者</a:t>
            </a:r>
            <a:r>
              <a:rPr b="0" i="0" lang="ja-JP" sz="1200" u="none" cap="none" strike="noStrike">
                <a:solidFill>
                  <a:schemeClr val="dk1"/>
                </a:solidFill>
                <a:latin typeface="Meiryo"/>
                <a:ea typeface="Meiryo"/>
                <a:cs typeface="Meiryo"/>
                <a:sym typeface="Meiryo"/>
              </a:rPr>
              <a:t>：タスクの責任者です。一人のみ設定可能。</a:t>
            </a:r>
            <a:endParaRPr b="0" i="0" sz="1200" u="none" cap="none" strike="noStrike">
              <a:solidFill>
                <a:schemeClr val="dk1"/>
              </a:solidFill>
              <a:latin typeface="Meiryo"/>
              <a:ea typeface="Meiryo"/>
              <a:cs typeface="Meiryo"/>
              <a:sym typeface="Meiryo"/>
            </a:endParaRPr>
          </a:p>
        </p:txBody>
      </p:sp>
      <p:cxnSp>
        <p:nvCxnSpPr>
          <p:cNvPr id="220" name="Google Shape;220;p10"/>
          <p:cNvCxnSpPr>
            <a:stCxn id="215" idx="3"/>
            <a:endCxn id="221" idx="1"/>
          </p:cNvCxnSpPr>
          <p:nvPr/>
        </p:nvCxnSpPr>
        <p:spPr>
          <a:xfrm flipH="1" rot="10800000">
            <a:off x="5590492" y="3225152"/>
            <a:ext cx="2057100" cy="3900"/>
          </a:xfrm>
          <a:prstGeom prst="straightConnector1">
            <a:avLst/>
          </a:prstGeom>
          <a:noFill/>
          <a:ln cap="flat" cmpd="sng" w="9525">
            <a:solidFill>
              <a:srgbClr val="FF0000"/>
            </a:solidFill>
            <a:prstDash val="solid"/>
            <a:miter lim="800000"/>
            <a:headEnd len="sm" w="sm" type="none"/>
            <a:tailEnd len="sm" w="sm" type="none"/>
          </a:ln>
        </p:spPr>
      </p:cxnSp>
      <p:sp>
        <p:nvSpPr>
          <p:cNvPr id="221" name="Google Shape;221;p10"/>
          <p:cNvSpPr txBox="1"/>
          <p:nvPr/>
        </p:nvSpPr>
        <p:spPr>
          <a:xfrm>
            <a:off x="7647709" y="2994403"/>
            <a:ext cx="37240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期限</a:t>
            </a:r>
            <a:r>
              <a:rPr b="0" i="0" lang="ja-JP" sz="1200" u="none" cap="none" strike="noStrike">
                <a:solidFill>
                  <a:schemeClr val="dk1"/>
                </a:solidFill>
                <a:latin typeface="Meiryo"/>
                <a:ea typeface="Meiryo"/>
                <a:cs typeface="Meiryo"/>
                <a:sym typeface="Meiryo"/>
              </a:rPr>
              <a:t>：タスクの期限。期限日になると「担当者」に</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通知されます。</a:t>
            </a:r>
            <a:endParaRPr b="0" i="0" sz="1200" u="none" cap="none" strike="noStrike">
              <a:solidFill>
                <a:schemeClr val="dk1"/>
              </a:solidFill>
              <a:latin typeface="Meiryo"/>
              <a:ea typeface="Meiryo"/>
              <a:cs typeface="Meiryo"/>
              <a:sym typeface="Meiryo"/>
            </a:endParaRPr>
          </a:p>
        </p:txBody>
      </p:sp>
      <p:cxnSp>
        <p:nvCxnSpPr>
          <p:cNvPr id="222" name="Google Shape;222;p10"/>
          <p:cNvCxnSpPr>
            <a:stCxn id="216" idx="3"/>
            <a:endCxn id="223" idx="1"/>
          </p:cNvCxnSpPr>
          <p:nvPr/>
        </p:nvCxnSpPr>
        <p:spPr>
          <a:xfrm>
            <a:off x="6096000" y="4139394"/>
            <a:ext cx="1551600" cy="12300"/>
          </a:xfrm>
          <a:prstGeom prst="straightConnector1">
            <a:avLst/>
          </a:prstGeom>
          <a:noFill/>
          <a:ln cap="flat" cmpd="sng" w="9525">
            <a:solidFill>
              <a:srgbClr val="FF0000"/>
            </a:solidFill>
            <a:prstDash val="solid"/>
            <a:miter lim="800000"/>
            <a:headEnd len="sm" w="sm" type="none"/>
            <a:tailEnd len="sm" w="sm" type="none"/>
          </a:ln>
        </p:spPr>
      </p:cxnSp>
      <p:sp>
        <p:nvSpPr>
          <p:cNvPr id="223" name="Google Shape;223;p10"/>
          <p:cNvSpPr txBox="1"/>
          <p:nvPr/>
        </p:nvSpPr>
        <p:spPr>
          <a:xfrm>
            <a:off x="7647709" y="3828471"/>
            <a:ext cx="44935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関係者</a:t>
            </a:r>
            <a:r>
              <a:rPr b="0" i="0" lang="ja-JP" sz="1200" u="none" cap="none" strike="noStrike">
                <a:solidFill>
                  <a:schemeClr val="dk1"/>
                </a:solidFill>
                <a:latin typeface="Meiryo"/>
                <a:ea typeface="Meiryo"/>
                <a:cs typeface="Meiryo"/>
                <a:sym typeface="Meiryo"/>
              </a:rPr>
              <a:t>：ここに追加したメンバーをチェックリストの担当者</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として設定可能です。また、タスクにコメントした場合に通知</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されます。</a:t>
            </a:r>
            <a:endParaRPr b="0" i="0" sz="1200" u="none" cap="none" strike="noStrike">
              <a:solidFill>
                <a:schemeClr val="dk1"/>
              </a:solidFill>
              <a:latin typeface="Meiryo"/>
              <a:ea typeface="Meiryo"/>
              <a:cs typeface="Meiryo"/>
              <a:sym typeface="Meiryo"/>
            </a:endParaRPr>
          </a:p>
        </p:txBody>
      </p:sp>
      <p:cxnSp>
        <p:nvCxnSpPr>
          <p:cNvPr id="224" name="Google Shape;224;p10"/>
          <p:cNvCxnSpPr>
            <a:stCxn id="217" idx="3"/>
            <a:endCxn id="225" idx="1"/>
          </p:cNvCxnSpPr>
          <p:nvPr/>
        </p:nvCxnSpPr>
        <p:spPr>
          <a:xfrm flipH="1" rot="10800000">
            <a:off x="7064985" y="5591464"/>
            <a:ext cx="582600" cy="1200"/>
          </a:xfrm>
          <a:prstGeom prst="straightConnector1">
            <a:avLst/>
          </a:prstGeom>
          <a:noFill/>
          <a:ln cap="flat" cmpd="sng" w="9525">
            <a:solidFill>
              <a:srgbClr val="FF0000"/>
            </a:solidFill>
            <a:prstDash val="solid"/>
            <a:miter lim="800000"/>
            <a:headEnd len="sm" w="sm" type="none"/>
            <a:tailEnd len="sm" w="sm" type="none"/>
          </a:ln>
        </p:spPr>
      </p:cxnSp>
      <p:sp>
        <p:nvSpPr>
          <p:cNvPr id="225" name="Google Shape;225;p10"/>
          <p:cNvSpPr txBox="1"/>
          <p:nvPr/>
        </p:nvSpPr>
        <p:spPr>
          <a:xfrm>
            <a:off x="7647709" y="5268187"/>
            <a:ext cx="44935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コメント</a:t>
            </a:r>
            <a:r>
              <a:rPr b="0" i="0" lang="ja-JP" sz="1200" u="none" cap="none" strike="noStrike">
                <a:solidFill>
                  <a:schemeClr val="dk1"/>
                </a:solidFill>
                <a:latin typeface="Meiryo"/>
                <a:ea typeface="Meiryo"/>
                <a:cs typeface="Meiryo"/>
                <a:sym typeface="Meiryo"/>
              </a:rPr>
              <a:t>：タスクに関するやりとりを行えます。コメントした</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際の通知対象者はコメント入力欄の下で確認できます。</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タスクにコメントした場合は関係者に通知されます。</a:t>
            </a:r>
            <a:endParaRPr b="0" i="0" sz="1200" u="none" cap="none" strike="noStrike">
              <a:solidFill>
                <a:schemeClr val="dk1"/>
              </a:solidFill>
              <a:latin typeface="Meiryo"/>
              <a:ea typeface="Meiryo"/>
              <a:cs typeface="Meiryo"/>
              <a:sym typeface="Meiryo"/>
            </a:endParaRPr>
          </a:p>
        </p:txBody>
      </p:sp>
      <p:sp>
        <p:nvSpPr>
          <p:cNvPr id="226" name="Google Shape;226;p10"/>
          <p:cNvSpPr/>
          <p:nvPr/>
        </p:nvSpPr>
        <p:spPr>
          <a:xfrm>
            <a:off x="5049816" y="2568707"/>
            <a:ext cx="2015169" cy="385761"/>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7" name="Google Shape;227;p10"/>
          <p:cNvCxnSpPr>
            <a:stCxn id="226" idx="3"/>
            <a:endCxn id="228" idx="1"/>
          </p:cNvCxnSpPr>
          <p:nvPr/>
        </p:nvCxnSpPr>
        <p:spPr>
          <a:xfrm>
            <a:off x="7064985" y="2761588"/>
            <a:ext cx="582600" cy="0"/>
          </a:xfrm>
          <a:prstGeom prst="straightConnector1">
            <a:avLst/>
          </a:prstGeom>
          <a:noFill/>
          <a:ln cap="flat" cmpd="sng" w="9525">
            <a:solidFill>
              <a:srgbClr val="FF0000"/>
            </a:solidFill>
            <a:prstDash val="solid"/>
            <a:miter lim="800000"/>
            <a:headEnd len="sm" w="sm" type="none"/>
            <a:tailEnd len="sm" w="sm" type="none"/>
          </a:ln>
        </p:spPr>
      </p:cxnSp>
      <p:sp>
        <p:nvSpPr>
          <p:cNvPr id="228" name="Google Shape;228;p10"/>
          <p:cNvSpPr txBox="1"/>
          <p:nvPr/>
        </p:nvSpPr>
        <p:spPr>
          <a:xfrm>
            <a:off x="7647709" y="2530754"/>
            <a:ext cx="41857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稼働時間</a:t>
            </a:r>
            <a:r>
              <a:rPr b="0" i="0" lang="ja-JP" sz="1200" u="none" cap="none" strike="noStrike">
                <a:solidFill>
                  <a:schemeClr val="dk1"/>
                </a:solidFill>
                <a:latin typeface="Meiryo"/>
                <a:ea typeface="Meiryo"/>
                <a:cs typeface="Meiryo"/>
                <a:sym typeface="Meiryo"/>
              </a:rPr>
              <a:t>：各チェックリストの見積・実稼働時間の合計が</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表示されます。</a:t>
            </a:r>
            <a:endParaRPr b="0" i="0" sz="1800" u="none" cap="none" strike="noStrike">
              <a:solidFill>
                <a:schemeClr val="dk1"/>
              </a:solidFill>
              <a:latin typeface="Arial"/>
              <a:ea typeface="Arial"/>
              <a:cs typeface="Arial"/>
              <a:sym typeface="Arial"/>
            </a:endParaRPr>
          </a:p>
        </p:txBody>
      </p:sp>
      <p:sp>
        <p:nvSpPr>
          <p:cNvPr id="229" name="Google Shape;229;p10"/>
          <p:cNvSpPr txBox="1"/>
          <p:nvPr/>
        </p:nvSpPr>
        <p:spPr>
          <a:xfrm>
            <a:off x="769835" y="1302369"/>
            <a:ext cx="9648795" cy="411651"/>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グループの中にタスクを作成します。タスクには、担当者や期限など下記機能があります。</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teamの構成・機能③</a:t>
            </a:r>
            <a:endParaRPr/>
          </a:p>
        </p:txBody>
      </p:sp>
      <p:sp>
        <p:nvSpPr>
          <p:cNvPr id="235" name="Google Shape;2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grpSp>
        <p:nvGrpSpPr>
          <p:cNvPr id="236" name="Google Shape;236;p11"/>
          <p:cNvGrpSpPr/>
          <p:nvPr/>
        </p:nvGrpSpPr>
        <p:grpSpPr>
          <a:xfrm>
            <a:off x="5075103" y="1751758"/>
            <a:ext cx="2560199" cy="4854808"/>
            <a:chOff x="1394216" y="-213632"/>
            <a:chExt cx="4654907" cy="8826924"/>
          </a:xfrm>
        </p:grpSpPr>
        <p:pic>
          <p:nvPicPr>
            <p:cNvPr id="237" name="Google Shape;237;p11"/>
            <p:cNvPicPr preferRelativeResize="0"/>
            <p:nvPr/>
          </p:nvPicPr>
          <p:blipFill rotWithShape="1">
            <a:blip r:embed="rId3">
              <a:alphaModFix/>
            </a:blip>
            <a:srcRect b="0" l="0" r="2468" t="0"/>
            <a:stretch/>
          </p:blipFill>
          <p:spPr>
            <a:xfrm>
              <a:off x="1394216" y="-213632"/>
              <a:ext cx="4654907" cy="4496427"/>
            </a:xfrm>
            <a:prstGeom prst="rect">
              <a:avLst/>
            </a:prstGeom>
            <a:noFill/>
            <a:ln>
              <a:noFill/>
            </a:ln>
          </p:spPr>
        </p:pic>
        <p:pic>
          <p:nvPicPr>
            <p:cNvPr id="238" name="Google Shape;238;p11"/>
            <p:cNvPicPr preferRelativeResize="0"/>
            <p:nvPr/>
          </p:nvPicPr>
          <p:blipFill rotWithShape="1">
            <a:blip r:embed="rId4">
              <a:alphaModFix/>
            </a:blip>
            <a:srcRect b="0" l="0" r="2645" t="0"/>
            <a:stretch/>
          </p:blipFill>
          <p:spPr>
            <a:xfrm>
              <a:off x="1423931" y="4250233"/>
              <a:ext cx="4618583" cy="4363059"/>
            </a:xfrm>
            <a:prstGeom prst="rect">
              <a:avLst/>
            </a:prstGeom>
            <a:noFill/>
            <a:ln>
              <a:noFill/>
            </a:ln>
          </p:spPr>
        </p:pic>
      </p:grpSp>
      <p:pic>
        <p:nvPicPr>
          <p:cNvPr id="239" name="Google Shape;239;p11"/>
          <p:cNvPicPr preferRelativeResize="0"/>
          <p:nvPr/>
        </p:nvPicPr>
        <p:blipFill rotWithShape="1">
          <a:blip r:embed="rId5">
            <a:alphaModFix/>
          </a:blip>
          <a:srcRect b="0" l="0" r="0" t="0"/>
          <a:stretch/>
        </p:blipFill>
        <p:spPr>
          <a:xfrm>
            <a:off x="220524" y="2065816"/>
            <a:ext cx="4790685" cy="3673960"/>
          </a:xfrm>
          <a:prstGeom prst="rect">
            <a:avLst/>
          </a:prstGeom>
          <a:noFill/>
          <a:ln>
            <a:noFill/>
          </a:ln>
          <a:effectLst>
            <a:outerShdw blurRad="190500" rotWithShape="0" algn="tl">
              <a:srgbClr val="000000">
                <a:alpha val="69411"/>
              </a:srgbClr>
            </a:outerShdw>
          </a:effectLst>
        </p:spPr>
      </p:pic>
      <p:sp>
        <p:nvSpPr>
          <p:cNvPr id="240" name="Google Shape;240;p11"/>
          <p:cNvSpPr txBox="1"/>
          <p:nvPr/>
        </p:nvSpPr>
        <p:spPr>
          <a:xfrm>
            <a:off x="414574" y="914400"/>
            <a:ext cx="19800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チェックリスト</a:t>
            </a:r>
            <a:endParaRPr b="1" i="0" sz="2000" u="none" cap="none" strike="noStrike">
              <a:solidFill>
                <a:schemeClr val="dk1"/>
              </a:solidFill>
              <a:latin typeface="Meiryo"/>
              <a:ea typeface="Meiryo"/>
              <a:cs typeface="Meiryo"/>
              <a:sym typeface="Meiryo"/>
            </a:endParaRPr>
          </a:p>
        </p:txBody>
      </p:sp>
      <p:sp>
        <p:nvSpPr>
          <p:cNvPr id="241" name="Google Shape;241;p11"/>
          <p:cNvSpPr/>
          <p:nvPr/>
        </p:nvSpPr>
        <p:spPr>
          <a:xfrm>
            <a:off x="5129449" y="2116781"/>
            <a:ext cx="573192" cy="34807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2" name="Google Shape;242;p11"/>
          <p:cNvSpPr/>
          <p:nvPr/>
        </p:nvSpPr>
        <p:spPr>
          <a:xfrm>
            <a:off x="5124978" y="2533116"/>
            <a:ext cx="748659" cy="337306"/>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11"/>
          <p:cNvSpPr/>
          <p:nvPr/>
        </p:nvSpPr>
        <p:spPr>
          <a:xfrm>
            <a:off x="793983" y="4547861"/>
            <a:ext cx="4123441" cy="498148"/>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4" name="Google Shape;244;p11"/>
          <p:cNvSpPr/>
          <p:nvPr/>
        </p:nvSpPr>
        <p:spPr>
          <a:xfrm>
            <a:off x="5123130" y="4998201"/>
            <a:ext cx="2418187" cy="160041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p11"/>
          <p:cNvSpPr txBox="1"/>
          <p:nvPr/>
        </p:nvSpPr>
        <p:spPr>
          <a:xfrm>
            <a:off x="7629718" y="2165359"/>
            <a:ext cx="40318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担当者</a:t>
            </a:r>
            <a:r>
              <a:rPr b="0" i="0" lang="ja-JP" sz="1200" u="none" cap="none" strike="noStrike">
                <a:solidFill>
                  <a:schemeClr val="dk1"/>
                </a:solidFill>
                <a:latin typeface="Meiryo"/>
                <a:ea typeface="Meiryo"/>
                <a:cs typeface="Meiryo"/>
                <a:sym typeface="Meiryo"/>
              </a:rPr>
              <a:t>：チェック項目の実作業者。一人のみ設定可能。</a:t>
            </a:r>
            <a:endParaRPr b="0" i="0" sz="1200" u="none" cap="none" strike="noStrike">
              <a:solidFill>
                <a:schemeClr val="dk1"/>
              </a:solidFill>
              <a:latin typeface="Meiryo"/>
              <a:ea typeface="Meiryo"/>
              <a:cs typeface="Meiryo"/>
              <a:sym typeface="Meiryo"/>
            </a:endParaRPr>
          </a:p>
        </p:txBody>
      </p:sp>
      <p:sp>
        <p:nvSpPr>
          <p:cNvPr id="246" name="Google Shape;246;p11"/>
          <p:cNvSpPr txBox="1"/>
          <p:nvPr/>
        </p:nvSpPr>
        <p:spPr>
          <a:xfrm>
            <a:off x="7629718" y="2528838"/>
            <a:ext cx="43396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リマインダー</a:t>
            </a:r>
            <a:r>
              <a:rPr b="0" i="0" lang="ja-JP" sz="1200" u="none" cap="none" strike="noStrike">
                <a:solidFill>
                  <a:schemeClr val="dk1"/>
                </a:solidFill>
                <a:latin typeface="Meiryo"/>
                <a:ea typeface="Meiryo"/>
                <a:cs typeface="Meiryo"/>
                <a:sym typeface="Meiryo"/>
              </a:rPr>
              <a:t>：作業の着手日時。指定した日時に担当者に</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リマインド通知がされます。</a:t>
            </a:r>
            <a:endParaRPr b="0" i="0" sz="1200" u="none" cap="none" strike="noStrike">
              <a:solidFill>
                <a:schemeClr val="dk1"/>
              </a:solidFill>
              <a:latin typeface="Meiryo"/>
              <a:ea typeface="Meiryo"/>
              <a:cs typeface="Meiryo"/>
              <a:sym typeface="Meiryo"/>
            </a:endParaRPr>
          </a:p>
        </p:txBody>
      </p:sp>
      <p:cxnSp>
        <p:nvCxnSpPr>
          <p:cNvPr id="247" name="Google Shape;247;p11"/>
          <p:cNvCxnSpPr/>
          <p:nvPr/>
        </p:nvCxnSpPr>
        <p:spPr>
          <a:xfrm>
            <a:off x="5878108" y="2706234"/>
            <a:ext cx="1751610" cy="0"/>
          </a:xfrm>
          <a:prstGeom prst="straightConnector1">
            <a:avLst/>
          </a:prstGeom>
          <a:noFill/>
          <a:ln cap="flat" cmpd="sng" w="9525">
            <a:solidFill>
              <a:srgbClr val="FF0000"/>
            </a:solidFill>
            <a:prstDash val="solid"/>
            <a:miter lim="800000"/>
            <a:headEnd len="sm" w="sm" type="none"/>
            <a:tailEnd len="sm" w="sm" type="none"/>
          </a:ln>
        </p:spPr>
      </p:cxnSp>
      <p:sp>
        <p:nvSpPr>
          <p:cNvPr id="248" name="Google Shape;248;p11"/>
          <p:cNvSpPr txBox="1"/>
          <p:nvPr/>
        </p:nvSpPr>
        <p:spPr>
          <a:xfrm>
            <a:off x="7629718" y="4495515"/>
            <a:ext cx="43396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ファイル</a:t>
            </a:r>
            <a:r>
              <a:rPr b="0" i="0" lang="ja-JP" sz="1200" u="none" cap="none" strike="noStrike">
                <a:solidFill>
                  <a:schemeClr val="dk1"/>
                </a:solidFill>
                <a:latin typeface="Meiryo"/>
                <a:ea typeface="Meiryo"/>
                <a:cs typeface="Meiryo"/>
                <a:sym typeface="Meiryo"/>
              </a:rPr>
              <a:t>：物理的なファイルの他、ストレージへのリンクを</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設定することも可能です。</a:t>
            </a:r>
            <a:endParaRPr b="0" i="0" sz="1800" u="none" cap="none" strike="noStrike">
              <a:solidFill>
                <a:schemeClr val="dk1"/>
              </a:solidFill>
              <a:latin typeface="Arial"/>
              <a:ea typeface="Arial"/>
              <a:cs typeface="Arial"/>
              <a:sym typeface="Arial"/>
            </a:endParaRPr>
          </a:p>
        </p:txBody>
      </p:sp>
      <p:cxnSp>
        <p:nvCxnSpPr>
          <p:cNvPr id="249" name="Google Shape;249;p11"/>
          <p:cNvCxnSpPr/>
          <p:nvPr/>
        </p:nvCxnSpPr>
        <p:spPr>
          <a:xfrm>
            <a:off x="7550035" y="5117535"/>
            <a:ext cx="97975" cy="202119"/>
          </a:xfrm>
          <a:prstGeom prst="straightConnector1">
            <a:avLst/>
          </a:prstGeom>
          <a:noFill/>
          <a:ln cap="flat" cmpd="sng" w="9525">
            <a:solidFill>
              <a:srgbClr val="FF0000"/>
            </a:solidFill>
            <a:prstDash val="solid"/>
            <a:miter lim="800000"/>
            <a:headEnd len="sm" w="sm" type="none"/>
            <a:tailEnd len="sm" w="sm" type="none"/>
          </a:ln>
        </p:spPr>
      </p:cxnSp>
      <p:sp>
        <p:nvSpPr>
          <p:cNvPr id="250" name="Google Shape;250;p11"/>
          <p:cNvSpPr/>
          <p:nvPr/>
        </p:nvSpPr>
        <p:spPr>
          <a:xfrm>
            <a:off x="5114858" y="3346512"/>
            <a:ext cx="2207867" cy="457151"/>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1" name="Google Shape;251;p11"/>
          <p:cNvSpPr/>
          <p:nvPr/>
        </p:nvSpPr>
        <p:spPr>
          <a:xfrm>
            <a:off x="5109981" y="4302902"/>
            <a:ext cx="2212744" cy="54021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2" name="Google Shape;252;p11"/>
          <p:cNvCxnSpPr/>
          <p:nvPr/>
        </p:nvCxnSpPr>
        <p:spPr>
          <a:xfrm>
            <a:off x="7329142" y="4698330"/>
            <a:ext cx="300576" cy="1"/>
          </a:xfrm>
          <a:prstGeom prst="straightConnector1">
            <a:avLst/>
          </a:prstGeom>
          <a:noFill/>
          <a:ln cap="flat" cmpd="sng" w="9525">
            <a:solidFill>
              <a:srgbClr val="FF0000"/>
            </a:solidFill>
            <a:prstDash val="solid"/>
            <a:miter lim="800000"/>
            <a:headEnd len="sm" w="sm" type="none"/>
            <a:tailEnd len="sm" w="sm" type="none"/>
          </a:ln>
        </p:spPr>
      </p:cxnSp>
      <p:cxnSp>
        <p:nvCxnSpPr>
          <p:cNvPr id="253" name="Google Shape;253;p11"/>
          <p:cNvCxnSpPr>
            <a:stCxn id="243" idx="0"/>
          </p:cNvCxnSpPr>
          <p:nvPr/>
        </p:nvCxnSpPr>
        <p:spPr>
          <a:xfrm flipH="1" rot="10800000">
            <a:off x="2855704" y="3396461"/>
            <a:ext cx="2178600" cy="1151400"/>
          </a:xfrm>
          <a:prstGeom prst="straightConnector1">
            <a:avLst/>
          </a:prstGeom>
          <a:noFill/>
          <a:ln cap="flat" cmpd="sng" w="9525">
            <a:solidFill>
              <a:srgbClr val="FF0000"/>
            </a:solidFill>
            <a:prstDash val="solid"/>
            <a:miter lim="800000"/>
            <a:headEnd len="sm" w="sm" type="none"/>
            <a:tailEnd len="med" w="med" type="triangle"/>
          </a:ln>
        </p:spPr>
      </p:cxnSp>
      <p:sp>
        <p:nvSpPr>
          <p:cNvPr id="254" name="Google Shape;254;p11"/>
          <p:cNvSpPr txBox="1"/>
          <p:nvPr/>
        </p:nvSpPr>
        <p:spPr>
          <a:xfrm>
            <a:off x="7629718" y="3537219"/>
            <a:ext cx="44935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メモ：</a:t>
            </a:r>
            <a:r>
              <a:rPr b="0" i="0" lang="ja-JP" sz="1200" u="none" cap="none" strike="noStrike">
                <a:solidFill>
                  <a:schemeClr val="dk1"/>
                </a:solidFill>
                <a:latin typeface="Meiryo"/>
                <a:ea typeface="Meiryo"/>
                <a:cs typeface="Meiryo"/>
                <a:sym typeface="Meiryo"/>
              </a:rPr>
              <a:t>簡単なメモ書きを保存できます。画像挿入も可能です。</a:t>
            </a:r>
            <a:endParaRPr b="0" i="0" sz="1200" u="none" cap="none" strike="noStrike">
              <a:solidFill>
                <a:schemeClr val="dk1"/>
              </a:solidFill>
              <a:latin typeface="Meiryo"/>
              <a:ea typeface="Meiryo"/>
              <a:cs typeface="Meiryo"/>
              <a:sym typeface="Meiryo"/>
            </a:endParaRPr>
          </a:p>
        </p:txBody>
      </p:sp>
      <p:sp>
        <p:nvSpPr>
          <p:cNvPr id="255" name="Google Shape;255;p11"/>
          <p:cNvSpPr/>
          <p:nvPr/>
        </p:nvSpPr>
        <p:spPr>
          <a:xfrm>
            <a:off x="5129447" y="2926291"/>
            <a:ext cx="2199696" cy="322069"/>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6" name="Google Shape;256;p11"/>
          <p:cNvCxnSpPr/>
          <p:nvPr/>
        </p:nvCxnSpPr>
        <p:spPr>
          <a:xfrm>
            <a:off x="7329142" y="3145974"/>
            <a:ext cx="300576" cy="1"/>
          </a:xfrm>
          <a:prstGeom prst="straightConnector1">
            <a:avLst/>
          </a:prstGeom>
          <a:noFill/>
          <a:ln cap="flat" cmpd="sng" w="9525">
            <a:solidFill>
              <a:srgbClr val="FF0000"/>
            </a:solidFill>
            <a:prstDash val="solid"/>
            <a:miter lim="800000"/>
            <a:headEnd len="sm" w="sm" type="none"/>
            <a:tailEnd len="sm" w="sm" type="none"/>
          </a:ln>
        </p:spPr>
      </p:cxnSp>
      <p:sp>
        <p:nvSpPr>
          <p:cNvPr id="257" name="Google Shape;257;p11"/>
          <p:cNvSpPr txBox="1"/>
          <p:nvPr/>
        </p:nvSpPr>
        <p:spPr>
          <a:xfrm>
            <a:off x="7629717" y="3033105"/>
            <a:ext cx="41857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稼働時間</a:t>
            </a:r>
            <a:r>
              <a:rPr b="0" i="0" lang="ja-JP" sz="1200" u="none" cap="none" strike="noStrike">
                <a:solidFill>
                  <a:schemeClr val="dk1"/>
                </a:solidFill>
                <a:latin typeface="Meiryo"/>
                <a:ea typeface="Meiryo"/>
                <a:cs typeface="Meiryo"/>
                <a:sym typeface="Meiryo"/>
              </a:rPr>
              <a:t>：各チェックリストの見積・実稼働時間を入力</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できます。</a:t>
            </a:r>
            <a:endParaRPr b="0" i="0" sz="1200" u="none" cap="none" strike="noStrike">
              <a:solidFill>
                <a:schemeClr val="dk1"/>
              </a:solidFill>
              <a:latin typeface="Meiryo"/>
              <a:ea typeface="Meiryo"/>
              <a:cs typeface="Meiryo"/>
              <a:sym typeface="Meiryo"/>
            </a:endParaRPr>
          </a:p>
        </p:txBody>
      </p:sp>
      <p:sp>
        <p:nvSpPr>
          <p:cNvPr id="258" name="Google Shape;258;p11"/>
          <p:cNvSpPr txBox="1"/>
          <p:nvPr/>
        </p:nvSpPr>
        <p:spPr>
          <a:xfrm>
            <a:off x="769835" y="1302369"/>
            <a:ext cx="10110460" cy="411651"/>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タスクの中にチェックリストを作成します。担当者やリマインダーなどの下記機能があります。</a:t>
            </a:r>
            <a:endParaRPr b="0" i="0" sz="1800" u="none" cap="none" strike="noStrike">
              <a:solidFill>
                <a:schemeClr val="dk1"/>
              </a:solidFill>
              <a:latin typeface="Meiryo"/>
              <a:ea typeface="Meiryo"/>
              <a:cs typeface="Meiryo"/>
              <a:sym typeface="Meiryo"/>
            </a:endParaRPr>
          </a:p>
        </p:txBody>
      </p:sp>
      <p:cxnSp>
        <p:nvCxnSpPr>
          <p:cNvPr id="259" name="Google Shape;259;p11"/>
          <p:cNvCxnSpPr/>
          <p:nvPr/>
        </p:nvCxnSpPr>
        <p:spPr>
          <a:xfrm>
            <a:off x="7331091" y="3647530"/>
            <a:ext cx="300576" cy="1"/>
          </a:xfrm>
          <a:prstGeom prst="straightConnector1">
            <a:avLst/>
          </a:prstGeom>
          <a:noFill/>
          <a:ln cap="flat" cmpd="sng" w="9525">
            <a:solidFill>
              <a:srgbClr val="FF0000"/>
            </a:solidFill>
            <a:prstDash val="solid"/>
            <a:miter lim="800000"/>
            <a:headEnd len="sm" w="sm" type="none"/>
            <a:tailEnd len="sm" w="sm" type="none"/>
          </a:ln>
        </p:spPr>
      </p:cxnSp>
      <p:cxnSp>
        <p:nvCxnSpPr>
          <p:cNvPr id="260" name="Google Shape;260;p11"/>
          <p:cNvCxnSpPr/>
          <p:nvPr/>
        </p:nvCxnSpPr>
        <p:spPr>
          <a:xfrm>
            <a:off x="5716239" y="2279030"/>
            <a:ext cx="1908000" cy="0"/>
          </a:xfrm>
          <a:prstGeom prst="straightConnector1">
            <a:avLst/>
          </a:prstGeom>
          <a:noFill/>
          <a:ln cap="flat" cmpd="sng" w="9525">
            <a:solidFill>
              <a:srgbClr val="FF0000"/>
            </a:solidFill>
            <a:prstDash val="solid"/>
            <a:miter lim="800000"/>
            <a:headEnd len="sm" w="sm" type="none"/>
            <a:tailEnd len="sm" w="sm" type="none"/>
          </a:ln>
        </p:spPr>
      </p:cxnSp>
      <p:sp>
        <p:nvSpPr>
          <p:cNvPr id="261" name="Google Shape;261;p11"/>
          <p:cNvSpPr/>
          <p:nvPr/>
        </p:nvSpPr>
        <p:spPr>
          <a:xfrm>
            <a:off x="5114858" y="3855966"/>
            <a:ext cx="2207867" cy="37280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2" name="Google Shape;262;p11"/>
          <p:cNvSpPr txBox="1"/>
          <p:nvPr/>
        </p:nvSpPr>
        <p:spPr>
          <a:xfrm>
            <a:off x="7615192" y="3951769"/>
            <a:ext cx="43396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1" i="0" lang="ja-JP" sz="1200" u="none" cap="none" strike="noStrike">
                <a:solidFill>
                  <a:schemeClr val="dk1"/>
                </a:solidFill>
                <a:latin typeface="Meiryo"/>
                <a:ea typeface="Meiryo"/>
                <a:cs typeface="Meiryo"/>
                <a:sym typeface="Meiryo"/>
              </a:rPr>
              <a:t>ノート</a:t>
            </a:r>
            <a:r>
              <a:rPr b="0" i="0" lang="ja-JP" sz="1200" u="none" cap="none" strike="noStrike">
                <a:solidFill>
                  <a:schemeClr val="dk1"/>
                </a:solidFill>
                <a:latin typeface="Meiryo"/>
                <a:ea typeface="Meiryo"/>
                <a:cs typeface="Meiryo"/>
                <a:sym typeface="Meiryo"/>
              </a:rPr>
              <a:t>：情報量の多い文章を、書式設定や画像挿入を用いて</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まとめることが可能です。</a:t>
            </a:r>
            <a:endParaRPr b="0" i="0" sz="1200" u="none" cap="none" strike="noStrike">
              <a:solidFill>
                <a:schemeClr val="dk1"/>
              </a:solidFill>
              <a:latin typeface="Meiryo"/>
              <a:ea typeface="Meiryo"/>
              <a:cs typeface="Meiryo"/>
              <a:sym typeface="Meiryo"/>
            </a:endParaRPr>
          </a:p>
        </p:txBody>
      </p:sp>
      <p:cxnSp>
        <p:nvCxnSpPr>
          <p:cNvPr id="263" name="Google Shape;263;p11"/>
          <p:cNvCxnSpPr/>
          <p:nvPr/>
        </p:nvCxnSpPr>
        <p:spPr>
          <a:xfrm>
            <a:off x="7316565" y="4062080"/>
            <a:ext cx="300576" cy="1"/>
          </a:xfrm>
          <a:prstGeom prst="straightConnector1">
            <a:avLst/>
          </a:prstGeom>
          <a:noFill/>
          <a:ln cap="flat" cmpd="sng" w="9525">
            <a:solidFill>
              <a:srgbClr val="FF0000"/>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teamの構成・機能④</a:t>
            </a:r>
            <a:endParaRPr/>
          </a:p>
        </p:txBody>
      </p:sp>
      <p:sp>
        <p:nvSpPr>
          <p:cNvPr id="269" name="Google Shape;26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grpSp>
        <p:nvGrpSpPr>
          <p:cNvPr id="270" name="Google Shape;270;p12"/>
          <p:cNvGrpSpPr/>
          <p:nvPr/>
        </p:nvGrpSpPr>
        <p:grpSpPr>
          <a:xfrm>
            <a:off x="6514799" y="2472267"/>
            <a:ext cx="4828199" cy="3095166"/>
            <a:chOff x="6888541" y="2766041"/>
            <a:chExt cx="4828199" cy="3095166"/>
          </a:xfrm>
        </p:grpSpPr>
        <p:pic>
          <p:nvPicPr>
            <p:cNvPr id="271" name="Google Shape;271;p12"/>
            <p:cNvPicPr preferRelativeResize="0"/>
            <p:nvPr/>
          </p:nvPicPr>
          <p:blipFill rotWithShape="1">
            <a:blip r:embed="rId3">
              <a:alphaModFix/>
            </a:blip>
            <a:srcRect b="19813" l="0" r="0" t="0"/>
            <a:stretch/>
          </p:blipFill>
          <p:spPr>
            <a:xfrm>
              <a:off x="6888541" y="2766041"/>
              <a:ext cx="4828199" cy="3095166"/>
            </a:xfrm>
            <a:prstGeom prst="rect">
              <a:avLst/>
            </a:prstGeom>
            <a:noFill/>
            <a:ln>
              <a:noFill/>
            </a:ln>
          </p:spPr>
        </p:pic>
        <p:sp>
          <p:nvSpPr>
            <p:cNvPr id="272" name="Google Shape;272;p12"/>
            <p:cNvSpPr/>
            <p:nvPr/>
          </p:nvSpPr>
          <p:spPr>
            <a:xfrm>
              <a:off x="10245291" y="4206275"/>
              <a:ext cx="1108509" cy="36919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73" name="Google Shape;273;p12"/>
          <p:cNvSpPr txBox="1"/>
          <p:nvPr/>
        </p:nvSpPr>
        <p:spPr>
          <a:xfrm>
            <a:off x="414574" y="914400"/>
            <a:ext cx="351891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テンプレート・繰り返し設定</a:t>
            </a:r>
            <a:endParaRPr b="1" i="0" sz="2000" u="none" cap="none" strike="noStrike">
              <a:solidFill>
                <a:schemeClr val="dk1"/>
              </a:solidFill>
              <a:latin typeface="Meiryo"/>
              <a:ea typeface="Meiryo"/>
              <a:cs typeface="Meiryo"/>
              <a:sym typeface="Meiryo"/>
            </a:endParaRPr>
          </a:p>
        </p:txBody>
      </p:sp>
      <p:pic>
        <p:nvPicPr>
          <p:cNvPr id="274" name="Google Shape;274;p12"/>
          <p:cNvPicPr preferRelativeResize="0"/>
          <p:nvPr/>
        </p:nvPicPr>
        <p:blipFill rotWithShape="1">
          <a:blip r:embed="rId4">
            <a:alphaModFix/>
          </a:blip>
          <a:srcRect b="10606" l="12165" r="26760" t="14798"/>
          <a:stretch/>
        </p:blipFill>
        <p:spPr>
          <a:xfrm>
            <a:off x="769835" y="2472267"/>
            <a:ext cx="5439178" cy="3734972"/>
          </a:xfrm>
          <a:prstGeom prst="rect">
            <a:avLst/>
          </a:prstGeom>
          <a:noFill/>
          <a:ln>
            <a:noFill/>
          </a:ln>
        </p:spPr>
      </p:pic>
      <p:sp>
        <p:nvSpPr>
          <p:cNvPr id="275" name="Google Shape;275;p12"/>
          <p:cNvSpPr txBox="1"/>
          <p:nvPr/>
        </p:nvSpPr>
        <p:spPr>
          <a:xfrm>
            <a:off x="769835" y="1302369"/>
            <a:ext cx="9648795" cy="745076"/>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標準プロセスをテンプレートとして保存しておくことが可能です。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発生頻度が決まっている業務は、繰り返し設定をしておくと、タスクが自動生成されます。</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3"/>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teamでの業務の見え方①</a:t>
            </a:r>
            <a:endParaRPr/>
          </a:p>
        </p:txBody>
      </p:sp>
      <p:sp>
        <p:nvSpPr>
          <p:cNvPr id="281" name="Google Shape;28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pic>
        <p:nvPicPr>
          <p:cNvPr id="282" name="Google Shape;282;p13"/>
          <p:cNvPicPr preferRelativeResize="0"/>
          <p:nvPr/>
        </p:nvPicPr>
        <p:blipFill rotWithShape="1">
          <a:blip r:embed="rId3">
            <a:alphaModFix/>
          </a:blip>
          <a:srcRect b="0" l="0" r="0" t="0"/>
          <a:stretch/>
        </p:blipFill>
        <p:spPr>
          <a:xfrm>
            <a:off x="4065580" y="2651267"/>
            <a:ext cx="7863185" cy="3567248"/>
          </a:xfrm>
          <a:prstGeom prst="rect">
            <a:avLst/>
          </a:prstGeom>
          <a:noFill/>
          <a:ln>
            <a:noFill/>
          </a:ln>
        </p:spPr>
      </p:pic>
      <p:sp>
        <p:nvSpPr>
          <p:cNvPr id="283" name="Google Shape;283;p13"/>
          <p:cNvSpPr txBox="1"/>
          <p:nvPr/>
        </p:nvSpPr>
        <p:spPr>
          <a:xfrm>
            <a:off x="414574" y="914400"/>
            <a:ext cx="9541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ホーム</a:t>
            </a:r>
            <a:endParaRPr b="0" i="0" sz="1800" u="none" cap="none" strike="noStrike">
              <a:solidFill>
                <a:schemeClr val="dk1"/>
              </a:solidFill>
              <a:latin typeface="Arial"/>
              <a:ea typeface="Arial"/>
              <a:cs typeface="Arial"/>
              <a:sym typeface="Arial"/>
            </a:endParaRPr>
          </a:p>
        </p:txBody>
      </p:sp>
      <p:sp>
        <p:nvSpPr>
          <p:cNvPr id="284" name="Google Shape;284;p13"/>
          <p:cNvSpPr txBox="1"/>
          <p:nvPr/>
        </p:nvSpPr>
        <p:spPr>
          <a:xfrm>
            <a:off x="769835" y="1302369"/>
            <a:ext cx="10802957" cy="1078500"/>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ホームをみると、自分が担当者のタスクの期限、チェックリストのリマインダーが「今日」に設定され</a:t>
            </a:r>
            <a:endParaRPr b="0" i="0" sz="1800" u="none" cap="none" strike="noStrike">
              <a:solidFill>
                <a:schemeClr val="dk1"/>
              </a:solidFill>
              <a:latin typeface="Meiryo"/>
              <a:ea typeface="Meiryo"/>
              <a:cs typeface="Meiryo"/>
              <a:sym typeface="Meiryo"/>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ているものが表示されます。「過去」「今後」に設定されているものへ切り替えも可能です。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p:txBody>
      </p:sp>
      <p:sp>
        <p:nvSpPr>
          <p:cNvPr id="285" name="Google Shape;285;p13"/>
          <p:cNvSpPr/>
          <p:nvPr/>
        </p:nvSpPr>
        <p:spPr>
          <a:xfrm>
            <a:off x="4132868" y="3453021"/>
            <a:ext cx="5152927" cy="1892669"/>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6" name="Google Shape;286;p13"/>
          <p:cNvSpPr/>
          <p:nvPr/>
        </p:nvSpPr>
        <p:spPr>
          <a:xfrm>
            <a:off x="3992641" y="2651267"/>
            <a:ext cx="7936124" cy="3651729"/>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87" name="Google Shape;287;p13"/>
          <p:cNvPicPr preferRelativeResize="0"/>
          <p:nvPr/>
        </p:nvPicPr>
        <p:blipFill rotWithShape="1">
          <a:blip r:embed="rId4">
            <a:alphaModFix/>
          </a:blip>
          <a:srcRect b="4777" l="792" r="0" t="0"/>
          <a:stretch/>
        </p:blipFill>
        <p:spPr>
          <a:xfrm>
            <a:off x="263235" y="2866445"/>
            <a:ext cx="3378462" cy="930856"/>
          </a:xfrm>
          <a:prstGeom prst="rect">
            <a:avLst/>
          </a:prstGeom>
          <a:noFill/>
          <a:ln>
            <a:noFill/>
          </a:ln>
        </p:spPr>
      </p:pic>
      <p:cxnSp>
        <p:nvCxnSpPr>
          <p:cNvPr id="288" name="Google Shape;288;p13"/>
          <p:cNvCxnSpPr/>
          <p:nvPr/>
        </p:nvCxnSpPr>
        <p:spPr>
          <a:xfrm rot="10800000">
            <a:off x="3628688" y="3559815"/>
            <a:ext cx="649114" cy="519204"/>
          </a:xfrm>
          <a:prstGeom prst="straightConnector1">
            <a:avLst/>
          </a:prstGeom>
          <a:noFill/>
          <a:ln cap="flat" cmpd="sng" w="12700">
            <a:solidFill>
              <a:srgbClr val="FF0000"/>
            </a:solidFill>
            <a:prstDash val="solid"/>
            <a:miter lim="800000"/>
            <a:headEnd len="sm" w="sm" type="none"/>
            <a:tailEnd len="sm" w="sm" type="none"/>
          </a:ln>
        </p:spPr>
      </p:cxnSp>
      <p:sp>
        <p:nvSpPr>
          <p:cNvPr id="289" name="Google Shape;289;p13"/>
          <p:cNvSpPr/>
          <p:nvPr/>
        </p:nvSpPr>
        <p:spPr>
          <a:xfrm>
            <a:off x="1262769" y="3453021"/>
            <a:ext cx="553566" cy="82475"/>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0" name="Google Shape;290;p13"/>
          <p:cNvSpPr/>
          <p:nvPr/>
        </p:nvSpPr>
        <p:spPr>
          <a:xfrm>
            <a:off x="263235" y="2866444"/>
            <a:ext cx="3365453" cy="95943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1" name="Google Shape;291;p13"/>
          <p:cNvPicPr preferRelativeResize="0"/>
          <p:nvPr/>
        </p:nvPicPr>
        <p:blipFill rotWithShape="1">
          <a:blip r:embed="rId5">
            <a:alphaModFix/>
          </a:blip>
          <a:srcRect b="0" l="0" r="0" t="0"/>
          <a:stretch/>
        </p:blipFill>
        <p:spPr>
          <a:xfrm>
            <a:off x="203848" y="4490671"/>
            <a:ext cx="3587994" cy="1520551"/>
          </a:xfrm>
          <a:prstGeom prst="rect">
            <a:avLst/>
          </a:prstGeom>
          <a:noFill/>
          <a:ln>
            <a:noFill/>
          </a:ln>
        </p:spPr>
      </p:pic>
      <p:cxnSp>
        <p:nvCxnSpPr>
          <p:cNvPr id="292" name="Google Shape;292;p13"/>
          <p:cNvCxnSpPr/>
          <p:nvPr/>
        </p:nvCxnSpPr>
        <p:spPr>
          <a:xfrm rot="10800000">
            <a:off x="3768916" y="5004821"/>
            <a:ext cx="508886" cy="0"/>
          </a:xfrm>
          <a:prstGeom prst="straightConnector1">
            <a:avLst/>
          </a:prstGeom>
          <a:noFill/>
          <a:ln cap="flat" cmpd="sng" w="12700">
            <a:solidFill>
              <a:srgbClr val="FF0000"/>
            </a:solidFill>
            <a:prstDash val="solid"/>
            <a:miter lim="800000"/>
            <a:headEnd len="sm" w="sm" type="none"/>
            <a:tailEnd len="sm" w="sm" type="none"/>
          </a:ln>
        </p:spPr>
      </p:cxnSp>
      <p:sp>
        <p:nvSpPr>
          <p:cNvPr id="293" name="Google Shape;293;p13"/>
          <p:cNvSpPr/>
          <p:nvPr/>
        </p:nvSpPr>
        <p:spPr>
          <a:xfrm>
            <a:off x="221486" y="4474669"/>
            <a:ext cx="3547430" cy="1584226"/>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4" name="Google Shape;294;p13"/>
          <p:cNvSpPr/>
          <p:nvPr/>
        </p:nvSpPr>
        <p:spPr>
          <a:xfrm>
            <a:off x="2906204" y="4796138"/>
            <a:ext cx="553566" cy="208683"/>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4"/>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teamでの業務の見え方②</a:t>
            </a:r>
            <a:endParaRPr/>
          </a:p>
        </p:txBody>
      </p:sp>
      <p:sp>
        <p:nvSpPr>
          <p:cNvPr id="300" name="Google Shape;30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301" name="Google Shape;301;p14"/>
          <p:cNvSpPr txBox="1"/>
          <p:nvPr/>
        </p:nvSpPr>
        <p:spPr>
          <a:xfrm>
            <a:off x="414574" y="914400"/>
            <a:ext cx="14670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マイページ</a:t>
            </a:r>
            <a:endParaRPr b="1" i="0" sz="2000" u="none" cap="none" strike="noStrike">
              <a:solidFill>
                <a:schemeClr val="dk1"/>
              </a:solidFill>
              <a:latin typeface="Meiryo"/>
              <a:ea typeface="Meiryo"/>
              <a:cs typeface="Meiryo"/>
              <a:sym typeface="Meiryo"/>
            </a:endParaRPr>
          </a:p>
        </p:txBody>
      </p:sp>
      <p:sp>
        <p:nvSpPr>
          <p:cNvPr id="302" name="Google Shape;302;p14"/>
          <p:cNvSpPr txBox="1"/>
          <p:nvPr/>
        </p:nvSpPr>
        <p:spPr>
          <a:xfrm>
            <a:off x="769835" y="1302369"/>
            <a:ext cx="10572125" cy="745076"/>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マイページでは、自分が担当者になっているタスク・チェックリストを一覧形式、カレンダー形式で</a:t>
            </a:r>
            <a:endParaRPr b="0" i="0" sz="1800" u="none" cap="none" strike="noStrike">
              <a:solidFill>
                <a:schemeClr val="dk1"/>
              </a:solidFill>
              <a:latin typeface="Meiryo"/>
              <a:ea typeface="Meiryo"/>
              <a:cs typeface="Meiryo"/>
              <a:sym typeface="Meiryo"/>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確認することができます。自身がメンバーとなっているグループを一覧で見ることも可能です。</a:t>
            </a:r>
            <a:endParaRPr b="0" i="0" sz="1800" u="none" cap="none" strike="noStrike">
              <a:solidFill>
                <a:schemeClr val="dk1"/>
              </a:solidFill>
              <a:latin typeface="Arial"/>
              <a:ea typeface="Arial"/>
              <a:cs typeface="Arial"/>
              <a:sym typeface="Arial"/>
            </a:endParaRPr>
          </a:p>
        </p:txBody>
      </p:sp>
      <p:pic>
        <p:nvPicPr>
          <p:cNvPr id="303" name="Google Shape;303;p14"/>
          <p:cNvPicPr preferRelativeResize="0"/>
          <p:nvPr/>
        </p:nvPicPr>
        <p:blipFill rotWithShape="1">
          <a:blip r:embed="rId3">
            <a:alphaModFix/>
          </a:blip>
          <a:srcRect b="0" l="0" r="0" t="0"/>
          <a:stretch/>
        </p:blipFill>
        <p:spPr>
          <a:xfrm>
            <a:off x="1271882" y="2101989"/>
            <a:ext cx="9178407" cy="4021017"/>
          </a:xfrm>
          <a:prstGeom prst="rect">
            <a:avLst/>
          </a:prstGeom>
          <a:noFill/>
          <a:ln>
            <a:noFill/>
          </a:ln>
        </p:spPr>
      </p:pic>
      <p:sp>
        <p:nvSpPr>
          <p:cNvPr id="304" name="Google Shape;304;p14"/>
          <p:cNvSpPr/>
          <p:nvPr/>
        </p:nvSpPr>
        <p:spPr>
          <a:xfrm>
            <a:off x="3300996" y="2732448"/>
            <a:ext cx="1551007" cy="147844"/>
          </a:xfrm>
          <a:prstGeom prst="rect">
            <a:avLst/>
          </a:prstGeom>
          <a:solidFill>
            <a:schemeClr val="lt1"/>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5"/>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teamでの業務の見え方③</a:t>
            </a:r>
            <a:endParaRPr/>
          </a:p>
        </p:txBody>
      </p:sp>
      <p:sp>
        <p:nvSpPr>
          <p:cNvPr id="310" name="Google Shape;3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pic>
        <p:nvPicPr>
          <p:cNvPr id="311" name="Google Shape;311;p15"/>
          <p:cNvPicPr preferRelativeResize="0"/>
          <p:nvPr/>
        </p:nvPicPr>
        <p:blipFill rotWithShape="1">
          <a:blip r:embed="rId3">
            <a:alphaModFix/>
          </a:blip>
          <a:srcRect b="7293" l="10114" r="10226" t="14466"/>
          <a:stretch/>
        </p:blipFill>
        <p:spPr>
          <a:xfrm>
            <a:off x="5053078" y="2162926"/>
            <a:ext cx="6113733" cy="3376083"/>
          </a:xfrm>
          <a:prstGeom prst="rect">
            <a:avLst/>
          </a:prstGeom>
          <a:noFill/>
          <a:ln>
            <a:noFill/>
          </a:ln>
        </p:spPr>
      </p:pic>
      <p:pic>
        <p:nvPicPr>
          <p:cNvPr id="312" name="Google Shape;312;p15"/>
          <p:cNvPicPr preferRelativeResize="0"/>
          <p:nvPr/>
        </p:nvPicPr>
        <p:blipFill rotWithShape="1">
          <a:blip r:embed="rId4">
            <a:alphaModFix/>
          </a:blip>
          <a:srcRect b="24376" l="11704" r="16118" t="14466"/>
          <a:stretch/>
        </p:blipFill>
        <p:spPr>
          <a:xfrm>
            <a:off x="6494842" y="3951966"/>
            <a:ext cx="5137806" cy="2447600"/>
          </a:xfrm>
          <a:prstGeom prst="rect">
            <a:avLst/>
          </a:prstGeom>
          <a:noFill/>
          <a:ln>
            <a:noFill/>
          </a:ln>
        </p:spPr>
      </p:pic>
      <p:pic>
        <p:nvPicPr>
          <p:cNvPr id="313" name="Google Shape;313;p15"/>
          <p:cNvPicPr preferRelativeResize="0"/>
          <p:nvPr/>
        </p:nvPicPr>
        <p:blipFill rotWithShape="1">
          <a:blip r:embed="rId5">
            <a:alphaModFix/>
          </a:blip>
          <a:srcRect b="7293" l="9885" r="43637" t="14466"/>
          <a:stretch/>
        </p:blipFill>
        <p:spPr>
          <a:xfrm>
            <a:off x="414574" y="2179548"/>
            <a:ext cx="4365929" cy="4132167"/>
          </a:xfrm>
          <a:prstGeom prst="rect">
            <a:avLst/>
          </a:prstGeom>
          <a:noFill/>
          <a:ln>
            <a:noFill/>
          </a:ln>
        </p:spPr>
      </p:pic>
      <p:sp>
        <p:nvSpPr>
          <p:cNvPr id="314" name="Google Shape;314;p15"/>
          <p:cNvSpPr/>
          <p:nvPr/>
        </p:nvSpPr>
        <p:spPr>
          <a:xfrm>
            <a:off x="516709" y="3605239"/>
            <a:ext cx="4263793" cy="2800414"/>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5" name="Google Shape;315;p15"/>
          <p:cNvSpPr/>
          <p:nvPr/>
        </p:nvSpPr>
        <p:spPr>
          <a:xfrm>
            <a:off x="5083064" y="3154779"/>
            <a:ext cx="6042239" cy="259318"/>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6" name="Google Shape;316;p15"/>
          <p:cNvSpPr/>
          <p:nvPr/>
        </p:nvSpPr>
        <p:spPr>
          <a:xfrm>
            <a:off x="6510930" y="5030671"/>
            <a:ext cx="5061547" cy="335813"/>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7" name="Google Shape;317;p15"/>
          <p:cNvSpPr txBox="1"/>
          <p:nvPr/>
        </p:nvSpPr>
        <p:spPr>
          <a:xfrm>
            <a:off x="414574" y="914400"/>
            <a:ext cx="249299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タスク一覧・ボード</a:t>
            </a:r>
            <a:endParaRPr b="1" i="0" sz="2000" u="none" cap="none" strike="noStrike">
              <a:solidFill>
                <a:schemeClr val="dk1"/>
              </a:solidFill>
              <a:latin typeface="Meiryo"/>
              <a:ea typeface="Meiryo"/>
              <a:cs typeface="Meiryo"/>
              <a:sym typeface="Meiryo"/>
            </a:endParaRPr>
          </a:p>
        </p:txBody>
      </p:sp>
      <p:sp>
        <p:nvSpPr>
          <p:cNvPr id="318" name="Google Shape;318;p15"/>
          <p:cNvSpPr txBox="1"/>
          <p:nvPr/>
        </p:nvSpPr>
        <p:spPr>
          <a:xfrm>
            <a:off x="769835" y="1302369"/>
            <a:ext cx="10572125" cy="1078500"/>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グループ全体のタスクは、一覧形式で確認いただけます。期限や更新日で絞り込むことも可能です。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また、ボード形式で、業務種類やフェーズなどの全体感を一目で把握することもできます。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teamでの業務の見え方④</a:t>
            </a:r>
            <a:endParaRPr/>
          </a:p>
        </p:txBody>
      </p:sp>
      <p:sp>
        <p:nvSpPr>
          <p:cNvPr id="324" name="Google Shape;3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pic>
        <p:nvPicPr>
          <p:cNvPr id="325" name="Google Shape;325;p16"/>
          <p:cNvPicPr preferRelativeResize="0"/>
          <p:nvPr/>
        </p:nvPicPr>
        <p:blipFill rotWithShape="1">
          <a:blip r:embed="rId3">
            <a:alphaModFix/>
          </a:blip>
          <a:srcRect b="18743" l="0" r="0" t="0"/>
          <a:stretch/>
        </p:blipFill>
        <p:spPr>
          <a:xfrm>
            <a:off x="7148575" y="2347333"/>
            <a:ext cx="4665055" cy="2204846"/>
          </a:xfrm>
          <a:prstGeom prst="rect">
            <a:avLst/>
          </a:prstGeom>
          <a:noFill/>
          <a:ln>
            <a:noFill/>
          </a:ln>
        </p:spPr>
      </p:pic>
      <p:sp>
        <p:nvSpPr>
          <p:cNvPr id="326" name="Google Shape;326;p16"/>
          <p:cNvSpPr txBox="1"/>
          <p:nvPr/>
        </p:nvSpPr>
        <p:spPr>
          <a:xfrm>
            <a:off x="414574" y="914400"/>
            <a:ext cx="14670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カレンダー</a:t>
            </a:r>
            <a:endParaRPr b="1" i="0" sz="2000" u="none" cap="none" strike="noStrike">
              <a:solidFill>
                <a:schemeClr val="dk1"/>
              </a:solidFill>
              <a:latin typeface="Meiryo"/>
              <a:ea typeface="Meiryo"/>
              <a:cs typeface="Meiryo"/>
              <a:sym typeface="Meiryo"/>
            </a:endParaRPr>
          </a:p>
        </p:txBody>
      </p:sp>
      <p:sp>
        <p:nvSpPr>
          <p:cNvPr id="327" name="Google Shape;327;p16"/>
          <p:cNvSpPr txBox="1"/>
          <p:nvPr/>
        </p:nvSpPr>
        <p:spPr>
          <a:xfrm>
            <a:off x="769835" y="1302369"/>
            <a:ext cx="10727617" cy="1078500"/>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タスク期限とチェックリストのリマインダー日時がカレンダー形式で表示されます。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グループを選択し(最大10グループまで複数選択可）、月・週・日単位に切り替えて表示が可能です。</a:t>
            </a:r>
            <a:endParaRPr b="0" i="0" sz="1800" u="none" cap="none" strike="noStrike">
              <a:solidFill>
                <a:schemeClr val="dk1"/>
              </a:solidFill>
              <a:latin typeface="Arial"/>
              <a:ea typeface="Arial"/>
              <a:cs typeface="Arial"/>
              <a:sym typeface="Arial"/>
            </a:endParaRPr>
          </a:p>
          <a:p>
            <a:pPr indent="0" lvl="0" marL="0" marR="0" rtl="0" algn="l">
              <a:lnSpc>
                <a:spcPct val="142222"/>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p:txBody>
      </p:sp>
      <p:grpSp>
        <p:nvGrpSpPr>
          <p:cNvPr id="328" name="Google Shape;328;p16"/>
          <p:cNvGrpSpPr/>
          <p:nvPr/>
        </p:nvGrpSpPr>
        <p:grpSpPr>
          <a:xfrm>
            <a:off x="414574" y="2332222"/>
            <a:ext cx="5843593" cy="4029804"/>
            <a:chOff x="385340" y="2331566"/>
            <a:chExt cx="5843593" cy="4029804"/>
          </a:xfrm>
        </p:grpSpPr>
        <p:pic>
          <p:nvPicPr>
            <p:cNvPr id="329" name="Google Shape;329;p16"/>
            <p:cNvPicPr preferRelativeResize="0"/>
            <p:nvPr/>
          </p:nvPicPr>
          <p:blipFill rotWithShape="1">
            <a:blip r:embed="rId4">
              <a:alphaModFix/>
            </a:blip>
            <a:srcRect b="93075" l="0" r="51414" t="0"/>
            <a:stretch/>
          </p:blipFill>
          <p:spPr>
            <a:xfrm>
              <a:off x="385340" y="2331566"/>
              <a:ext cx="3966741" cy="278725"/>
            </a:xfrm>
            <a:prstGeom prst="rect">
              <a:avLst/>
            </a:prstGeom>
            <a:noFill/>
            <a:ln>
              <a:noFill/>
            </a:ln>
          </p:spPr>
        </p:pic>
        <p:pic>
          <p:nvPicPr>
            <p:cNvPr id="330" name="Google Shape;330;p16"/>
            <p:cNvPicPr preferRelativeResize="0"/>
            <p:nvPr/>
          </p:nvPicPr>
          <p:blipFill rotWithShape="1">
            <a:blip r:embed="rId4">
              <a:alphaModFix/>
            </a:blip>
            <a:srcRect b="0" l="13595" r="15190" t="7551"/>
            <a:stretch/>
          </p:blipFill>
          <p:spPr>
            <a:xfrm>
              <a:off x="414574" y="2640513"/>
              <a:ext cx="5814359" cy="3720857"/>
            </a:xfrm>
            <a:prstGeom prst="rect">
              <a:avLst/>
            </a:prstGeom>
            <a:noFill/>
            <a:ln>
              <a:noFill/>
            </a:ln>
          </p:spPr>
        </p:pic>
        <p:pic>
          <p:nvPicPr>
            <p:cNvPr id="331" name="Google Shape;331;p16"/>
            <p:cNvPicPr preferRelativeResize="0"/>
            <p:nvPr/>
          </p:nvPicPr>
          <p:blipFill rotWithShape="1">
            <a:blip r:embed="rId4">
              <a:alphaModFix/>
            </a:blip>
            <a:srcRect b="93075" l="90243" r="1427" t="0"/>
            <a:stretch/>
          </p:blipFill>
          <p:spPr>
            <a:xfrm>
              <a:off x="5455715" y="2346677"/>
              <a:ext cx="679861" cy="278725"/>
            </a:xfrm>
            <a:prstGeom prst="rect">
              <a:avLst/>
            </a:prstGeom>
            <a:noFill/>
            <a:ln>
              <a:noFill/>
            </a:ln>
          </p:spPr>
        </p:pic>
      </p:grpSp>
      <p:grpSp>
        <p:nvGrpSpPr>
          <p:cNvPr id="332" name="Google Shape;332;p16"/>
          <p:cNvGrpSpPr/>
          <p:nvPr/>
        </p:nvGrpSpPr>
        <p:grpSpPr>
          <a:xfrm>
            <a:off x="6716997" y="4501597"/>
            <a:ext cx="3101734" cy="1926116"/>
            <a:chOff x="6608968" y="3294850"/>
            <a:chExt cx="5183345" cy="3426625"/>
          </a:xfrm>
        </p:grpSpPr>
        <p:pic>
          <p:nvPicPr>
            <p:cNvPr id="333" name="Google Shape;333;p16"/>
            <p:cNvPicPr preferRelativeResize="0"/>
            <p:nvPr/>
          </p:nvPicPr>
          <p:blipFill rotWithShape="1">
            <a:blip r:embed="rId5">
              <a:alphaModFix/>
            </a:blip>
            <a:srcRect b="0" l="0" r="69327" t="0"/>
            <a:stretch/>
          </p:blipFill>
          <p:spPr>
            <a:xfrm>
              <a:off x="6608968" y="3301287"/>
              <a:ext cx="2374101" cy="3420188"/>
            </a:xfrm>
            <a:prstGeom prst="rect">
              <a:avLst/>
            </a:prstGeom>
            <a:noFill/>
            <a:ln>
              <a:noFill/>
            </a:ln>
          </p:spPr>
        </p:pic>
        <p:pic>
          <p:nvPicPr>
            <p:cNvPr id="334" name="Google Shape;334;p16"/>
            <p:cNvPicPr preferRelativeResize="0"/>
            <p:nvPr/>
          </p:nvPicPr>
          <p:blipFill rotWithShape="1">
            <a:blip r:embed="rId5">
              <a:alphaModFix/>
            </a:blip>
            <a:srcRect b="0" l="47641" r="21410" t="0"/>
            <a:stretch/>
          </p:blipFill>
          <p:spPr>
            <a:xfrm>
              <a:off x="8958353" y="3301287"/>
              <a:ext cx="2395447" cy="3420188"/>
            </a:xfrm>
            <a:prstGeom prst="rect">
              <a:avLst/>
            </a:prstGeom>
            <a:noFill/>
            <a:ln>
              <a:noFill/>
            </a:ln>
          </p:spPr>
        </p:pic>
        <p:pic>
          <p:nvPicPr>
            <p:cNvPr id="335" name="Google Shape;335;p16"/>
            <p:cNvPicPr preferRelativeResize="0"/>
            <p:nvPr/>
          </p:nvPicPr>
          <p:blipFill rotWithShape="1">
            <a:blip r:embed="rId5">
              <a:alphaModFix/>
            </a:blip>
            <a:srcRect b="0" l="82197" r="0" t="0"/>
            <a:stretch/>
          </p:blipFill>
          <p:spPr>
            <a:xfrm>
              <a:off x="10414317" y="3294850"/>
              <a:ext cx="1377996" cy="342018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7"/>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41" name="Google Shape;341;p17"/>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42" name="Google Shape;342;p17"/>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43" name="Google Shape;343;p17"/>
          <p:cNvSpPr txBox="1"/>
          <p:nvPr/>
        </p:nvSpPr>
        <p:spPr>
          <a:xfrm>
            <a:off x="324625" y="2375141"/>
            <a:ext cx="9160897" cy="855619"/>
          </a:xfrm>
          <a:prstGeom prst="rect">
            <a:avLst/>
          </a:prstGeom>
          <a:noFill/>
          <a:ln>
            <a:noFill/>
          </a:ln>
        </p:spPr>
        <p:txBody>
          <a:bodyPr anchorCtr="0" anchor="t" bIns="0" lIns="0" spcFirstLastPara="1" rIns="0" wrap="square" tIns="0">
            <a:spAutoFit/>
          </a:bodyPr>
          <a:lstStyle/>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Bizer team導入ロードマップ</a:t>
            </a:r>
            <a:endParaRPr b="1" i="0" sz="4000" u="none" cap="none" strike="noStrike">
              <a:solidFill>
                <a:schemeClr val="lt1"/>
              </a:solidFill>
              <a:latin typeface="Meiryo"/>
              <a:ea typeface="Meiryo"/>
              <a:cs typeface="Meiryo"/>
              <a:sym typeface="Meiry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8"/>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チームが抱えている現状の課題</a:t>
            </a:r>
            <a:endParaRPr/>
          </a:p>
        </p:txBody>
      </p:sp>
      <p:sp>
        <p:nvSpPr>
          <p:cNvPr id="349" name="Google Shape;34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350" name="Google Shape;350;p18"/>
          <p:cNvSpPr txBox="1"/>
          <p:nvPr/>
        </p:nvSpPr>
        <p:spPr>
          <a:xfrm>
            <a:off x="732191" y="1115082"/>
            <a:ext cx="10727617" cy="1665544"/>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None/>
            </a:pPr>
            <a:r>
              <a:rPr b="0" i="0" lang="ja-JP" sz="1800" u="none" cap="none" strike="noStrike">
                <a:solidFill>
                  <a:srgbClr val="AEAEAE"/>
                </a:solidFill>
                <a:latin typeface="Meiryo"/>
                <a:ea typeface="Meiryo"/>
                <a:cs typeface="Meiryo"/>
                <a:sym typeface="Meiryo"/>
              </a:rPr>
              <a:t>例）</a:t>
            </a:r>
            <a:endParaRPr/>
          </a:p>
          <a:p>
            <a:pPr indent="-285750" lvl="0" marL="2857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業務が属人化しており、他者がフォローできる体制になっていない</a:t>
            </a:r>
            <a:endParaRPr/>
          </a:p>
          <a:p>
            <a:pPr indent="-285750" lvl="0" marL="2857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お互いがどこまで終わったかがわからず、業務の進捗状況が把握できていない</a:t>
            </a:r>
            <a:endParaRPr/>
          </a:p>
          <a:p>
            <a:pPr indent="-285750" lvl="0" marL="2857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業務の全体像がわからないので、効率化のための改善に着手できない</a:t>
            </a:r>
            <a:endParaRPr b="0" i="0" sz="1800" u="none" cap="none" strike="noStrike">
              <a:solidFill>
                <a:srgbClr val="AEAEAE"/>
              </a:solidFill>
              <a:latin typeface="Meiryo"/>
              <a:ea typeface="Meiryo"/>
              <a:cs typeface="Meiryo"/>
              <a:sym typeface="Meiryo"/>
            </a:endParaRPr>
          </a:p>
        </p:txBody>
      </p:sp>
      <p:sp>
        <p:nvSpPr>
          <p:cNvPr id="351" name="Google Shape;351;p18"/>
          <p:cNvSpPr txBox="1"/>
          <p:nvPr/>
        </p:nvSpPr>
        <p:spPr>
          <a:xfrm>
            <a:off x="732191" y="3764041"/>
            <a:ext cx="10727617" cy="485605"/>
          </a:xfrm>
          <a:prstGeom prst="rect">
            <a:avLst/>
          </a:prstGeom>
          <a:noFill/>
          <a:ln>
            <a:noFill/>
          </a:ln>
        </p:spPr>
        <p:txBody>
          <a:bodyPr anchorCtr="0" anchor="t" bIns="45700" lIns="91425" spcFirstLastPara="1" rIns="91425" wrap="square" tIns="45700">
            <a:spAutoFit/>
          </a:bodyPr>
          <a:lstStyle/>
          <a:p>
            <a:pPr indent="0" lvl="0" marL="0" marR="0" rtl="0" algn="ctr">
              <a:lnSpc>
                <a:spcPct val="142222"/>
              </a:lnSpc>
              <a:spcBef>
                <a:spcPts val="0"/>
              </a:spcBef>
              <a:spcAft>
                <a:spcPts val="0"/>
              </a:spcAft>
              <a:buNone/>
            </a:pPr>
            <a:r>
              <a:rPr b="0" i="0" lang="ja-JP" sz="1800" u="none" cap="none" strike="noStrike">
                <a:solidFill>
                  <a:srgbClr val="FF0000"/>
                </a:solidFill>
                <a:latin typeface="Meiryo"/>
                <a:ea typeface="Meiryo"/>
                <a:cs typeface="Meiryo"/>
                <a:sym typeface="Meiryo"/>
              </a:rPr>
              <a:t>※貴社の状況に合わせて編集してください。</a:t>
            </a:r>
            <a:endParaRPr b="0" i="0" sz="1800" u="none" cap="none" strike="noStrike">
              <a:solidFill>
                <a:srgbClr val="FF0000"/>
              </a:solidFill>
              <a:latin typeface="Meiryo"/>
              <a:ea typeface="Meiryo"/>
              <a:cs typeface="Meiryo"/>
              <a:sym typeface="Meiry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目的とロードマップ</a:t>
            </a:r>
            <a:endParaRPr/>
          </a:p>
        </p:txBody>
      </p:sp>
      <p:sp>
        <p:nvSpPr>
          <p:cNvPr id="357" name="Google Shape;3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358" name="Google Shape;358;p19"/>
          <p:cNvSpPr txBox="1"/>
          <p:nvPr/>
        </p:nvSpPr>
        <p:spPr>
          <a:xfrm>
            <a:off x="2842353" y="6053307"/>
            <a:ext cx="6507294" cy="485605"/>
          </a:xfrm>
          <a:prstGeom prst="rect">
            <a:avLst/>
          </a:prstGeom>
          <a:noFill/>
          <a:ln>
            <a:noFill/>
          </a:ln>
        </p:spPr>
        <p:txBody>
          <a:bodyPr anchorCtr="0" anchor="t" bIns="45700" lIns="91425" spcFirstLastPara="1" rIns="91425" wrap="square" tIns="45700">
            <a:spAutoFit/>
          </a:bodyPr>
          <a:lstStyle/>
          <a:p>
            <a:pPr indent="0" lvl="0" marL="0" marR="0" rtl="0" algn="ctr">
              <a:lnSpc>
                <a:spcPct val="142222"/>
              </a:lnSpc>
              <a:spcBef>
                <a:spcPts val="0"/>
              </a:spcBef>
              <a:spcAft>
                <a:spcPts val="0"/>
              </a:spcAft>
              <a:buNone/>
            </a:pPr>
            <a:r>
              <a:rPr b="0" i="0" lang="ja-JP" sz="1800" u="none" cap="none" strike="noStrike">
                <a:solidFill>
                  <a:srgbClr val="FF0000"/>
                </a:solidFill>
                <a:latin typeface="Meiryo"/>
                <a:ea typeface="Meiryo"/>
                <a:cs typeface="Meiryo"/>
                <a:sym typeface="Meiryo"/>
              </a:rPr>
              <a:t>※貴社の状況に合わせて編集してください。</a:t>
            </a:r>
            <a:endParaRPr b="0" i="0" sz="1800" u="none" cap="none" strike="noStrike">
              <a:solidFill>
                <a:srgbClr val="FF0000"/>
              </a:solidFill>
              <a:latin typeface="Meiryo"/>
              <a:ea typeface="Meiryo"/>
              <a:cs typeface="Meiryo"/>
              <a:sym typeface="Meiryo"/>
            </a:endParaRPr>
          </a:p>
        </p:txBody>
      </p:sp>
      <p:sp>
        <p:nvSpPr>
          <p:cNvPr id="359" name="Google Shape;359;p19"/>
          <p:cNvSpPr/>
          <p:nvPr/>
        </p:nvSpPr>
        <p:spPr>
          <a:xfrm>
            <a:off x="1160442" y="976965"/>
            <a:ext cx="9871113" cy="2346593"/>
          </a:xfrm>
          <a:prstGeom prst="roundRect">
            <a:avLst>
              <a:gd fmla="val 16667" name="adj"/>
            </a:avLst>
          </a:prstGeom>
          <a:noFill/>
          <a:ln cap="flat" cmpd="sng" w="1905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42222"/>
              </a:lnSpc>
              <a:spcBef>
                <a:spcPts val="0"/>
              </a:spcBef>
              <a:spcAft>
                <a:spcPts val="0"/>
              </a:spcAft>
              <a:buNone/>
            </a:pPr>
            <a:r>
              <a:rPr b="0" i="0" lang="ja-JP" sz="1800" u="none" cap="none" strike="noStrike">
                <a:solidFill>
                  <a:srgbClr val="AEAEAE"/>
                </a:solidFill>
                <a:latin typeface="Meiryo"/>
                <a:ea typeface="Meiryo"/>
                <a:cs typeface="Meiryo"/>
                <a:sym typeface="Meiryo"/>
              </a:rPr>
              <a:t>例）</a:t>
            </a:r>
            <a:endParaRPr b="0" i="0" sz="1800" u="none" cap="none" strike="noStrike">
              <a:solidFill>
                <a:srgbClr val="AEAEAE"/>
              </a:solidFill>
              <a:latin typeface="Meiryo"/>
              <a:ea typeface="Meiryo"/>
              <a:cs typeface="Meiryo"/>
              <a:sym typeface="Meiryo"/>
            </a:endParaRPr>
          </a:p>
          <a:p>
            <a:pPr indent="-285750" lvl="0" marL="2857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ゴールは持続可能な仕組みの創出と価値強化</a:t>
            </a:r>
            <a:endParaRPr b="0" i="0" sz="1800" u="none" cap="none" strike="noStrike">
              <a:solidFill>
                <a:srgbClr val="AEAEAE"/>
              </a:solidFill>
              <a:latin typeface="Meiryo"/>
              <a:ea typeface="Meiryo"/>
              <a:cs typeface="Meiryo"/>
              <a:sym typeface="Meiryo"/>
            </a:endParaRPr>
          </a:p>
          <a:p>
            <a:pPr indent="-285750" lvl="1" marL="7429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個々の仕事、全体の業務内容、他の人の状況の見える化</a:t>
            </a:r>
            <a:endParaRPr b="0" i="0" sz="1800" u="none" cap="none" strike="noStrike">
              <a:solidFill>
                <a:srgbClr val="AEAEAE"/>
              </a:solidFill>
              <a:latin typeface="Meiryo"/>
              <a:ea typeface="Meiryo"/>
              <a:cs typeface="Meiryo"/>
              <a:sym typeface="Meiryo"/>
            </a:endParaRPr>
          </a:p>
          <a:p>
            <a:pPr indent="-285750" lvl="1" marL="7429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業務内容の見直し、役割の最適化、負担軽減</a:t>
            </a:r>
            <a:endParaRPr b="0" i="0" sz="1800" u="none" cap="none" strike="noStrike">
              <a:solidFill>
                <a:srgbClr val="AEAEAE"/>
              </a:solidFill>
              <a:latin typeface="Meiryo"/>
              <a:ea typeface="Meiryo"/>
              <a:cs typeface="Meiryo"/>
              <a:sym typeface="Meiryo"/>
            </a:endParaRPr>
          </a:p>
          <a:p>
            <a:pPr indent="-285750" lvl="1" marL="742950" marR="0" rtl="0" algn="l">
              <a:lnSpc>
                <a:spcPct val="142222"/>
              </a:lnSpc>
              <a:spcBef>
                <a:spcPts val="0"/>
              </a:spcBef>
              <a:spcAft>
                <a:spcPts val="0"/>
              </a:spcAft>
              <a:buClr>
                <a:srgbClr val="AEAEAE"/>
              </a:buClr>
              <a:buSzPts val="1800"/>
              <a:buFont typeface="Arial"/>
              <a:buChar char="•"/>
            </a:pPr>
            <a:r>
              <a:rPr b="0" i="0" lang="ja-JP" sz="1800" u="none" cap="none" strike="noStrike">
                <a:solidFill>
                  <a:srgbClr val="AEAEAE"/>
                </a:solidFill>
                <a:latin typeface="Meiryo"/>
                <a:ea typeface="Meiryo"/>
                <a:cs typeface="Meiryo"/>
                <a:sym typeface="Meiryo"/>
              </a:rPr>
              <a:t>チームでフォローできる体制、引継ぎの仕組み化、後進の育成</a:t>
            </a:r>
            <a:endParaRPr b="0" i="0" sz="1800" u="none" cap="none" strike="noStrike">
              <a:solidFill>
                <a:srgbClr val="AEAEAE"/>
              </a:solidFill>
              <a:latin typeface="Meiryo"/>
              <a:ea typeface="Meiryo"/>
              <a:cs typeface="Meiryo"/>
              <a:sym typeface="Meiryo"/>
            </a:endParaRPr>
          </a:p>
        </p:txBody>
      </p:sp>
      <p:sp>
        <p:nvSpPr>
          <p:cNvPr id="360" name="Google Shape;360;p19"/>
          <p:cNvSpPr/>
          <p:nvPr/>
        </p:nvSpPr>
        <p:spPr>
          <a:xfrm>
            <a:off x="5286258" y="3633799"/>
            <a:ext cx="1619479" cy="605927"/>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800" u="none" cap="none" strike="noStrike">
                <a:solidFill>
                  <a:schemeClr val="lt1"/>
                </a:solidFill>
                <a:latin typeface="Meiryo"/>
                <a:ea typeface="Meiryo"/>
                <a:cs typeface="Meiryo"/>
                <a:sym typeface="Meiryo"/>
              </a:rPr>
              <a:t>見える化</a:t>
            </a:r>
            <a:endParaRPr/>
          </a:p>
        </p:txBody>
      </p:sp>
      <p:sp>
        <p:nvSpPr>
          <p:cNvPr id="361" name="Google Shape;361;p19"/>
          <p:cNvSpPr/>
          <p:nvPr/>
        </p:nvSpPr>
        <p:spPr>
          <a:xfrm>
            <a:off x="2842352" y="5166912"/>
            <a:ext cx="1597445" cy="605927"/>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800" u="none" cap="none" strike="noStrike">
                <a:solidFill>
                  <a:schemeClr val="lt1"/>
                </a:solidFill>
                <a:latin typeface="Meiryo"/>
                <a:ea typeface="Meiryo"/>
                <a:cs typeface="Meiryo"/>
                <a:sym typeface="Meiryo"/>
              </a:rPr>
              <a:t>最適化</a:t>
            </a:r>
            <a:endParaRPr/>
          </a:p>
        </p:txBody>
      </p:sp>
      <p:sp>
        <p:nvSpPr>
          <p:cNvPr id="362" name="Google Shape;362;p19"/>
          <p:cNvSpPr/>
          <p:nvPr/>
        </p:nvSpPr>
        <p:spPr>
          <a:xfrm>
            <a:off x="7845160" y="5166912"/>
            <a:ext cx="1720931" cy="605927"/>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800" u="none" cap="none" strike="noStrike">
                <a:solidFill>
                  <a:schemeClr val="lt1"/>
                </a:solidFill>
                <a:latin typeface="Meiryo"/>
                <a:ea typeface="Meiryo"/>
                <a:cs typeface="Meiryo"/>
                <a:sym typeface="Meiryo"/>
              </a:rPr>
              <a:t>引継ぎ・育成</a:t>
            </a:r>
            <a:endParaRPr b="0" i="0" sz="1800" u="none" cap="none" strike="noStrike">
              <a:solidFill>
                <a:schemeClr val="lt1"/>
              </a:solidFill>
              <a:latin typeface="Meiryo"/>
              <a:ea typeface="Meiryo"/>
              <a:cs typeface="Meiryo"/>
              <a:sym typeface="Meiryo"/>
            </a:endParaRPr>
          </a:p>
        </p:txBody>
      </p:sp>
      <p:cxnSp>
        <p:nvCxnSpPr>
          <p:cNvPr id="363" name="Google Shape;363;p19"/>
          <p:cNvCxnSpPr/>
          <p:nvPr/>
        </p:nvCxnSpPr>
        <p:spPr>
          <a:xfrm>
            <a:off x="4702363" y="5469875"/>
            <a:ext cx="2787267" cy="0"/>
          </a:xfrm>
          <a:prstGeom prst="straightConnector1">
            <a:avLst/>
          </a:prstGeom>
          <a:noFill/>
          <a:ln cap="flat" cmpd="sng" w="19050">
            <a:solidFill>
              <a:schemeClr val="accent1"/>
            </a:solidFill>
            <a:prstDash val="solid"/>
            <a:miter lim="800000"/>
            <a:headEnd len="med" w="med" type="triangle"/>
            <a:tailEnd len="med" w="med" type="triangle"/>
          </a:ln>
        </p:spPr>
      </p:cxnSp>
      <p:cxnSp>
        <p:nvCxnSpPr>
          <p:cNvPr id="364" name="Google Shape;364;p19"/>
          <p:cNvCxnSpPr/>
          <p:nvPr/>
        </p:nvCxnSpPr>
        <p:spPr>
          <a:xfrm>
            <a:off x="7149947" y="3936762"/>
            <a:ext cx="1555678" cy="1002467"/>
          </a:xfrm>
          <a:prstGeom prst="straightConnector1">
            <a:avLst/>
          </a:prstGeom>
          <a:noFill/>
          <a:ln cap="flat" cmpd="sng" w="19050">
            <a:solidFill>
              <a:schemeClr val="accent1"/>
            </a:solidFill>
            <a:prstDash val="solid"/>
            <a:miter lim="800000"/>
            <a:headEnd len="med" w="med" type="triangle"/>
            <a:tailEnd len="med" w="med" type="triangle"/>
          </a:ln>
        </p:spPr>
      </p:cxnSp>
      <p:cxnSp>
        <p:nvCxnSpPr>
          <p:cNvPr id="365" name="Google Shape;365;p19"/>
          <p:cNvCxnSpPr/>
          <p:nvPr/>
        </p:nvCxnSpPr>
        <p:spPr>
          <a:xfrm flipH="1">
            <a:off x="3641074" y="3973091"/>
            <a:ext cx="1400974" cy="1011258"/>
          </a:xfrm>
          <a:prstGeom prst="straightConnector1">
            <a:avLst/>
          </a:prstGeom>
          <a:noFill/>
          <a:ln cap="flat" cmpd="sng" w="19050">
            <a:solidFill>
              <a:schemeClr val="accent1"/>
            </a:solidFill>
            <a:prstDash val="solid"/>
            <a:miter lim="800000"/>
            <a:headEnd len="med" w="med" type="triangle"/>
            <a:tailEnd len="med" w="med" type="triangle"/>
          </a:ln>
        </p:spPr>
      </p:cxnSp>
      <p:sp>
        <p:nvSpPr>
          <p:cNvPr id="366" name="Google Shape;366;p19"/>
          <p:cNvSpPr txBox="1"/>
          <p:nvPr/>
        </p:nvSpPr>
        <p:spPr>
          <a:xfrm>
            <a:off x="5286259" y="4577048"/>
            <a:ext cx="1619482" cy="485605"/>
          </a:xfrm>
          <a:prstGeom prst="rect">
            <a:avLst/>
          </a:prstGeom>
          <a:noFill/>
          <a:ln>
            <a:noFill/>
          </a:ln>
        </p:spPr>
        <p:txBody>
          <a:bodyPr anchorCtr="0" anchor="t" bIns="45700" lIns="91425" spcFirstLastPara="1" rIns="91425" wrap="square" tIns="45700">
            <a:spAutoFit/>
          </a:bodyPr>
          <a:lstStyle/>
          <a:p>
            <a:pPr indent="0" lvl="0" marL="0" marR="0" rtl="0" algn="ctr">
              <a:lnSpc>
                <a:spcPct val="142222"/>
              </a:lnSpc>
              <a:spcBef>
                <a:spcPts val="0"/>
              </a:spcBef>
              <a:spcAft>
                <a:spcPts val="0"/>
              </a:spcAft>
              <a:buNone/>
            </a:pPr>
            <a:r>
              <a:rPr b="1" i="0" lang="ja-JP" sz="1800" u="none" cap="none" strike="noStrike">
                <a:solidFill>
                  <a:schemeClr val="dk1"/>
                </a:solidFill>
                <a:latin typeface="Meiryo"/>
                <a:ea typeface="Meiryo"/>
                <a:cs typeface="Meiryo"/>
                <a:sym typeface="Meiryo"/>
              </a:rPr>
              <a:t>価値強化</a:t>
            </a:r>
            <a:endParaRPr b="1" i="0" sz="1800" u="none" cap="none" strike="noStrike">
              <a:solidFill>
                <a:schemeClr val="dk1"/>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01" name="Google Shape;101;p2"/>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02" name="Google Shape;102;p2"/>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03" name="Google Shape;103;p2"/>
          <p:cNvSpPr txBox="1"/>
          <p:nvPr/>
        </p:nvSpPr>
        <p:spPr>
          <a:xfrm>
            <a:off x="324626" y="2375141"/>
            <a:ext cx="7911586" cy="855619"/>
          </a:xfrm>
          <a:prstGeom prst="rect">
            <a:avLst/>
          </a:prstGeom>
          <a:noFill/>
          <a:ln>
            <a:noFill/>
          </a:ln>
        </p:spPr>
        <p:txBody>
          <a:bodyPr anchorCtr="0" anchor="t" bIns="0" lIns="0" spcFirstLastPara="1" rIns="0" wrap="square" tIns="0">
            <a:spAutoFit/>
          </a:bodyPr>
          <a:lstStyle/>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Bizer teamサービスのご紹介</a:t>
            </a:r>
            <a:endParaRPr b="1" i="0" sz="4000" u="none" cap="none" strike="noStrike">
              <a:solidFill>
                <a:schemeClr val="lt1"/>
              </a:solidFill>
              <a:latin typeface="Meiryo"/>
              <a:ea typeface="Meiryo"/>
              <a:cs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0"/>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利用方針とルール</a:t>
            </a:r>
            <a:endParaRPr/>
          </a:p>
        </p:txBody>
      </p:sp>
      <p:sp>
        <p:nvSpPr>
          <p:cNvPr id="372" name="Google Shape;37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373" name="Google Shape;373;p20"/>
          <p:cNvSpPr txBox="1"/>
          <p:nvPr/>
        </p:nvSpPr>
        <p:spPr>
          <a:xfrm>
            <a:off x="2842353" y="6039722"/>
            <a:ext cx="6507294" cy="485605"/>
          </a:xfrm>
          <a:prstGeom prst="rect">
            <a:avLst/>
          </a:prstGeom>
          <a:noFill/>
          <a:ln>
            <a:noFill/>
          </a:ln>
        </p:spPr>
        <p:txBody>
          <a:bodyPr anchorCtr="0" anchor="t" bIns="45700" lIns="91425" spcFirstLastPara="1" rIns="91425" wrap="square" tIns="45700">
            <a:spAutoFit/>
          </a:bodyPr>
          <a:lstStyle/>
          <a:p>
            <a:pPr indent="0" lvl="0" marL="0" marR="0" rtl="0" algn="ctr">
              <a:lnSpc>
                <a:spcPct val="142222"/>
              </a:lnSpc>
              <a:spcBef>
                <a:spcPts val="0"/>
              </a:spcBef>
              <a:spcAft>
                <a:spcPts val="0"/>
              </a:spcAft>
              <a:buNone/>
            </a:pPr>
            <a:r>
              <a:rPr b="0" i="0" lang="ja-JP" sz="1800" u="none" cap="none" strike="noStrike">
                <a:solidFill>
                  <a:srgbClr val="FF0000"/>
                </a:solidFill>
                <a:latin typeface="Meiryo"/>
                <a:ea typeface="Meiryo"/>
                <a:cs typeface="Meiryo"/>
                <a:sym typeface="Meiryo"/>
              </a:rPr>
              <a:t>※貴社の状況に合わせて編集してください。</a:t>
            </a:r>
            <a:endParaRPr b="0" i="0" sz="1800" u="none" cap="none" strike="noStrike">
              <a:solidFill>
                <a:srgbClr val="FF0000"/>
              </a:solidFill>
              <a:latin typeface="Meiryo"/>
              <a:ea typeface="Meiryo"/>
              <a:cs typeface="Meiryo"/>
              <a:sym typeface="Meiryo"/>
            </a:endParaRPr>
          </a:p>
        </p:txBody>
      </p:sp>
      <p:sp>
        <p:nvSpPr>
          <p:cNvPr id="374" name="Google Shape;374;p20"/>
          <p:cNvSpPr txBox="1"/>
          <p:nvPr/>
        </p:nvSpPr>
        <p:spPr>
          <a:xfrm>
            <a:off x="683047" y="864361"/>
            <a:ext cx="1983036" cy="529335"/>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None/>
            </a:pPr>
            <a:r>
              <a:rPr b="1" i="0" lang="ja-JP" sz="2000" u="none" cap="none" strike="noStrike">
                <a:solidFill>
                  <a:schemeClr val="dk1"/>
                </a:solidFill>
                <a:latin typeface="Meiryo"/>
                <a:ea typeface="Meiryo"/>
                <a:cs typeface="Meiryo"/>
                <a:sym typeface="Meiryo"/>
              </a:rPr>
              <a:t>利用方針</a:t>
            </a:r>
            <a:endParaRPr b="1" i="0" sz="2000" u="none" cap="none" strike="noStrike">
              <a:solidFill>
                <a:schemeClr val="dk1"/>
              </a:solidFill>
              <a:latin typeface="Meiryo"/>
              <a:ea typeface="Meiryo"/>
              <a:cs typeface="Meiryo"/>
              <a:sym typeface="Meiryo"/>
            </a:endParaRPr>
          </a:p>
        </p:txBody>
      </p:sp>
      <p:sp>
        <p:nvSpPr>
          <p:cNvPr id="375" name="Google Shape;375;p20"/>
          <p:cNvSpPr/>
          <p:nvPr/>
        </p:nvSpPr>
        <p:spPr>
          <a:xfrm>
            <a:off x="795138" y="1399005"/>
            <a:ext cx="9913257" cy="1608598"/>
          </a:xfrm>
          <a:prstGeom prst="rect">
            <a:avLst/>
          </a:prstGeom>
          <a:noFill/>
          <a:ln cap="flat" cmpd="sng" w="1905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例）</a:t>
            </a:r>
            <a:endParaRPr b="0" i="0" sz="1600" u="none" cap="none" strike="noStrike">
              <a:solidFill>
                <a:srgbClr val="AEAEAE"/>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1.業務一覧を作成し、タスク化の優先順位をつける</a:t>
            </a:r>
            <a:endParaRPr b="0" i="0" sz="1600" u="none" cap="none" strike="noStrike">
              <a:solidFill>
                <a:srgbClr val="AEAEAE"/>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2.最初はリーダーを中心にタスクの作成を行い、定期MTGでチェックリストの粒度等のすり合わせを行う</a:t>
            </a:r>
            <a:endParaRPr b="0" i="0" sz="1600" u="none" cap="none" strike="noStrike">
              <a:solidFill>
                <a:srgbClr val="AEAEAE"/>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3.最初から100％の状態を目指さず、運用する中で改善を繰り返す</a:t>
            </a:r>
            <a:endParaRPr b="0" i="0" sz="1600" u="none" cap="none" strike="noStrike">
              <a:solidFill>
                <a:srgbClr val="AEAEAE"/>
              </a:solidFill>
              <a:latin typeface="Meiryo"/>
              <a:ea typeface="Meiryo"/>
              <a:cs typeface="Meiryo"/>
              <a:sym typeface="Meiryo"/>
            </a:endParaRPr>
          </a:p>
        </p:txBody>
      </p:sp>
      <p:sp>
        <p:nvSpPr>
          <p:cNvPr id="376" name="Google Shape;376;p20"/>
          <p:cNvSpPr txBox="1"/>
          <p:nvPr/>
        </p:nvSpPr>
        <p:spPr>
          <a:xfrm>
            <a:off x="683047" y="3244003"/>
            <a:ext cx="1983036" cy="529335"/>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None/>
            </a:pPr>
            <a:r>
              <a:rPr b="1" i="0" lang="ja-JP" sz="2000" u="none" cap="none" strike="noStrike">
                <a:solidFill>
                  <a:schemeClr val="dk1"/>
                </a:solidFill>
                <a:latin typeface="Meiryo"/>
                <a:ea typeface="Meiryo"/>
                <a:cs typeface="Meiryo"/>
                <a:sym typeface="Meiryo"/>
              </a:rPr>
              <a:t>ルール</a:t>
            </a:r>
            <a:endParaRPr b="1" i="0" sz="2000" u="none" cap="none" strike="noStrike">
              <a:solidFill>
                <a:schemeClr val="dk1"/>
              </a:solidFill>
              <a:latin typeface="Meiryo"/>
              <a:ea typeface="Meiryo"/>
              <a:cs typeface="Meiryo"/>
              <a:sym typeface="Meiryo"/>
            </a:endParaRPr>
          </a:p>
        </p:txBody>
      </p:sp>
      <p:sp>
        <p:nvSpPr>
          <p:cNvPr id="377" name="Google Shape;377;p20"/>
          <p:cNvSpPr/>
          <p:nvPr/>
        </p:nvSpPr>
        <p:spPr>
          <a:xfrm>
            <a:off x="795138" y="3778646"/>
            <a:ext cx="9913257" cy="2065337"/>
          </a:xfrm>
          <a:prstGeom prst="rect">
            <a:avLst/>
          </a:prstGeom>
          <a:noFill/>
          <a:ln cap="flat" cmpd="sng" w="1905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例）</a:t>
            </a:r>
            <a:endParaRPr b="0" i="0" sz="1600" u="none" cap="none" strike="noStrike">
              <a:solidFill>
                <a:srgbClr val="AEAEAE"/>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・出勤したらBizer teamを開く</a:t>
            </a:r>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・タスク化されている業務に関するやりとりはBizer teamのコメントを使う</a:t>
            </a:r>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・ファイルはBizer teamにアップロードせず、共有フォルダのリンクを添付する</a:t>
            </a:r>
            <a:endParaRPr/>
          </a:p>
          <a:p>
            <a:pPr indent="0" lvl="0" marL="0" marR="0" rtl="0" algn="l">
              <a:lnSpc>
                <a:spcPct val="150000"/>
              </a:lnSpc>
              <a:spcBef>
                <a:spcPts val="0"/>
              </a:spcBef>
              <a:spcAft>
                <a:spcPts val="0"/>
              </a:spcAft>
              <a:buNone/>
            </a:pPr>
            <a:r>
              <a:rPr b="0" i="0" lang="ja-JP" sz="1600" u="none" cap="none" strike="noStrike">
                <a:solidFill>
                  <a:srgbClr val="AEAEAE"/>
                </a:solidFill>
                <a:latin typeface="Meiryo"/>
                <a:ea typeface="Meiryo"/>
                <a:cs typeface="Meiryo"/>
                <a:sym typeface="Meiryo"/>
              </a:rPr>
              <a:t>・タスク、チェックリスト作成で迷ったらリーダーに相談</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1"/>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84" name="Google Shape;384;p21"/>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85" name="Google Shape;385;p21"/>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386" name="Google Shape;386;p21"/>
          <p:cNvSpPr txBox="1"/>
          <p:nvPr/>
        </p:nvSpPr>
        <p:spPr>
          <a:xfrm>
            <a:off x="324626" y="2375141"/>
            <a:ext cx="7232946" cy="1711238"/>
          </a:xfrm>
          <a:prstGeom prst="rect">
            <a:avLst/>
          </a:prstGeom>
          <a:noFill/>
          <a:ln>
            <a:noFill/>
          </a:ln>
        </p:spPr>
        <p:txBody>
          <a:bodyPr anchorCtr="0" anchor="t" bIns="0" lIns="0" spcFirstLastPara="1" rIns="0" wrap="square" tIns="0">
            <a:spAutoFit/>
          </a:bodyPr>
          <a:lstStyle/>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タスク・チェックリスト</a:t>
            </a:r>
            <a:endParaRPr b="1" i="0" sz="4000" u="none" cap="none" strike="noStrike">
              <a:solidFill>
                <a:schemeClr val="lt1"/>
              </a:solidFill>
              <a:latin typeface="Meiryo"/>
              <a:ea typeface="Meiryo"/>
              <a:cs typeface="Meiryo"/>
              <a:sym typeface="Meiryo"/>
            </a:endParaRPr>
          </a:p>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作成マニュアル</a:t>
            </a:r>
            <a:endParaRPr b="1" i="0" sz="4000" u="none" cap="none" strike="noStrike">
              <a:solidFill>
                <a:schemeClr val="lt1"/>
              </a:solidFill>
              <a:latin typeface="Meiryo"/>
              <a:ea typeface="Meiryo"/>
              <a:cs typeface="Meiryo"/>
              <a:sym typeface="Meiry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2"/>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1. タスクの作成</a:t>
            </a:r>
            <a:endParaRPr/>
          </a:p>
        </p:txBody>
      </p:sp>
      <p:sp>
        <p:nvSpPr>
          <p:cNvPr id="392" name="Google Shape;39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pic>
        <p:nvPicPr>
          <p:cNvPr id="393" name="Google Shape;393;p22"/>
          <p:cNvPicPr preferRelativeResize="0"/>
          <p:nvPr/>
        </p:nvPicPr>
        <p:blipFill rotWithShape="1">
          <a:blip r:embed="rId3">
            <a:alphaModFix/>
          </a:blip>
          <a:srcRect b="0" l="0" r="0" t="0"/>
          <a:stretch/>
        </p:blipFill>
        <p:spPr>
          <a:xfrm>
            <a:off x="863571" y="989194"/>
            <a:ext cx="6457154" cy="3114320"/>
          </a:xfrm>
          <a:prstGeom prst="rect">
            <a:avLst/>
          </a:prstGeom>
          <a:noFill/>
          <a:ln cap="flat" cmpd="sng" w="9525">
            <a:solidFill>
              <a:srgbClr val="AEAEAE"/>
            </a:solidFill>
            <a:prstDash val="solid"/>
            <a:round/>
            <a:headEnd len="sm" w="sm" type="none"/>
            <a:tailEnd len="sm" w="sm" type="none"/>
          </a:ln>
        </p:spPr>
      </p:pic>
      <p:sp>
        <p:nvSpPr>
          <p:cNvPr id="394" name="Google Shape;394;p22"/>
          <p:cNvSpPr/>
          <p:nvPr/>
        </p:nvSpPr>
        <p:spPr>
          <a:xfrm>
            <a:off x="863571" y="1581243"/>
            <a:ext cx="1062814" cy="256272"/>
          </a:xfrm>
          <a:prstGeom prst="rect">
            <a:avLst/>
          </a:prstGeom>
          <a:noFill/>
          <a:ln cap="flat" cmpd="sng" w="19050">
            <a:solidFill>
              <a:srgbClr val="AEAEA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5" name="Google Shape;395;p22"/>
          <p:cNvSpPr/>
          <p:nvPr/>
        </p:nvSpPr>
        <p:spPr>
          <a:xfrm>
            <a:off x="863571" y="3292777"/>
            <a:ext cx="815694" cy="19067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6" name="Google Shape;396;p22"/>
          <p:cNvSpPr/>
          <p:nvPr/>
        </p:nvSpPr>
        <p:spPr>
          <a:xfrm>
            <a:off x="5438341" y="2678028"/>
            <a:ext cx="881288" cy="32186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97" name="Google Shape;397;p22"/>
          <p:cNvCxnSpPr/>
          <p:nvPr/>
        </p:nvCxnSpPr>
        <p:spPr>
          <a:xfrm flipH="1" rot="10800000">
            <a:off x="1679265" y="2844302"/>
            <a:ext cx="3759077" cy="549156"/>
          </a:xfrm>
          <a:prstGeom prst="straightConnector1">
            <a:avLst/>
          </a:prstGeom>
          <a:noFill/>
          <a:ln cap="flat" cmpd="sng" w="19050">
            <a:solidFill>
              <a:srgbClr val="FF0000"/>
            </a:solidFill>
            <a:prstDash val="solid"/>
            <a:miter lim="800000"/>
            <a:headEnd len="sm" w="sm" type="none"/>
            <a:tailEnd len="med" w="med" type="triangle"/>
          </a:ln>
        </p:spPr>
      </p:cxnSp>
      <p:pic>
        <p:nvPicPr>
          <p:cNvPr id="398" name="Google Shape;398;p22"/>
          <p:cNvPicPr preferRelativeResize="0"/>
          <p:nvPr/>
        </p:nvPicPr>
        <p:blipFill rotWithShape="1">
          <a:blip r:embed="rId4">
            <a:alphaModFix/>
          </a:blip>
          <a:srcRect b="0" l="0" r="0" t="0"/>
          <a:stretch/>
        </p:blipFill>
        <p:spPr>
          <a:xfrm>
            <a:off x="7502487" y="1292637"/>
            <a:ext cx="3409851" cy="3630452"/>
          </a:xfrm>
          <a:prstGeom prst="rect">
            <a:avLst/>
          </a:prstGeom>
          <a:noFill/>
          <a:ln cap="flat" cmpd="sng" w="9525">
            <a:solidFill>
              <a:srgbClr val="AEAEAE"/>
            </a:solidFill>
            <a:prstDash val="solid"/>
            <a:round/>
            <a:headEnd len="sm" w="sm" type="none"/>
            <a:tailEnd len="sm" w="sm" type="none"/>
          </a:ln>
        </p:spPr>
      </p:pic>
      <p:sp>
        <p:nvSpPr>
          <p:cNvPr id="399" name="Google Shape;399;p22"/>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左側メニュー、もしくはグループの中の「＋タスクを作成」からタスク作成を開始します。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「タスクを作成する」画面で担当者やタイトル、期限、関係者等の必要な情報を入力してください。</a:t>
            </a:r>
            <a:endParaRPr b="0" i="0" sz="1600" u="none" cap="none" strike="noStrike">
              <a:solidFill>
                <a:schemeClr val="dk1"/>
              </a:solidFill>
              <a:latin typeface="Meiryo"/>
              <a:ea typeface="Meiryo"/>
              <a:cs typeface="Meiryo"/>
              <a:sym typeface="Meiry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3"/>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2. チェックリスト（メイン項目）の作成</a:t>
            </a:r>
            <a:endParaRPr/>
          </a:p>
        </p:txBody>
      </p:sp>
      <p:sp>
        <p:nvSpPr>
          <p:cNvPr id="405" name="Google Shape;40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406" name="Google Shape;406;p23"/>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チェックリスト形式でその業務のToDo（やること）を洗い出しましょう。</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まずはメイン項目として作成していきます。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「チェックリスト」が選択されていることを確認して、入力欄でToDoを入力していくことで業務手順が可視化されます。</a:t>
            </a:r>
            <a:endParaRPr b="0" i="0" sz="1600" u="none" cap="none" strike="noStrike">
              <a:solidFill>
                <a:schemeClr val="dk1"/>
              </a:solidFill>
              <a:latin typeface="Meiryo"/>
              <a:ea typeface="Meiryo"/>
              <a:cs typeface="Meiryo"/>
              <a:sym typeface="Meiryo"/>
            </a:endParaRPr>
          </a:p>
        </p:txBody>
      </p:sp>
      <p:pic>
        <p:nvPicPr>
          <p:cNvPr id="407" name="Google Shape;407;p23"/>
          <p:cNvPicPr preferRelativeResize="0"/>
          <p:nvPr/>
        </p:nvPicPr>
        <p:blipFill rotWithShape="1">
          <a:blip r:embed="rId3">
            <a:alphaModFix/>
          </a:blip>
          <a:srcRect b="0" l="0" r="0" t="0"/>
          <a:stretch/>
        </p:blipFill>
        <p:spPr>
          <a:xfrm>
            <a:off x="1239088" y="783002"/>
            <a:ext cx="6584244" cy="4218218"/>
          </a:xfrm>
          <a:prstGeom prst="rect">
            <a:avLst/>
          </a:prstGeom>
          <a:noFill/>
          <a:ln cap="flat" cmpd="sng" w="9525">
            <a:solidFill>
              <a:srgbClr val="AEAEAE"/>
            </a:solidFill>
            <a:prstDash val="solid"/>
            <a:round/>
            <a:headEnd len="sm" w="sm" type="none"/>
            <a:tailEnd len="sm" w="sm" type="none"/>
          </a:ln>
        </p:spPr>
      </p:pic>
      <p:sp>
        <p:nvSpPr>
          <p:cNvPr id="408" name="Google Shape;408;p23"/>
          <p:cNvSpPr/>
          <p:nvPr/>
        </p:nvSpPr>
        <p:spPr>
          <a:xfrm>
            <a:off x="1370316" y="2058768"/>
            <a:ext cx="677502" cy="19711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9" name="Google Shape;409;p23"/>
          <p:cNvCxnSpPr/>
          <p:nvPr/>
        </p:nvCxnSpPr>
        <p:spPr>
          <a:xfrm flipH="1" rot="10800000">
            <a:off x="3696346" y="1429297"/>
            <a:ext cx="4258214" cy="629471"/>
          </a:xfrm>
          <a:prstGeom prst="straightConnector1">
            <a:avLst/>
          </a:prstGeom>
          <a:noFill/>
          <a:ln cap="flat" cmpd="sng" w="19050">
            <a:solidFill>
              <a:srgbClr val="FF0000"/>
            </a:solidFill>
            <a:prstDash val="solid"/>
            <a:miter lim="800000"/>
            <a:headEnd len="sm" w="sm" type="none"/>
            <a:tailEnd len="sm" w="sm" type="none"/>
          </a:ln>
        </p:spPr>
      </p:cxnSp>
      <p:sp>
        <p:nvSpPr>
          <p:cNvPr id="410" name="Google Shape;410;p23"/>
          <p:cNvSpPr/>
          <p:nvPr/>
        </p:nvSpPr>
        <p:spPr>
          <a:xfrm>
            <a:off x="2536587" y="2058768"/>
            <a:ext cx="2325612" cy="19711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1" name="Google Shape;411;p23"/>
          <p:cNvSpPr/>
          <p:nvPr/>
        </p:nvSpPr>
        <p:spPr>
          <a:xfrm>
            <a:off x="1536946" y="2477222"/>
            <a:ext cx="3763474" cy="255197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2" name="Google Shape;412;p23"/>
          <p:cNvCxnSpPr/>
          <p:nvPr/>
        </p:nvCxnSpPr>
        <p:spPr>
          <a:xfrm>
            <a:off x="5300420" y="3753211"/>
            <a:ext cx="2654140" cy="0"/>
          </a:xfrm>
          <a:prstGeom prst="straightConnector1">
            <a:avLst/>
          </a:prstGeom>
          <a:noFill/>
          <a:ln cap="flat" cmpd="sng" w="19050">
            <a:solidFill>
              <a:srgbClr val="FF0000"/>
            </a:solidFill>
            <a:prstDash val="solid"/>
            <a:miter lim="800000"/>
            <a:headEnd len="sm" w="sm" type="none"/>
            <a:tailEnd len="sm" w="sm" type="none"/>
          </a:ln>
        </p:spPr>
      </p:cxnSp>
      <p:sp>
        <p:nvSpPr>
          <p:cNvPr id="413" name="Google Shape;413;p23"/>
          <p:cNvSpPr txBox="1"/>
          <p:nvPr/>
        </p:nvSpPr>
        <p:spPr>
          <a:xfrm>
            <a:off x="7954560" y="1232180"/>
            <a:ext cx="3724096"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ここにやることを入力して「追加」（もしくはEnter）</a:t>
            </a:r>
            <a:endParaRPr b="0" i="0" sz="1200" u="none" cap="none" strike="noStrike">
              <a:solidFill>
                <a:schemeClr val="dk1"/>
              </a:solidFill>
              <a:latin typeface="Meiryo"/>
              <a:ea typeface="Meiryo"/>
              <a:cs typeface="Meiryo"/>
              <a:sym typeface="Meiryo"/>
            </a:endParaRPr>
          </a:p>
        </p:txBody>
      </p:sp>
      <p:sp>
        <p:nvSpPr>
          <p:cNvPr id="414" name="Google Shape;414;p23"/>
          <p:cNvSpPr txBox="1"/>
          <p:nvPr/>
        </p:nvSpPr>
        <p:spPr>
          <a:xfrm>
            <a:off x="7954560" y="3609638"/>
            <a:ext cx="3724096"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業務手順が可視化される</a:t>
            </a:r>
            <a:endParaRPr b="0" i="0" sz="1200" u="none" cap="none" strike="noStrike">
              <a:solidFill>
                <a:schemeClr val="dk1"/>
              </a:solidFill>
              <a:latin typeface="Meiryo"/>
              <a:ea typeface="Meiryo"/>
              <a:cs typeface="Meiryo"/>
              <a:sym typeface="Meiry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4"/>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3. チェックリスト（サブ項目）の作成</a:t>
            </a:r>
            <a:endParaRPr/>
          </a:p>
        </p:txBody>
      </p:sp>
      <p:sp>
        <p:nvSpPr>
          <p:cNvPr id="420" name="Google Shape;4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421" name="Google Shape;421;p24"/>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もう少し細かい手順や具体的な確認事項がある場合は、サブ項目を追加し階層構造にしましょう。</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チェック項目を右クリックし、「サブ項目の追加」から作成できます。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また、連続で作成する場合はチェック項目をクリックし青くなっている状態でチェックリスト名を入力することで、次のチェック項目を連続で作成していくことが可能です。</a:t>
            </a:r>
            <a:endParaRPr/>
          </a:p>
        </p:txBody>
      </p:sp>
      <p:pic>
        <p:nvPicPr>
          <p:cNvPr id="422" name="Google Shape;422;p24"/>
          <p:cNvPicPr preferRelativeResize="0"/>
          <p:nvPr/>
        </p:nvPicPr>
        <p:blipFill rotWithShape="1">
          <a:blip r:embed="rId3">
            <a:alphaModFix/>
          </a:blip>
          <a:srcRect b="0" l="0" r="0" t="0"/>
          <a:stretch/>
        </p:blipFill>
        <p:spPr>
          <a:xfrm>
            <a:off x="1139371" y="919476"/>
            <a:ext cx="5240683" cy="3243113"/>
          </a:xfrm>
          <a:prstGeom prst="rect">
            <a:avLst/>
          </a:prstGeom>
          <a:noFill/>
          <a:ln cap="flat" cmpd="sng" w="9525">
            <a:solidFill>
              <a:srgbClr val="AEAEAE"/>
            </a:solidFill>
            <a:prstDash val="solid"/>
            <a:round/>
            <a:headEnd len="sm" w="sm" type="none"/>
            <a:tailEnd len="sm" w="sm" type="none"/>
          </a:ln>
        </p:spPr>
      </p:pic>
      <p:pic>
        <p:nvPicPr>
          <p:cNvPr id="423" name="Google Shape;423;p24"/>
          <p:cNvPicPr preferRelativeResize="0"/>
          <p:nvPr/>
        </p:nvPicPr>
        <p:blipFill rotWithShape="1">
          <a:blip r:embed="rId4">
            <a:alphaModFix/>
          </a:blip>
          <a:srcRect b="0" l="0" r="0" t="0"/>
          <a:stretch/>
        </p:blipFill>
        <p:spPr>
          <a:xfrm>
            <a:off x="5759348" y="2620054"/>
            <a:ext cx="5116689" cy="2244692"/>
          </a:xfrm>
          <a:prstGeom prst="rect">
            <a:avLst/>
          </a:prstGeom>
          <a:noFill/>
          <a:ln cap="flat" cmpd="sng" w="9525">
            <a:solidFill>
              <a:srgbClr val="AEAEAE"/>
            </a:solidFill>
            <a:prstDash val="solid"/>
            <a:round/>
            <a:headEnd len="sm" w="sm" type="none"/>
            <a:tailEnd len="sm" w="sm" type="none"/>
          </a:ln>
        </p:spPr>
      </p:pic>
      <p:cxnSp>
        <p:nvCxnSpPr>
          <p:cNvPr id="424" name="Google Shape;424;p24"/>
          <p:cNvCxnSpPr>
            <a:stCxn id="425" idx="3"/>
          </p:cNvCxnSpPr>
          <p:nvPr/>
        </p:nvCxnSpPr>
        <p:spPr>
          <a:xfrm>
            <a:off x="5621867" y="1601213"/>
            <a:ext cx="758100" cy="0"/>
          </a:xfrm>
          <a:prstGeom prst="straightConnector1">
            <a:avLst/>
          </a:prstGeom>
          <a:noFill/>
          <a:ln cap="flat" cmpd="sng" w="19050">
            <a:solidFill>
              <a:srgbClr val="FF0000"/>
            </a:solidFill>
            <a:prstDash val="solid"/>
            <a:miter lim="800000"/>
            <a:headEnd len="sm" w="sm" type="none"/>
            <a:tailEnd len="sm" w="sm" type="none"/>
          </a:ln>
        </p:spPr>
      </p:cxnSp>
      <p:sp>
        <p:nvSpPr>
          <p:cNvPr id="425" name="Google Shape;425;p24"/>
          <p:cNvSpPr/>
          <p:nvPr/>
        </p:nvSpPr>
        <p:spPr>
          <a:xfrm>
            <a:off x="3996719" y="1475225"/>
            <a:ext cx="1625148" cy="251975"/>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6" name="Google Shape;426;p24"/>
          <p:cNvSpPr/>
          <p:nvPr/>
        </p:nvSpPr>
        <p:spPr>
          <a:xfrm>
            <a:off x="6359435" y="4408143"/>
            <a:ext cx="4406888" cy="448992"/>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7" name="Google Shape;427;p24"/>
          <p:cNvSpPr/>
          <p:nvPr/>
        </p:nvSpPr>
        <p:spPr>
          <a:xfrm>
            <a:off x="7347577" y="2709848"/>
            <a:ext cx="2966462" cy="27915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28" name="Google Shape;428;p24"/>
          <p:cNvCxnSpPr/>
          <p:nvPr/>
        </p:nvCxnSpPr>
        <p:spPr>
          <a:xfrm flipH="1" rot="10800000">
            <a:off x="5601248" y="4632639"/>
            <a:ext cx="758187" cy="1"/>
          </a:xfrm>
          <a:prstGeom prst="straightConnector1">
            <a:avLst/>
          </a:prstGeom>
          <a:noFill/>
          <a:ln cap="flat" cmpd="sng" w="19050">
            <a:solidFill>
              <a:srgbClr val="FF0000"/>
            </a:solidFill>
            <a:prstDash val="solid"/>
            <a:miter lim="800000"/>
            <a:headEnd len="sm" w="sm" type="none"/>
            <a:tailEnd len="sm" w="sm" type="none"/>
          </a:ln>
        </p:spPr>
      </p:cxnSp>
      <p:cxnSp>
        <p:nvCxnSpPr>
          <p:cNvPr id="429" name="Google Shape;429;p24"/>
          <p:cNvCxnSpPr>
            <a:stCxn id="426" idx="0"/>
            <a:endCxn id="427" idx="2"/>
          </p:cNvCxnSpPr>
          <p:nvPr/>
        </p:nvCxnSpPr>
        <p:spPr>
          <a:xfrm flipH="1" rot="10800000">
            <a:off x="8562879" y="2989143"/>
            <a:ext cx="267900" cy="1419000"/>
          </a:xfrm>
          <a:prstGeom prst="straightConnector1">
            <a:avLst/>
          </a:prstGeom>
          <a:noFill/>
          <a:ln cap="flat" cmpd="sng" w="19050">
            <a:solidFill>
              <a:srgbClr val="FF0000"/>
            </a:solidFill>
            <a:prstDash val="solid"/>
            <a:miter lim="800000"/>
            <a:headEnd len="sm" w="sm" type="none"/>
            <a:tailEnd len="med" w="med" type="triangle"/>
          </a:ln>
        </p:spPr>
      </p:cxnSp>
      <p:sp>
        <p:nvSpPr>
          <p:cNvPr id="430" name="Google Shape;430;p24"/>
          <p:cNvSpPr txBox="1"/>
          <p:nvPr/>
        </p:nvSpPr>
        <p:spPr>
          <a:xfrm>
            <a:off x="6380053" y="1402526"/>
            <a:ext cx="3933985"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メイン項目を右クリックして「サブ項目の追加」から、サブ項目を作成できる</a:t>
            </a:r>
            <a:endParaRPr b="0" i="0" sz="1200" u="none" cap="none" strike="noStrike">
              <a:solidFill>
                <a:schemeClr val="dk1"/>
              </a:solidFill>
              <a:latin typeface="Meiryo"/>
              <a:ea typeface="Meiryo"/>
              <a:cs typeface="Meiryo"/>
              <a:sym typeface="Meiryo"/>
            </a:endParaRPr>
          </a:p>
        </p:txBody>
      </p:sp>
      <p:sp>
        <p:nvSpPr>
          <p:cNvPr id="431" name="Google Shape;431;p24"/>
          <p:cNvSpPr txBox="1"/>
          <p:nvPr/>
        </p:nvSpPr>
        <p:spPr>
          <a:xfrm>
            <a:off x="1474063" y="4354340"/>
            <a:ext cx="4285285"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チェック項目を選択（青い状態）にした状態で入力欄でチェックリストを追加すると、その下に新たなチェック項目を作成できる</a:t>
            </a:r>
            <a:endParaRPr b="0" i="0" sz="1200" u="none" cap="none" strike="noStrike">
              <a:solidFill>
                <a:schemeClr val="dk1"/>
              </a:solidFill>
              <a:latin typeface="Meiryo"/>
              <a:ea typeface="Meiryo"/>
              <a:cs typeface="Meiryo"/>
              <a:sym typeface="Meiry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5"/>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4. セクションの作成</a:t>
            </a:r>
            <a:endParaRPr/>
          </a:p>
        </p:txBody>
      </p:sp>
      <p:sp>
        <p:nvSpPr>
          <p:cNvPr id="437" name="Google Shape;43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438" name="Google Shape;438;p25"/>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必要に応じて「セクション」を追加します。セクションは、チェックリストをグルーピングして見出しをつける機能です。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挿入することで業務手順が整理され、見やすくなります。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チェックリストを移動させ、セクションに紐づく形にすることが可能です。</a:t>
            </a:r>
            <a:endParaRPr/>
          </a:p>
        </p:txBody>
      </p:sp>
      <p:pic>
        <p:nvPicPr>
          <p:cNvPr id="439" name="Google Shape;439;p25"/>
          <p:cNvPicPr preferRelativeResize="0"/>
          <p:nvPr/>
        </p:nvPicPr>
        <p:blipFill rotWithShape="1">
          <a:blip r:embed="rId3">
            <a:alphaModFix/>
          </a:blip>
          <a:srcRect b="0" l="0" r="0" t="0"/>
          <a:stretch/>
        </p:blipFill>
        <p:spPr>
          <a:xfrm>
            <a:off x="1558933" y="784813"/>
            <a:ext cx="4446047" cy="4182298"/>
          </a:xfrm>
          <a:prstGeom prst="rect">
            <a:avLst/>
          </a:prstGeom>
          <a:noFill/>
          <a:ln cap="flat" cmpd="sng" w="9525">
            <a:solidFill>
              <a:srgbClr val="AEAEAE"/>
            </a:solidFill>
            <a:prstDash val="solid"/>
            <a:round/>
            <a:headEnd len="sm" w="sm" type="none"/>
            <a:tailEnd len="sm" w="sm" type="none"/>
          </a:ln>
        </p:spPr>
      </p:pic>
      <p:cxnSp>
        <p:nvCxnSpPr>
          <p:cNvPr id="440" name="Google Shape;440;p25"/>
          <p:cNvCxnSpPr>
            <a:stCxn id="441" idx="3"/>
          </p:cNvCxnSpPr>
          <p:nvPr/>
        </p:nvCxnSpPr>
        <p:spPr>
          <a:xfrm>
            <a:off x="5603630" y="1251894"/>
            <a:ext cx="492300" cy="0"/>
          </a:xfrm>
          <a:prstGeom prst="straightConnector1">
            <a:avLst/>
          </a:prstGeom>
          <a:noFill/>
          <a:ln cap="flat" cmpd="sng" w="19050">
            <a:solidFill>
              <a:srgbClr val="FF0000"/>
            </a:solidFill>
            <a:prstDash val="solid"/>
            <a:miter lim="800000"/>
            <a:headEnd len="sm" w="sm" type="none"/>
            <a:tailEnd len="sm" w="sm" type="none"/>
          </a:ln>
        </p:spPr>
      </p:cxnSp>
      <p:sp>
        <p:nvSpPr>
          <p:cNvPr id="442" name="Google Shape;442;p25"/>
          <p:cNvSpPr/>
          <p:nvPr/>
        </p:nvSpPr>
        <p:spPr>
          <a:xfrm>
            <a:off x="2289045" y="1176735"/>
            <a:ext cx="458844" cy="15031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p25"/>
          <p:cNvSpPr/>
          <p:nvPr/>
        </p:nvSpPr>
        <p:spPr>
          <a:xfrm>
            <a:off x="2790793" y="1176735"/>
            <a:ext cx="2812837" cy="15031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3" name="Google Shape;443;p25"/>
          <p:cNvSpPr/>
          <p:nvPr/>
        </p:nvSpPr>
        <p:spPr>
          <a:xfrm>
            <a:off x="1830200" y="1568656"/>
            <a:ext cx="4068851" cy="2226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4" name="Google Shape;444;p25"/>
          <p:cNvSpPr/>
          <p:nvPr/>
        </p:nvSpPr>
        <p:spPr>
          <a:xfrm>
            <a:off x="1820821" y="2745653"/>
            <a:ext cx="4068851" cy="2226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5" name="Google Shape;445;p25"/>
          <p:cNvSpPr/>
          <p:nvPr/>
        </p:nvSpPr>
        <p:spPr>
          <a:xfrm>
            <a:off x="1820821" y="4475980"/>
            <a:ext cx="4068851" cy="2226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46" name="Google Shape;446;p25"/>
          <p:cNvCxnSpPr>
            <a:stCxn id="443" idx="3"/>
          </p:cNvCxnSpPr>
          <p:nvPr/>
        </p:nvCxnSpPr>
        <p:spPr>
          <a:xfrm>
            <a:off x="5899051" y="1679971"/>
            <a:ext cx="196800" cy="1176900"/>
          </a:xfrm>
          <a:prstGeom prst="bentConnector2">
            <a:avLst/>
          </a:prstGeom>
          <a:noFill/>
          <a:ln cap="flat" cmpd="sng" w="19050">
            <a:solidFill>
              <a:srgbClr val="FF0000"/>
            </a:solidFill>
            <a:prstDash val="solid"/>
            <a:miter lim="800000"/>
            <a:headEnd len="sm" w="sm" type="none"/>
            <a:tailEnd len="sm" w="sm" type="none"/>
          </a:ln>
        </p:spPr>
      </p:cxnSp>
      <p:cxnSp>
        <p:nvCxnSpPr>
          <p:cNvPr id="447" name="Google Shape;447;p25"/>
          <p:cNvCxnSpPr/>
          <p:nvPr/>
        </p:nvCxnSpPr>
        <p:spPr>
          <a:xfrm>
            <a:off x="5899051" y="2856967"/>
            <a:ext cx="297818" cy="0"/>
          </a:xfrm>
          <a:prstGeom prst="straightConnector1">
            <a:avLst/>
          </a:prstGeom>
          <a:noFill/>
          <a:ln cap="flat" cmpd="sng" w="19050">
            <a:solidFill>
              <a:srgbClr val="FF0000"/>
            </a:solidFill>
            <a:prstDash val="solid"/>
            <a:miter lim="800000"/>
            <a:headEnd len="sm" w="sm" type="none"/>
            <a:tailEnd len="sm" w="sm" type="none"/>
          </a:ln>
        </p:spPr>
      </p:cxnSp>
      <p:cxnSp>
        <p:nvCxnSpPr>
          <p:cNvPr id="448" name="Google Shape;448;p25"/>
          <p:cNvCxnSpPr>
            <a:stCxn id="445" idx="3"/>
          </p:cNvCxnSpPr>
          <p:nvPr/>
        </p:nvCxnSpPr>
        <p:spPr>
          <a:xfrm flipH="1" rot="10800000">
            <a:off x="5889672" y="2866195"/>
            <a:ext cx="206400" cy="1721100"/>
          </a:xfrm>
          <a:prstGeom prst="bentConnector2">
            <a:avLst/>
          </a:prstGeom>
          <a:noFill/>
          <a:ln cap="flat" cmpd="sng" w="19050">
            <a:solidFill>
              <a:srgbClr val="FF0000"/>
            </a:solidFill>
            <a:prstDash val="solid"/>
            <a:miter lim="800000"/>
            <a:headEnd len="sm" w="sm" type="none"/>
            <a:tailEnd len="sm" w="sm" type="none"/>
          </a:ln>
        </p:spPr>
      </p:cxnSp>
      <p:sp>
        <p:nvSpPr>
          <p:cNvPr id="449" name="Google Shape;449;p25"/>
          <p:cNvSpPr txBox="1"/>
          <p:nvPr/>
        </p:nvSpPr>
        <p:spPr>
          <a:xfrm>
            <a:off x="5992835" y="1142747"/>
            <a:ext cx="5360965" cy="2769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「セクション」を選択してセクション名を入力→追加（もしくはEnter）</a:t>
            </a:r>
            <a:endParaRPr b="0" i="0" sz="1200" u="none" cap="none" strike="noStrike">
              <a:solidFill>
                <a:schemeClr val="dk1"/>
              </a:solidFill>
              <a:latin typeface="Meiryo"/>
              <a:ea typeface="Meiryo"/>
              <a:cs typeface="Meiryo"/>
              <a:sym typeface="Meiryo"/>
            </a:endParaRPr>
          </a:p>
        </p:txBody>
      </p:sp>
      <p:sp>
        <p:nvSpPr>
          <p:cNvPr id="450" name="Google Shape;450;p25"/>
          <p:cNvSpPr txBox="1"/>
          <p:nvPr/>
        </p:nvSpPr>
        <p:spPr>
          <a:xfrm>
            <a:off x="6320213" y="2723191"/>
            <a:ext cx="5360965"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セクションを追加することで、チェックリスト（業務手順）が整理され、</a:t>
            </a:r>
            <a:endParaRPr b="0" i="0" sz="1200" u="none" cap="none" strike="noStrike">
              <a:solidFill>
                <a:schemeClr val="dk1"/>
              </a:solidFill>
              <a:latin typeface="Meiryo"/>
              <a:ea typeface="Meiryo"/>
              <a:cs typeface="Meiryo"/>
              <a:sym typeface="Meiryo"/>
            </a:endParaRPr>
          </a:p>
          <a:p>
            <a:pPr indent="0" lvl="0" marL="0" marR="0" rtl="0" algn="l">
              <a:spcBef>
                <a:spcPts val="0"/>
              </a:spcBef>
              <a:spcAft>
                <a:spcPts val="0"/>
              </a:spcAft>
              <a:buClr>
                <a:schemeClr val="dk1"/>
              </a:buClr>
              <a:buSzPts val="1200"/>
              <a:buFont typeface="Meiryo"/>
              <a:buNone/>
            </a:pPr>
            <a:r>
              <a:rPr b="0" i="0" lang="ja-JP" sz="1200" u="none" cap="none" strike="noStrike">
                <a:solidFill>
                  <a:schemeClr val="dk1"/>
                </a:solidFill>
                <a:latin typeface="Meiryo"/>
                <a:ea typeface="Meiryo"/>
                <a:cs typeface="Meiryo"/>
                <a:sym typeface="Meiryo"/>
              </a:rPr>
              <a:t>見やすいリストになる</a:t>
            </a:r>
            <a:endParaRPr b="0" i="0" sz="1200" u="none" cap="none" strike="noStrike">
              <a:solidFill>
                <a:schemeClr val="dk1"/>
              </a:solidFill>
              <a:latin typeface="Meiryo"/>
              <a:ea typeface="Meiryo"/>
              <a:cs typeface="Meiryo"/>
              <a:sym typeface="Meiry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6"/>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5. チェックリストに必要な情報を補足する</a:t>
            </a:r>
            <a:endParaRPr/>
          </a:p>
        </p:txBody>
      </p:sp>
      <p:sp>
        <p:nvSpPr>
          <p:cNvPr id="456" name="Google Shape;45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457" name="Google Shape;457;p26"/>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チェック項目単位で、「担当者」の設定、補足事項等を記載する「メモ」、既存マニュアルやスケジュールを添付（リンク）する「ファイル」などの情報を付与できます。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これらを入力することで作業内容が明確になり、業務の標準化へとつながります。</a:t>
            </a:r>
            <a:endParaRPr b="0" i="0" sz="1600" u="none" cap="none" strike="noStrike">
              <a:solidFill>
                <a:schemeClr val="dk1"/>
              </a:solidFill>
              <a:latin typeface="Meiryo"/>
              <a:ea typeface="Meiryo"/>
              <a:cs typeface="Meiryo"/>
              <a:sym typeface="Meiryo"/>
            </a:endParaRPr>
          </a:p>
        </p:txBody>
      </p:sp>
      <p:pic>
        <p:nvPicPr>
          <p:cNvPr id="458" name="Google Shape;458;p26"/>
          <p:cNvPicPr preferRelativeResize="0"/>
          <p:nvPr/>
        </p:nvPicPr>
        <p:blipFill rotWithShape="1">
          <a:blip r:embed="rId3">
            <a:alphaModFix/>
          </a:blip>
          <a:srcRect b="0" l="0" r="0" t="0"/>
          <a:stretch/>
        </p:blipFill>
        <p:spPr>
          <a:xfrm>
            <a:off x="2459567" y="855394"/>
            <a:ext cx="7272866" cy="4096013"/>
          </a:xfrm>
          <a:prstGeom prst="rect">
            <a:avLst/>
          </a:prstGeom>
          <a:noFill/>
          <a:ln cap="flat" cmpd="sng" w="9525">
            <a:solidFill>
              <a:srgbClr val="AEAEAE"/>
            </a:solidFill>
            <a:prstDash val="solid"/>
            <a:round/>
            <a:headEnd len="sm" w="sm" type="none"/>
            <a:tailEnd len="sm" w="sm" type="none"/>
          </a:ln>
        </p:spPr>
      </p:pic>
      <p:sp>
        <p:nvSpPr>
          <p:cNvPr id="459" name="Google Shape;459;p26"/>
          <p:cNvSpPr/>
          <p:nvPr/>
        </p:nvSpPr>
        <p:spPr>
          <a:xfrm>
            <a:off x="6707462" y="1407491"/>
            <a:ext cx="3005215" cy="292744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0" name="Google Shape;460;p26"/>
          <p:cNvSpPr/>
          <p:nvPr/>
        </p:nvSpPr>
        <p:spPr>
          <a:xfrm>
            <a:off x="2897462" y="3220784"/>
            <a:ext cx="3654767" cy="436815"/>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61" name="Google Shape;461;p26"/>
          <p:cNvCxnSpPr>
            <a:stCxn id="460" idx="3"/>
          </p:cNvCxnSpPr>
          <p:nvPr/>
        </p:nvCxnSpPr>
        <p:spPr>
          <a:xfrm flipH="1" rot="10800000">
            <a:off x="6552229" y="2876692"/>
            <a:ext cx="258000" cy="562500"/>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7"/>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6. タスクテンプレートを活用する</a:t>
            </a:r>
            <a:endParaRPr/>
          </a:p>
        </p:txBody>
      </p:sp>
      <p:sp>
        <p:nvSpPr>
          <p:cNvPr id="467" name="Google Shape;4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468" name="Google Shape;468;p27"/>
          <p:cNvSpPr/>
          <p:nvPr/>
        </p:nvSpPr>
        <p:spPr>
          <a:xfrm>
            <a:off x="1139371" y="5110301"/>
            <a:ext cx="9913257" cy="1388438"/>
          </a:xfrm>
          <a:prstGeom prst="rect">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定期的に行う業務は「タスクテンプレート」にして、タスクの型として保存できます。</a:t>
            </a:r>
            <a:endParaRPr b="0" i="0" sz="1600" u="none" cap="none" strike="noStrike">
              <a:solidFill>
                <a:schemeClr val="dk1"/>
              </a:solidFill>
              <a:latin typeface="Meiryo"/>
              <a:ea typeface="Meiryo"/>
              <a:cs typeface="Meiryo"/>
              <a:sym typeface="Meiryo"/>
            </a:endParaRPr>
          </a:p>
          <a:p>
            <a:pPr indent="0" lvl="0" marL="0" marR="0" rtl="0" algn="l">
              <a:lnSpc>
                <a:spcPct val="150000"/>
              </a:lnSpc>
              <a:spcBef>
                <a:spcPts val="0"/>
              </a:spcBef>
              <a:spcAft>
                <a:spcPts val="0"/>
              </a:spcAft>
              <a:buNone/>
            </a:pPr>
            <a:r>
              <a:rPr b="0" i="0" lang="ja-JP" sz="1600" u="none" cap="none" strike="noStrike">
                <a:solidFill>
                  <a:schemeClr val="dk1"/>
                </a:solidFill>
                <a:latin typeface="Meiryo"/>
                <a:ea typeface="Meiryo"/>
                <a:cs typeface="Meiryo"/>
                <a:sym typeface="Meiryo"/>
              </a:rPr>
              <a:t>タスクテンプレートには「繰り返し設定」（決められた感覚で自動でタスクが作成される機能）などの便利な機能があります。</a:t>
            </a:r>
            <a:endParaRPr/>
          </a:p>
        </p:txBody>
      </p:sp>
      <p:pic>
        <p:nvPicPr>
          <p:cNvPr id="469" name="Google Shape;469;p27"/>
          <p:cNvPicPr preferRelativeResize="0"/>
          <p:nvPr/>
        </p:nvPicPr>
        <p:blipFill rotWithShape="1">
          <a:blip r:embed="rId3">
            <a:alphaModFix/>
          </a:blip>
          <a:srcRect b="0" l="0" r="0" t="0"/>
          <a:stretch/>
        </p:blipFill>
        <p:spPr>
          <a:xfrm>
            <a:off x="7172111" y="805849"/>
            <a:ext cx="3721667" cy="2035420"/>
          </a:xfrm>
          <a:prstGeom prst="rect">
            <a:avLst/>
          </a:prstGeom>
          <a:noFill/>
          <a:ln cap="flat" cmpd="sng" w="9525">
            <a:solidFill>
              <a:srgbClr val="AEAEAE"/>
            </a:solidFill>
            <a:prstDash val="solid"/>
            <a:round/>
            <a:headEnd len="sm" w="sm" type="none"/>
            <a:tailEnd len="sm" w="sm" type="none"/>
          </a:ln>
        </p:spPr>
      </p:pic>
      <p:pic>
        <p:nvPicPr>
          <p:cNvPr id="470" name="Google Shape;470;p27"/>
          <p:cNvPicPr preferRelativeResize="0"/>
          <p:nvPr/>
        </p:nvPicPr>
        <p:blipFill rotWithShape="1">
          <a:blip r:embed="rId4">
            <a:alphaModFix/>
          </a:blip>
          <a:srcRect b="0" l="0" r="0" t="0"/>
          <a:stretch/>
        </p:blipFill>
        <p:spPr>
          <a:xfrm>
            <a:off x="1139371" y="828650"/>
            <a:ext cx="5455356" cy="4153444"/>
          </a:xfrm>
          <a:prstGeom prst="rect">
            <a:avLst/>
          </a:prstGeom>
          <a:noFill/>
          <a:ln cap="flat" cmpd="sng" w="9525">
            <a:solidFill>
              <a:srgbClr val="AEAEAE"/>
            </a:solidFill>
            <a:prstDash val="solid"/>
            <a:round/>
            <a:headEnd len="sm" w="sm" type="none"/>
            <a:tailEnd len="sm" w="sm" type="none"/>
          </a:ln>
        </p:spPr>
      </p:pic>
      <p:pic>
        <p:nvPicPr>
          <p:cNvPr id="471" name="Google Shape;471;p27"/>
          <p:cNvPicPr preferRelativeResize="0"/>
          <p:nvPr/>
        </p:nvPicPr>
        <p:blipFill rotWithShape="1">
          <a:blip r:embed="rId5">
            <a:alphaModFix/>
          </a:blip>
          <a:srcRect b="0" l="0" r="0" t="0"/>
          <a:stretch/>
        </p:blipFill>
        <p:spPr>
          <a:xfrm>
            <a:off x="4779445" y="2974350"/>
            <a:ext cx="4785331" cy="2004113"/>
          </a:xfrm>
          <a:prstGeom prst="rect">
            <a:avLst/>
          </a:prstGeom>
          <a:noFill/>
          <a:ln cap="flat" cmpd="sng" w="9525">
            <a:solidFill>
              <a:srgbClr val="AEAEAE"/>
            </a:solidFill>
            <a:prstDash val="solid"/>
            <a:round/>
            <a:headEnd len="sm" w="sm" type="none"/>
            <a:tailEnd len="sm" w="sm" type="none"/>
          </a:ln>
        </p:spPr>
      </p:pic>
      <p:sp>
        <p:nvSpPr>
          <p:cNvPr id="472" name="Google Shape;472;p27"/>
          <p:cNvSpPr/>
          <p:nvPr/>
        </p:nvSpPr>
        <p:spPr>
          <a:xfrm>
            <a:off x="9616140" y="1410448"/>
            <a:ext cx="1087719" cy="23308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73" name="Google Shape;473;p27"/>
          <p:cNvCxnSpPr>
            <a:stCxn id="472" idx="1"/>
          </p:cNvCxnSpPr>
          <p:nvPr/>
        </p:nvCxnSpPr>
        <p:spPr>
          <a:xfrm rot="10800000">
            <a:off x="5847540" y="1526989"/>
            <a:ext cx="3768600" cy="0"/>
          </a:xfrm>
          <a:prstGeom prst="straightConnector1">
            <a:avLst/>
          </a:prstGeom>
          <a:noFill/>
          <a:ln cap="flat" cmpd="sng" w="19050">
            <a:solidFill>
              <a:srgbClr val="FF0000"/>
            </a:solidFill>
            <a:prstDash val="solid"/>
            <a:miter lim="800000"/>
            <a:headEnd len="sm" w="sm" type="none"/>
            <a:tailEnd len="med" w="med" type="triangle"/>
          </a:ln>
        </p:spPr>
      </p:cxnSp>
      <p:sp>
        <p:nvSpPr>
          <p:cNvPr id="474" name="Google Shape;474;p27"/>
          <p:cNvSpPr/>
          <p:nvPr/>
        </p:nvSpPr>
        <p:spPr>
          <a:xfrm>
            <a:off x="3601170" y="1680423"/>
            <a:ext cx="763012" cy="30869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75" name="Google Shape;475;p27"/>
          <p:cNvCxnSpPr/>
          <p:nvPr/>
        </p:nvCxnSpPr>
        <p:spPr>
          <a:xfrm>
            <a:off x="3976828" y="1989117"/>
            <a:ext cx="1726855" cy="1639508"/>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8"/>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ヘルプページ早見表</a:t>
            </a:r>
            <a:endParaRPr/>
          </a:p>
        </p:txBody>
      </p:sp>
      <p:sp>
        <p:nvSpPr>
          <p:cNvPr id="481" name="Google Shape;48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graphicFrame>
        <p:nvGraphicFramePr>
          <p:cNvPr id="482" name="Google Shape;482;p28"/>
          <p:cNvGraphicFramePr/>
          <p:nvPr/>
        </p:nvGraphicFramePr>
        <p:xfrm>
          <a:off x="546506" y="971538"/>
          <a:ext cx="3000000" cy="3000000"/>
        </p:xfrm>
        <a:graphic>
          <a:graphicData uri="http://schemas.openxmlformats.org/drawingml/2006/table">
            <a:tbl>
              <a:tblPr>
                <a:noFill/>
                <a:tableStyleId>{F38A7728-E3C6-4513-BE15-FBA0685953D4}</a:tableStyleId>
              </a:tblPr>
              <a:tblGrid>
                <a:gridCol w="1160725"/>
                <a:gridCol w="4053625"/>
                <a:gridCol w="1327725"/>
                <a:gridCol w="821825"/>
                <a:gridCol w="3735100"/>
              </a:tblGrid>
              <a:tr h="344075">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ヘルプページ</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カテゴリ</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対象者</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関連ページ</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r>
              <a:tr h="344075">
                <a:tc rowSpan="3">
                  <a:txBody>
                    <a:bodyPr/>
                    <a:lstStyle/>
                    <a:p>
                      <a:pPr indent="0" lvl="0" marL="0" marR="0" rtl="0" algn="l">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導入準備</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3"/>
                        </a:rPr>
                        <a:t>ユーザーを招待する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ユーザー</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管理者</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4"/>
                        </a:rPr>
                        <a:t>Bizer teamユーザー権限一覧</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5"/>
                        </a:rPr>
                        <a:t>招待されたBizer team環境でアカウント登録をする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none" cap="none" strike="noStrike">
                          <a:solidFill>
                            <a:schemeClr val="dk1"/>
                          </a:solidFill>
                          <a:latin typeface="Meiryo"/>
                          <a:ea typeface="Meiryo"/>
                          <a:cs typeface="Meiryo"/>
                          <a:sym typeface="Meiryo"/>
                        </a:rPr>
                        <a:t>ユーザー</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メンバー</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6"/>
                        </a:rPr>
                        <a:t>アカウント設定を変更する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none" cap="none" strike="noStrike">
                          <a:solidFill>
                            <a:schemeClr val="dk1"/>
                          </a:solidFill>
                          <a:latin typeface="Meiryo"/>
                          <a:ea typeface="Meiryo"/>
                          <a:cs typeface="Meiryo"/>
                          <a:sym typeface="Meiryo"/>
                        </a:rPr>
                        <a:t>導入手続き・設定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7"/>
                        </a:rPr>
                        <a:t>メール送信およびブラウザ表示させる通知内容を変更する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rowSpan="9">
                  <a:txBody>
                    <a:bodyPr/>
                    <a:lstStyle/>
                    <a:p>
                      <a:pPr indent="0" lvl="0" marL="0" marR="0" rtl="0" algn="l">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利用開始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8"/>
                        </a:rPr>
                        <a:t>グループを作成する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グループ</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9"/>
                        </a:rPr>
                        <a:t>タスクを作成する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991750">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10"/>
                        </a:rPr>
                        <a:t>チェックリストの作成方法や機能</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11"/>
                        </a:rPr>
                        <a:t>チェックリストのコンテキストメニュー（右クリックメニュー）について</a:t>
                      </a:r>
                      <a:endParaRPr sz="1100" u="none" cap="none" strike="noStrike">
                        <a:latin typeface="Meiryo"/>
                        <a:ea typeface="Meiryo"/>
                        <a:cs typeface="Meiryo"/>
                        <a:sym typeface="Meiryo"/>
                      </a:endParaRPr>
                    </a:p>
                    <a:p>
                      <a:pPr indent="0" lvl="0" marL="0" marR="0" rtl="0" algn="l">
                        <a:spcBef>
                          <a:spcPts val="0"/>
                        </a:spcBef>
                        <a:spcAft>
                          <a:spcPts val="0"/>
                        </a:spcAft>
                        <a:buClr>
                          <a:schemeClr val="dk1"/>
                        </a:buClr>
                        <a:buSzPts val="1100"/>
                        <a:buFont typeface="Arial"/>
                        <a:buNone/>
                      </a:pPr>
                      <a:r>
                        <a:rPr lang="ja-JP" sz="1100" u="sng" cap="none" strike="noStrike">
                          <a:solidFill>
                            <a:schemeClr val="hlink"/>
                          </a:solidFill>
                          <a:latin typeface="Meiryo"/>
                          <a:ea typeface="Meiryo"/>
                          <a:cs typeface="Meiryo"/>
                          <a:sym typeface="Meiryo"/>
                          <a:hlinkClick r:id="rId12"/>
                        </a:rPr>
                        <a:t>チェックリストに複数ユーザーを担当者として設定できますか？</a:t>
                      </a:r>
                      <a:br>
                        <a:rPr lang="ja-JP" sz="1100" u="none" cap="none" strike="noStrike">
                          <a:latin typeface="Meiryo"/>
                          <a:ea typeface="Meiryo"/>
                          <a:cs typeface="Meiryo"/>
                          <a:sym typeface="Meiryo"/>
                        </a:rPr>
                      </a:br>
                      <a:r>
                        <a:rPr lang="ja-JP" sz="1100" u="sng" cap="none" strike="noStrike">
                          <a:solidFill>
                            <a:schemeClr val="hlink"/>
                          </a:solidFill>
                          <a:latin typeface="Meiryo"/>
                          <a:ea typeface="Meiryo"/>
                          <a:cs typeface="Meiryo"/>
                          <a:sym typeface="Meiryo"/>
                          <a:hlinkClick r:id="rId13"/>
                        </a:rPr>
                        <a:t>チェックリストに期限は設定できますか？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14"/>
                        </a:rPr>
                        <a:t>チェックリストにリマインダーを設定する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15"/>
                        </a:rPr>
                        <a:t>タスクをコピーする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spcBef>
                          <a:spcPts val="0"/>
                        </a:spcBef>
                        <a:spcAft>
                          <a:spcPts val="0"/>
                        </a:spcAft>
                        <a:buClr>
                          <a:schemeClr val="hlink"/>
                        </a:buClr>
                        <a:buSzPts val="1100"/>
                        <a:buFont typeface="Meiryo"/>
                        <a:buNone/>
                      </a:pPr>
                      <a:r>
                        <a:rPr lang="ja-JP" sz="1100" u="sng" cap="none" strike="noStrike">
                          <a:solidFill>
                            <a:schemeClr val="hlink"/>
                          </a:solidFill>
                          <a:latin typeface="Meiryo"/>
                          <a:ea typeface="Meiryo"/>
                          <a:cs typeface="Meiryo"/>
                          <a:sym typeface="Meiryo"/>
                          <a:hlinkClick r:id="rId16"/>
                        </a:rPr>
                        <a:t>タスクテンプレートを作成する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none" cap="none" strike="noStrike">
                          <a:solidFill>
                            <a:schemeClr val="dk1"/>
                          </a:solidFill>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spcBef>
                          <a:spcPts val="0"/>
                        </a:spcBef>
                        <a:spcAft>
                          <a:spcPts val="0"/>
                        </a:spcAft>
                        <a:buClr>
                          <a:schemeClr val="dk1"/>
                        </a:buClr>
                        <a:buSzPts val="1100"/>
                        <a:buFont typeface="Arial"/>
                        <a:buNone/>
                      </a:pPr>
                      <a:r>
                        <a:rPr lang="ja-JP" sz="1100" u="sng" cap="none" strike="noStrike">
                          <a:solidFill>
                            <a:schemeClr val="hlink"/>
                          </a:solidFill>
                          <a:latin typeface="Meiryo"/>
                          <a:ea typeface="Meiryo"/>
                          <a:cs typeface="Meiryo"/>
                          <a:sym typeface="Meiryo"/>
                          <a:hlinkClick r:id="rId17"/>
                        </a:rPr>
                        <a:t>ノート機能について</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Meiryo"/>
                        <a:buNone/>
                      </a:pPr>
                      <a:r>
                        <a:rPr lang="ja-JP" sz="1100" u="none" cap="none" strike="noStrike">
                          <a:solidFill>
                            <a:schemeClr val="dk1"/>
                          </a:solidFill>
                          <a:latin typeface="Meiryo"/>
                          <a:ea typeface="Meiryo"/>
                          <a:cs typeface="Meiryo"/>
                          <a:sym typeface="Meiryo"/>
                        </a:rPr>
                        <a:t>グループ</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Meiryo"/>
                        <a:buNone/>
                      </a:pPr>
                      <a:r>
                        <a:rPr lang="ja-JP" sz="1100" u="none" cap="none" strike="noStrike">
                          <a:solidFill>
                            <a:schemeClr val="dk1"/>
                          </a:solidFill>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sng" cap="none" strike="noStrike">
                          <a:solidFill>
                            <a:schemeClr val="hlink"/>
                          </a:solidFill>
                          <a:latin typeface="Meiryo"/>
                          <a:ea typeface="Meiryo"/>
                          <a:cs typeface="Meiryo"/>
                          <a:sym typeface="Meiryo"/>
                          <a:hlinkClick r:id="rId18"/>
                        </a:rPr>
                        <a:t>メモとノートの違いを教えてください</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506000">
                <a:tc vMerge="1"/>
                <a:tc>
                  <a:txBody>
                    <a:bodyPr/>
                    <a:lstStyle/>
                    <a:p>
                      <a:pPr indent="0" lvl="0" marL="0" marR="0" rtl="0" algn="l">
                        <a:spcBef>
                          <a:spcPts val="0"/>
                        </a:spcBef>
                        <a:spcAft>
                          <a:spcPts val="0"/>
                        </a:spcAft>
                        <a:buClr>
                          <a:schemeClr val="hlink"/>
                        </a:buClr>
                        <a:buSzPts val="1100"/>
                        <a:buFont typeface="Meiryo"/>
                        <a:buNone/>
                      </a:pPr>
                      <a:r>
                        <a:rPr lang="ja-JP" sz="1100" u="sng" cap="none" strike="noStrike">
                          <a:solidFill>
                            <a:schemeClr val="hlink"/>
                          </a:solidFill>
                          <a:latin typeface="Meiryo"/>
                          <a:ea typeface="Meiryo"/>
                          <a:cs typeface="Meiryo"/>
                          <a:sym typeface="Meiryo"/>
                          <a:hlinkClick r:id="rId19"/>
                        </a:rPr>
                        <a:t>タスクテンプレートの繰り返し設定をする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テンプレート</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Meiryo"/>
                        <a:buNone/>
                      </a:pPr>
                      <a:r>
                        <a:rPr lang="ja-JP" sz="1100" u="none" cap="none" strike="noStrike">
                          <a:solidFill>
                            <a:schemeClr val="dk1"/>
                          </a:solidFill>
                          <a:latin typeface="Meiryo"/>
                          <a:ea typeface="Meiryo"/>
                          <a:cs typeface="Meiryo"/>
                          <a:sym typeface="Meiryo"/>
                        </a:rPr>
                        <a:t>共通</a:t>
                      </a:r>
                      <a:endParaRPr sz="1100" u="none" cap="none" strike="noStrike">
                        <a:solidFill>
                          <a:schemeClr val="dk1"/>
                        </a:solidFill>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sng" cap="none" strike="noStrike">
                          <a:solidFill>
                            <a:schemeClr val="hlink"/>
                          </a:solidFill>
                          <a:latin typeface="Meiryo"/>
                          <a:ea typeface="Meiryo"/>
                          <a:cs typeface="Meiryo"/>
                          <a:sym typeface="Meiryo"/>
                          <a:hlinkClick r:id="rId20"/>
                        </a:rPr>
                        <a:t>テンプレートから作成するタスクのタイトルに自動で日付を反映する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44075">
                <a:tc vMerge="1"/>
                <a:tc>
                  <a:txBody>
                    <a:bodyPr/>
                    <a:lstStyle/>
                    <a:p>
                      <a:pPr indent="0" lvl="0" marL="0" marR="0" rtl="0" algn="l">
                        <a:spcBef>
                          <a:spcPts val="0"/>
                        </a:spcBef>
                        <a:spcAft>
                          <a:spcPts val="0"/>
                        </a:spcAft>
                        <a:buClr>
                          <a:schemeClr val="hlink"/>
                        </a:buClr>
                        <a:buSzPts val="1100"/>
                        <a:buFont typeface="Meiryo"/>
                        <a:buNone/>
                      </a:pPr>
                      <a:r>
                        <a:rPr lang="ja-JP" sz="1100" u="sng" cap="none" strike="noStrike">
                          <a:solidFill>
                            <a:schemeClr val="hlink"/>
                          </a:solidFill>
                          <a:latin typeface="Meiryo"/>
                          <a:ea typeface="Meiryo"/>
                          <a:cs typeface="Meiryo"/>
                          <a:sym typeface="Meiryo"/>
                          <a:hlinkClick r:id="rId21"/>
                        </a:rPr>
                        <a:t>テンプレートのチェックリストにリマインダー設定をする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テンプレート</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Meiryo"/>
                        <a:buNone/>
                      </a:pPr>
                      <a:r>
                        <a:rPr lang="ja-JP" sz="1100" u="none" cap="none" strike="noStrike">
                          <a:solidFill>
                            <a:schemeClr val="dk1"/>
                          </a:solidFill>
                          <a:latin typeface="Meiryo"/>
                          <a:ea typeface="Meiryo"/>
                          <a:cs typeface="Meiryo"/>
                          <a:sym typeface="Meiryo"/>
                        </a:rPr>
                        <a:t>共通</a:t>
                      </a:r>
                      <a:endParaRPr sz="1100" u="none" cap="none" strike="noStrike">
                        <a:solidFill>
                          <a:schemeClr val="dk1"/>
                        </a:solidFill>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9"/>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ヘルプページ早見表</a:t>
            </a:r>
            <a:endParaRPr/>
          </a:p>
        </p:txBody>
      </p:sp>
      <p:sp>
        <p:nvSpPr>
          <p:cNvPr id="488" name="Google Shape;48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graphicFrame>
        <p:nvGraphicFramePr>
          <p:cNvPr id="489" name="Google Shape;489;p29"/>
          <p:cNvGraphicFramePr/>
          <p:nvPr/>
        </p:nvGraphicFramePr>
        <p:xfrm>
          <a:off x="579368" y="999778"/>
          <a:ext cx="3000000" cy="3000000"/>
        </p:xfrm>
        <a:graphic>
          <a:graphicData uri="http://schemas.openxmlformats.org/drawingml/2006/table">
            <a:tbl>
              <a:tblPr>
                <a:noFill/>
                <a:tableStyleId>{F38A7728-E3C6-4513-BE15-FBA0685953D4}</a:tableStyleId>
              </a:tblPr>
              <a:tblGrid>
                <a:gridCol w="1177150"/>
                <a:gridCol w="3991625"/>
                <a:gridCol w="1290125"/>
                <a:gridCol w="832150"/>
                <a:gridCol w="3666800"/>
              </a:tblGrid>
              <a:tr h="354025">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ヘルプページ</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カテゴリ</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対象者</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関連ページ</a:t>
                      </a:r>
                      <a:endParaRPr sz="1100" u="none" cap="none" strike="noStrike">
                        <a:latin typeface="Meiryo"/>
                        <a:ea typeface="Meiryo"/>
                        <a:cs typeface="Meiryo"/>
                        <a:sym typeface="Meiryo"/>
                      </a:endParaRPr>
                    </a:p>
                  </a:txBody>
                  <a:tcPr marT="68575" marB="68575" marR="68575" marL="68575" anchor="ctr">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BBD6EE"/>
                    </a:solidFill>
                  </a:tcPr>
                </a:tc>
              </a:tr>
              <a:tr h="354025">
                <a:tc rowSpan="4">
                  <a:txBody>
                    <a:bodyPr/>
                    <a:lstStyle/>
                    <a:p>
                      <a:pPr indent="0" lvl="0" marL="0" marR="0" rtl="0" algn="l">
                        <a:spcBef>
                          <a:spcPts val="0"/>
                        </a:spcBef>
                        <a:spcAft>
                          <a:spcPts val="0"/>
                        </a:spcAft>
                        <a:buClr>
                          <a:schemeClr val="dk1"/>
                        </a:buClr>
                        <a:buSzPts val="1100"/>
                        <a:buFont typeface="Meiryo"/>
                        <a:buNone/>
                      </a:pPr>
                      <a:r>
                        <a:rPr lang="ja-JP" sz="1100" u="none" cap="none" strike="noStrike">
                          <a:latin typeface="Meiryo"/>
                          <a:ea typeface="Meiryo"/>
                          <a:cs typeface="Meiryo"/>
                          <a:sym typeface="Meiryo"/>
                        </a:rPr>
                        <a:t>状況確認・整理</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3"/>
                        </a:rPr>
                        <a:t>ボード機能を使う</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グループ</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5402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4"/>
                        </a:rPr>
                        <a:t>カレンダー機能を使う</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その他</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54025">
                <a:tc vMerge="1"/>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5"/>
                        </a:rPr>
                        <a:t>タスクやテンプレート、ノートにラベルをつけて管理する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354025">
                <a:tc vMerge="1"/>
                <a:tc>
                  <a:txBody>
                    <a:bodyPr/>
                    <a:lstStyle/>
                    <a:p>
                      <a:pPr indent="0" lvl="0" marL="0" marR="0" rtl="0" algn="l">
                        <a:spcBef>
                          <a:spcPts val="0"/>
                        </a:spcBef>
                        <a:spcAft>
                          <a:spcPts val="0"/>
                        </a:spcAft>
                        <a:buClr>
                          <a:schemeClr val="dk1"/>
                        </a:buClr>
                        <a:buSzPts val="800"/>
                        <a:buFont typeface="Arial"/>
                        <a:buNone/>
                      </a:pPr>
                      <a:r>
                        <a:rPr lang="ja-JP" sz="1100" u="sng" cap="none" strike="noStrike">
                          <a:solidFill>
                            <a:schemeClr val="hlink"/>
                          </a:solidFill>
                          <a:latin typeface="Meiryo"/>
                          <a:ea typeface="Meiryo"/>
                          <a:cs typeface="Meiryo"/>
                          <a:sym typeface="Meiryo"/>
                          <a:hlinkClick r:id="rId6"/>
                        </a:rPr>
                        <a:t>タスクやテンプレートをCSVでエクスポートする</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ja-JP" sz="1100" u="none" cap="none" strike="noStrike">
                          <a:solidFill>
                            <a:schemeClr val="dk1"/>
                          </a:solidFill>
                          <a:latin typeface="Meiryo"/>
                          <a:ea typeface="Meiryo"/>
                          <a:cs typeface="Meiryo"/>
                          <a:sym typeface="Meiryo"/>
                        </a:rPr>
                        <a:t>タスク</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none" cap="none" strike="noStrike">
                          <a:latin typeface="Meiryo"/>
                          <a:ea typeface="Meiryo"/>
                          <a:cs typeface="Meiryo"/>
                          <a:sym typeface="Meiryo"/>
                        </a:rPr>
                        <a:t>共通</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ja-JP" sz="1100" u="sng" cap="none" strike="noStrike">
                          <a:solidFill>
                            <a:schemeClr val="hlink"/>
                          </a:solidFill>
                          <a:latin typeface="Meiryo"/>
                          <a:ea typeface="Meiryo"/>
                          <a:cs typeface="Meiryo"/>
                          <a:sym typeface="Meiryo"/>
                          <a:hlinkClick r:id="rId7"/>
                        </a:rPr>
                        <a:t>CSVデータの活用例を教えてください</a:t>
                      </a:r>
                      <a:endParaRPr sz="1100" u="none" cap="none" strike="noStrike">
                        <a:latin typeface="Meiryo"/>
                        <a:ea typeface="Meiryo"/>
                        <a:cs typeface="Meiryo"/>
                        <a:sym typeface="Meiryo"/>
                      </a:endParaRPr>
                    </a:p>
                  </a:txBody>
                  <a:tcPr marT="68575" marB="68575" marR="68575" marL="68575">
                    <a:lnL cap="flat" cmpd="sng" w="12700">
                      <a:solidFill>
                        <a:srgbClr val="AEAEAE"/>
                      </a:solidFill>
                      <a:prstDash val="solid"/>
                      <a:round/>
                      <a:headEnd len="sm" w="sm" type="none"/>
                      <a:tailEnd len="sm" w="sm" type="none"/>
                    </a:lnL>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t>Bizer teamとは</a:t>
            </a:r>
            <a:endParaRPr/>
          </a:p>
        </p:txBody>
      </p:sp>
      <p:sp>
        <p:nvSpPr>
          <p:cNvPr id="109" name="Google Shape;10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10" name="Google Shape;110;p3"/>
          <p:cNvSpPr txBox="1"/>
          <p:nvPr/>
        </p:nvSpPr>
        <p:spPr>
          <a:xfrm>
            <a:off x="4753764" y="1079897"/>
            <a:ext cx="6838156" cy="675392"/>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2800"/>
              <a:buFont typeface="Arial"/>
              <a:buNone/>
            </a:pPr>
            <a:r>
              <a:rPr b="1" i="0" lang="ja-JP" sz="2800" u="none" cap="none" strike="noStrike">
                <a:solidFill>
                  <a:srgbClr val="1787F8"/>
                </a:solidFill>
                <a:latin typeface="Meiryo"/>
                <a:ea typeface="Meiryo"/>
                <a:cs typeface="Meiryo"/>
                <a:sym typeface="Meiryo"/>
              </a:rPr>
              <a:t>チームのためのタスク管理ツール</a:t>
            </a:r>
            <a:endParaRPr b="0" i="0" sz="2800" u="none" cap="none" strike="noStrike">
              <a:solidFill>
                <a:srgbClr val="1787F8"/>
              </a:solidFill>
              <a:latin typeface="Meiryo"/>
              <a:ea typeface="Meiryo"/>
              <a:cs typeface="Meiryo"/>
              <a:sym typeface="Meiryo"/>
            </a:endParaRPr>
          </a:p>
        </p:txBody>
      </p:sp>
      <p:pic>
        <p:nvPicPr>
          <p:cNvPr descr="挿絵 が含まれている画像&#10;&#10;自動的に生成された説明" id="111" name="Google Shape;111;p3"/>
          <p:cNvPicPr preferRelativeResize="0"/>
          <p:nvPr/>
        </p:nvPicPr>
        <p:blipFill rotWithShape="1">
          <a:blip r:embed="rId3">
            <a:alphaModFix/>
          </a:blip>
          <a:srcRect b="0" l="0" r="0" t="0"/>
          <a:stretch/>
        </p:blipFill>
        <p:spPr>
          <a:xfrm>
            <a:off x="1793164" y="988962"/>
            <a:ext cx="2814898" cy="524641"/>
          </a:xfrm>
          <a:prstGeom prst="rect">
            <a:avLst/>
          </a:prstGeom>
          <a:noFill/>
          <a:ln>
            <a:noFill/>
          </a:ln>
        </p:spPr>
      </p:pic>
      <p:pic>
        <p:nvPicPr>
          <p:cNvPr id="112" name="Google Shape;112;p3"/>
          <p:cNvPicPr preferRelativeResize="0"/>
          <p:nvPr/>
        </p:nvPicPr>
        <p:blipFill rotWithShape="1">
          <a:blip r:embed="rId4">
            <a:alphaModFix/>
          </a:blip>
          <a:srcRect b="0" l="0" r="-88" t="0"/>
          <a:stretch/>
        </p:blipFill>
        <p:spPr>
          <a:xfrm>
            <a:off x="6304159" y="3150734"/>
            <a:ext cx="5333541" cy="2913081"/>
          </a:xfrm>
          <a:prstGeom prst="rect">
            <a:avLst/>
          </a:prstGeom>
          <a:noFill/>
          <a:ln>
            <a:noFill/>
          </a:ln>
        </p:spPr>
      </p:pic>
      <p:pic>
        <p:nvPicPr>
          <p:cNvPr id="113" name="Google Shape;113;p3"/>
          <p:cNvPicPr preferRelativeResize="0"/>
          <p:nvPr/>
        </p:nvPicPr>
        <p:blipFill rotWithShape="1">
          <a:blip r:embed="rId5">
            <a:alphaModFix/>
          </a:blip>
          <a:srcRect b="0" l="12936" r="8622" t="0"/>
          <a:stretch/>
        </p:blipFill>
        <p:spPr>
          <a:xfrm>
            <a:off x="7053655" y="3320443"/>
            <a:ext cx="3824388" cy="2287877"/>
          </a:xfrm>
          <a:prstGeom prst="rect">
            <a:avLst/>
          </a:prstGeom>
          <a:noFill/>
          <a:ln>
            <a:noFill/>
          </a:ln>
        </p:spPr>
      </p:pic>
      <p:sp>
        <p:nvSpPr>
          <p:cNvPr id="114" name="Google Shape;114;p3"/>
          <p:cNvSpPr txBox="1"/>
          <p:nvPr/>
        </p:nvSpPr>
        <p:spPr>
          <a:xfrm>
            <a:off x="1014018" y="1600719"/>
            <a:ext cx="10209120" cy="675392"/>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Meiryo"/>
                <a:ea typeface="Meiryo"/>
                <a:cs typeface="Meiryo"/>
                <a:sym typeface="Meiryo"/>
              </a:rPr>
              <a:t>業務プロセスを改善し、チームの生産性向上をサポートします。</a:t>
            </a:r>
            <a:endParaRPr b="1" i="0" sz="2400" u="none" cap="none" strike="noStrike">
              <a:solidFill>
                <a:schemeClr val="dk1"/>
              </a:solidFill>
              <a:latin typeface="Meiryo"/>
              <a:ea typeface="Meiryo"/>
              <a:cs typeface="Meiryo"/>
              <a:sym typeface="Meiryo"/>
            </a:endParaRPr>
          </a:p>
        </p:txBody>
      </p:sp>
      <p:sp>
        <p:nvSpPr>
          <p:cNvPr id="115" name="Google Shape;115;p3"/>
          <p:cNvSpPr txBox="1"/>
          <p:nvPr/>
        </p:nvSpPr>
        <p:spPr>
          <a:xfrm>
            <a:off x="743469" y="2535555"/>
            <a:ext cx="5861193" cy="3375157"/>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Meiryo"/>
                <a:ea typeface="Meiryo"/>
                <a:cs typeface="Meiryo"/>
                <a:sym typeface="Meiryo"/>
              </a:rPr>
              <a:t>「いつ」「誰が」「何を」「どのように」</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0" i="0" lang="ja-JP" sz="1800" u="none" cap="none" strike="noStrike">
                <a:solidFill>
                  <a:schemeClr val="dk1"/>
                </a:solidFill>
                <a:latin typeface="Meiryo"/>
                <a:ea typeface="Meiryo"/>
                <a:cs typeface="Meiryo"/>
                <a:sym typeface="Meiryo"/>
              </a:rPr>
              <a:t>業務を行っているのか</a:t>
            </a:r>
            <a:r>
              <a:rPr b="1" i="0" lang="ja-JP" sz="1800" u="none" cap="none" strike="noStrike">
                <a:solidFill>
                  <a:schemeClr val="dk1"/>
                </a:solidFill>
                <a:latin typeface="Meiryo"/>
                <a:ea typeface="Meiryo"/>
                <a:cs typeface="Meiryo"/>
                <a:sym typeface="Meiryo"/>
              </a:rPr>
              <a:t>、プロセスを可視化し、</a:t>
            </a:r>
            <a:endParaRPr b="1" i="0"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1" i="0" lang="ja-JP" sz="1800" u="none" cap="none" strike="noStrike">
                <a:solidFill>
                  <a:schemeClr val="dk1"/>
                </a:solidFill>
                <a:latin typeface="Meiryo"/>
                <a:ea typeface="Meiryo"/>
                <a:cs typeface="Meiryo"/>
                <a:sym typeface="Meiryo"/>
              </a:rPr>
              <a:t>リアルタイムに進捗共有ができるツール</a:t>
            </a:r>
            <a:r>
              <a:rPr b="0" i="0" lang="ja-JP" sz="1800" u="none" cap="none" strike="noStrike">
                <a:solidFill>
                  <a:schemeClr val="dk1"/>
                </a:solidFill>
                <a:latin typeface="Meiryo"/>
                <a:ea typeface="Meiryo"/>
                <a:cs typeface="Meiryo"/>
                <a:sym typeface="Meiryo"/>
              </a:rPr>
              <a:t>です。</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0" i="1" lang="ja-JP" sz="1800" u="none" cap="none" strike="noStrike">
                <a:solidFill>
                  <a:schemeClr val="dk1"/>
                </a:solidFill>
                <a:latin typeface="Meiryo"/>
                <a:ea typeface="Meiryo"/>
                <a:cs typeface="Meiryo"/>
                <a:sym typeface="Meiryo"/>
              </a:rPr>
              <a:t>可視化した</a:t>
            </a:r>
            <a:r>
              <a:rPr b="1" i="1" lang="ja-JP" sz="1800" u="none" cap="none" strike="noStrike">
                <a:solidFill>
                  <a:schemeClr val="dk1"/>
                </a:solidFill>
                <a:latin typeface="Meiryo"/>
                <a:ea typeface="Meiryo"/>
                <a:cs typeface="Meiryo"/>
                <a:sym typeface="Meiryo"/>
              </a:rPr>
              <a:t>プロセスに、ファイルやノウハウ、</a:t>
            </a:r>
            <a:endParaRPr b="1"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1" i="1" lang="ja-JP" sz="1800" u="none" cap="none" strike="noStrike">
                <a:solidFill>
                  <a:schemeClr val="dk1"/>
                </a:solidFill>
                <a:latin typeface="Meiryo"/>
                <a:ea typeface="Meiryo"/>
                <a:cs typeface="Meiryo"/>
                <a:sym typeface="Meiryo"/>
              </a:rPr>
              <a:t>コメントを紐付け、一元管理</a:t>
            </a:r>
            <a:r>
              <a:rPr b="0" i="1" lang="ja-JP" sz="1800" u="none" cap="none" strike="noStrike">
                <a:solidFill>
                  <a:schemeClr val="dk1"/>
                </a:solidFill>
                <a:latin typeface="Meiryo"/>
                <a:ea typeface="Meiryo"/>
                <a:cs typeface="Meiryo"/>
                <a:sym typeface="Meiryo"/>
              </a:rPr>
              <a:t>することができます。</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0" i="1" lang="ja-JP" sz="1800" u="none" cap="none" strike="noStrike">
                <a:solidFill>
                  <a:schemeClr val="dk1"/>
                </a:solidFill>
                <a:latin typeface="Meiryo"/>
                <a:ea typeface="Meiryo"/>
                <a:cs typeface="Meiryo"/>
                <a:sym typeface="Meiryo"/>
              </a:rPr>
              <a:t>可視化したプロセスは簡単に変更が可能。</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0" i="1" lang="ja-JP" sz="1800" u="none" cap="none" strike="noStrike">
                <a:solidFill>
                  <a:schemeClr val="dk1"/>
                </a:solidFill>
                <a:latin typeface="Meiryo"/>
                <a:ea typeface="Meiryo"/>
                <a:cs typeface="Meiryo"/>
                <a:sym typeface="Meiryo"/>
              </a:rPr>
              <a:t>チームみんなでプロセスを見直し、</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0" i="1" lang="ja-JP" sz="1800" u="none" cap="none" strike="noStrike">
                <a:solidFill>
                  <a:schemeClr val="dk1"/>
                </a:solidFill>
                <a:latin typeface="Meiryo"/>
                <a:ea typeface="Meiryo"/>
                <a:cs typeface="Meiryo"/>
                <a:sym typeface="Meiryo"/>
              </a:rPr>
              <a:t>より効率的な方法へブラッシュアップをし続け、</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1800"/>
              <a:buFont typeface="Arial"/>
              <a:buNone/>
            </a:pPr>
            <a:r>
              <a:rPr b="1" i="1" lang="ja-JP" sz="1800" u="none" cap="none" strike="noStrike">
                <a:solidFill>
                  <a:schemeClr val="dk1"/>
                </a:solidFill>
                <a:latin typeface="Meiryo"/>
                <a:ea typeface="Meiryo"/>
                <a:cs typeface="Meiryo"/>
                <a:sym typeface="Meiryo"/>
              </a:rPr>
              <a:t>業務改善を繰り返す組織へ 進化をサポート</a:t>
            </a:r>
            <a:r>
              <a:rPr b="0" i="1" lang="ja-JP" sz="1800" u="none" cap="none" strike="noStrike">
                <a:solidFill>
                  <a:schemeClr val="dk1"/>
                </a:solidFill>
                <a:latin typeface="Meiryo"/>
                <a:ea typeface="Meiryo"/>
                <a:cs typeface="Meiryo"/>
                <a:sym typeface="Meiryo"/>
              </a:rPr>
              <a:t>します。</a:t>
            </a:r>
            <a:endParaRPr b="0" i="1" sz="18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2000"/>
              <a:buFont typeface="Arial"/>
              <a:buNone/>
            </a:pPr>
            <a:r>
              <a:t/>
            </a:r>
            <a:endParaRPr b="1" i="1" sz="20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2000"/>
              <a:buFont typeface="Arial"/>
              <a:buNone/>
            </a:pPr>
            <a:r>
              <a:t/>
            </a:r>
            <a:endParaRPr b="0" i="0" sz="2000" u="none" cap="none" strike="noStrike">
              <a:solidFill>
                <a:schemeClr val="dk1"/>
              </a:solidFill>
              <a:latin typeface="Meiryo"/>
              <a:ea typeface="Meiryo"/>
              <a:cs typeface="Meiryo"/>
              <a:sym typeface="Meiryo"/>
            </a:endParaRPr>
          </a:p>
          <a:p>
            <a:pPr indent="0" lvl="0" marL="0" marR="0" rtl="0" algn="l">
              <a:lnSpc>
                <a:spcPct val="100000"/>
              </a:lnSpc>
              <a:spcBef>
                <a:spcPts val="400"/>
              </a:spcBef>
              <a:spcAft>
                <a:spcPts val="0"/>
              </a:spcAft>
              <a:buClr>
                <a:srgbClr val="000000"/>
              </a:buClr>
              <a:buSzPts val="2000"/>
              <a:buFont typeface="Arial"/>
              <a:buNone/>
            </a:pPr>
            <a:r>
              <a:t/>
            </a:r>
            <a:endParaRPr b="1" i="1" sz="2000" u="none" cap="none" strike="noStrike">
              <a:solidFill>
                <a:schemeClr val="dk1"/>
              </a:solidFill>
              <a:latin typeface="Meiryo"/>
              <a:ea typeface="Meiryo"/>
              <a:cs typeface="Meiryo"/>
              <a:sym typeface="Meiry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0"/>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496" name="Google Shape;496;p30"/>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497" name="Google Shape;497;p30"/>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498" name="Google Shape;498;p30"/>
          <p:cNvSpPr txBox="1"/>
          <p:nvPr/>
        </p:nvSpPr>
        <p:spPr>
          <a:xfrm>
            <a:off x="324626" y="2375141"/>
            <a:ext cx="7232946" cy="1711238"/>
          </a:xfrm>
          <a:prstGeom prst="rect">
            <a:avLst/>
          </a:prstGeom>
          <a:noFill/>
          <a:ln>
            <a:noFill/>
          </a:ln>
        </p:spPr>
        <p:txBody>
          <a:bodyPr anchorCtr="0" anchor="t" bIns="0" lIns="0" spcFirstLastPara="1" rIns="0" wrap="square" tIns="0">
            <a:spAutoFit/>
          </a:bodyPr>
          <a:lstStyle/>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お役立ちコンテンツ</a:t>
            </a:r>
            <a:br>
              <a:rPr b="1" i="0" lang="ja-JP" sz="4000" u="none" cap="none" strike="noStrike">
                <a:solidFill>
                  <a:schemeClr val="lt1"/>
                </a:solidFill>
                <a:latin typeface="Meiryo"/>
                <a:ea typeface="Meiryo"/>
                <a:cs typeface="Meiryo"/>
                <a:sym typeface="Meiryo"/>
              </a:rPr>
            </a:br>
            <a:r>
              <a:rPr b="1" i="0" lang="ja-JP" sz="4000" u="none" cap="none" strike="noStrike">
                <a:solidFill>
                  <a:schemeClr val="lt1"/>
                </a:solidFill>
                <a:latin typeface="Meiryo"/>
                <a:ea typeface="Meiryo"/>
                <a:cs typeface="Meiryo"/>
                <a:sym typeface="Meiryo"/>
              </a:rPr>
              <a:t>問い合わせ窓口</a:t>
            </a:r>
            <a:endParaRPr b="1" i="0" sz="4000" u="none" cap="none" strike="noStrike">
              <a:solidFill>
                <a:schemeClr val="lt1"/>
              </a:solidFill>
              <a:latin typeface="Meiryo"/>
              <a:ea typeface="Meiryo"/>
              <a:cs typeface="Meiryo"/>
              <a:sym typeface="Meiry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1"/>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teamをはじめるタスクを完了させる</a:t>
            </a:r>
            <a:endParaRPr/>
          </a:p>
        </p:txBody>
      </p:sp>
      <p:sp>
        <p:nvSpPr>
          <p:cNvPr id="504" name="Google Shape;504;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pic>
        <p:nvPicPr>
          <p:cNvPr id="505" name="Google Shape;505;p31"/>
          <p:cNvPicPr preferRelativeResize="0"/>
          <p:nvPr/>
        </p:nvPicPr>
        <p:blipFill>
          <a:blip r:embed="rId3">
            <a:alphaModFix/>
          </a:blip>
          <a:stretch>
            <a:fillRect/>
          </a:stretch>
        </p:blipFill>
        <p:spPr>
          <a:xfrm>
            <a:off x="493828" y="1629900"/>
            <a:ext cx="4498827" cy="3840230"/>
          </a:xfrm>
          <a:prstGeom prst="rect">
            <a:avLst/>
          </a:prstGeom>
          <a:noFill/>
          <a:ln cap="flat" cmpd="sng" w="12925">
            <a:solidFill>
              <a:srgbClr val="000000"/>
            </a:solidFill>
            <a:prstDash val="solid"/>
            <a:round/>
            <a:headEnd len="sm" w="sm" type="none"/>
            <a:tailEnd len="sm" w="sm" type="none"/>
          </a:ln>
        </p:spPr>
      </p:pic>
      <p:sp>
        <p:nvSpPr>
          <p:cNvPr id="506" name="Google Shape;506;p31"/>
          <p:cNvSpPr txBox="1"/>
          <p:nvPr/>
        </p:nvSpPr>
        <p:spPr>
          <a:xfrm>
            <a:off x="1015532" y="859076"/>
            <a:ext cx="10043100" cy="983700"/>
          </a:xfrm>
          <a:prstGeom prst="rect">
            <a:avLst/>
          </a:prstGeom>
          <a:noFill/>
          <a:ln>
            <a:noFill/>
          </a:ln>
        </p:spPr>
        <p:txBody>
          <a:bodyPr anchorCtr="0" anchor="t" bIns="46475" lIns="92975" spcFirstLastPara="1" rIns="92975" wrap="square" tIns="46475">
            <a:normAutofit fontScale="92500"/>
          </a:bodyPr>
          <a:lstStyle/>
          <a:p>
            <a:pPr indent="0" lvl="0" marL="129143" rtl="0" algn="r">
              <a:lnSpc>
                <a:spcPct val="90000"/>
              </a:lnSpc>
              <a:spcBef>
                <a:spcPts val="1085"/>
              </a:spcBef>
              <a:spcAft>
                <a:spcPts val="0"/>
              </a:spcAft>
              <a:buNone/>
            </a:pPr>
            <a:r>
              <a:rPr lang="ja-JP" sz="1900">
                <a:solidFill>
                  <a:srgbClr val="000000"/>
                </a:solidFill>
                <a:latin typeface="Meiryo"/>
                <a:ea typeface="Meiryo"/>
                <a:cs typeface="Meiryo"/>
                <a:sym typeface="Meiryo"/>
              </a:rPr>
              <a:t>初期設定や基本操作を学びましょう。各ユーザー画面のプライベートグループに入っています。</a:t>
            </a:r>
            <a:endParaRPr sz="1900">
              <a:solidFill>
                <a:srgbClr val="000000"/>
              </a:solidFill>
              <a:latin typeface="Meiryo"/>
              <a:ea typeface="Meiryo"/>
              <a:cs typeface="Meiryo"/>
              <a:sym typeface="Meiryo"/>
            </a:endParaRPr>
          </a:p>
          <a:p>
            <a:pPr indent="0" lvl="0" marL="129143" rtl="0" algn="r">
              <a:lnSpc>
                <a:spcPct val="90000"/>
              </a:lnSpc>
              <a:spcBef>
                <a:spcPts val="1085"/>
              </a:spcBef>
              <a:spcAft>
                <a:spcPts val="0"/>
              </a:spcAft>
              <a:buNone/>
            </a:pPr>
            <a:r>
              <a:rPr lang="ja-JP" sz="1000">
                <a:latin typeface="Meiryo"/>
                <a:ea typeface="Meiryo"/>
                <a:cs typeface="Meiryo"/>
                <a:sym typeface="Meiryo"/>
              </a:rPr>
              <a:t>※ゲストユーザーを除く</a:t>
            </a:r>
            <a:endParaRPr sz="1000">
              <a:latin typeface="Meiryo"/>
              <a:ea typeface="Meiryo"/>
              <a:cs typeface="Meiryo"/>
              <a:sym typeface="Meiryo"/>
            </a:endParaRPr>
          </a:p>
          <a:p>
            <a:pPr indent="0" lvl="0" marL="129143" rtl="0" algn="r">
              <a:lnSpc>
                <a:spcPct val="90000"/>
              </a:lnSpc>
              <a:spcBef>
                <a:spcPts val="1085"/>
              </a:spcBef>
              <a:spcAft>
                <a:spcPts val="0"/>
              </a:spcAft>
              <a:buNone/>
            </a:pPr>
            <a:r>
              <a:t/>
            </a:r>
            <a:endParaRPr sz="1898">
              <a:solidFill>
                <a:srgbClr val="000000"/>
              </a:solidFill>
              <a:latin typeface="Meiryo"/>
              <a:ea typeface="Meiryo"/>
              <a:cs typeface="Meiryo"/>
              <a:sym typeface="Meiryo"/>
            </a:endParaRPr>
          </a:p>
        </p:txBody>
      </p:sp>
      <p:pic>
        <p:nvPicPr>
          <p:cNvPr id="507" name="Google Shape;507;p31">
            <a:hlinkClick r:id="rId4"/>
          </p:cNvPr>
          <p:cNvPicPr preferRelativeResize="0"/>
          <p:nvPr/>
        </p:nvPicPr>
        <p:blipFill rotWithShape="1">
          <a:blip r:embed="rId5">
            <a:alphaModFix/>
          </a:blip>
          <a:srcRect b="0" l="0" r="0" t="0"/>
          <a:stretch/>
        </p:blipFill>
        <p:spPr>
          <a:xfrm>
            <a:off x="7578031" y="2547165"/>
            <a:ext cx="2348041" cy="1157760"/>
          </a:xfrm>
          <a:prstGeom prst="rect">
            <a:avLst/>
          </a:prstGeom>
          <a:noFill/>
          <a:ln cap="flat" cmpd="sng" w="12925">
            <a:solidFill>
              <a:srgbClr val="7F7F7F"/>
            </a:solidFill>
            <a:prstDash val="solid"/>
            <a:round/>
            <a:headEnd len="sm" w="sm" type="none"/>
            <a:tailEnd len="sm" w="sm" type="none"/>
          </a:ln>
        </p:spPr>
      </p:pic>
      <p:pic>
        <p:nvPicPr>
          <p:cNvPr id="508" name="Google Shape;508;p31">
            <a:hlinkClick r:id="rId6"/>
          </p:cNvPr>
          <p:cNvPicPr preferRelativeResize="0"/>
          <p:nvPr/>
        </p:nvPicPr>
        <p:blipFill rotWithShape="1">
          <a:blip r:embed="rId7">
            <a:alphaModFix/>
          </a:blip>
          <a:srcRect b="0" l="0" r="0" t="0"/>
          <a:stretch/>
        </p:blipFill>
        <p:spPr>
          <a:xfrm>
            <a:off x="9538675" y="3124144"/>
            <a:ext cx="2140198" cy="1178864"/>
          </a:xfrm>
          <a:prstGeom prst="rect">
            <a:avLst/>
          </a:prstGeom>
          <a:noFill/>
          <a:ln cap="flat" cmpd="sng" w="12925">
            <a:solidFill>
              <a:srgbClr val="7F7F7F"/>
            </a:solidFill>
            <a:prstDash val="solid"/>
            <a:round/>
            <a:headEnd len="sm" w="sm" type="none"/>
            <a:tailEnd len="sm" w="sm" type="none"/>
          </a:ln>
        </p:spPr>
      </p:pic>
      <p:pic>
        <p:nvPicPr>
          <p:cNvPr id="509" name="Google Shape;509;p31">
            <a:hlinkClick r:id="rId8"/>
          </p:cNvPr>
          <p:cNvPicPr preferRelativeResize="0"/>
          <p:nvPr/>
        </p:nvPicPr>
        <p:blipFill rotWithShape="1">
          <a:blip r:embed="rId9">
            <a:alphaModFix/>
          </a:blip>
          <a:srcRect b="0" l="0" r="0" t="0"/>
          <a:stretch/>
        </p:blipFill>
        <p:spPr>
          <a:xfrm>
            <a:off x="8007185" y="4146111"/>
            <a:ext cx="2325902" cy="1850641"/>
          </a:xfrm>
          <a:prstGeom prst="rect">
            <a:avLst/>
          </a:prstGeom>
          <a:noFill/>
          <a:ln cap="flat" cmpd="sng" w="12925">
            <a:solidFill>
              <a:srgbClr val="7F7F7F"/>
            </a:solidFill>
            <a:prstDash val="solid"/>
            <a:round/>
            <a:headEnd len="sm" w="sm" type="none"/>
            <a:tailEnd len="sm" w="sm" type="none"/>
          </a:ln>
        </p:spPr>
      </p:pic>
      <p:grpSp>
        <p:nvGrpSpPr>
          <p:cNvPr id="510" name="Google Shape;510;p31"/>
          <p:cNvGrpSpPr/>
          <p:nvPr/>
        </p:nvGrpSpPr>
        <p:grpSpPr>
          <a:xfrm>
            <a:off x="8251774" y="1866331"/>
            <a:ext cx="3349030" cy="447963"/>
            <a:chOff x="7510114" y="2192632"/>
            <a:chExt cx="3293372" cy="440518"/>
          </a:xfrm>
        </p:grpSpPr>
        <p:pic>
          <p:nvPicPr>
            <p:cNvPr id="511" name="Google Shape;511;p31"/>
            <p:cNvPicPr preferRelativeResize="0"/>
            <p:nvPr/>
          </p:nvPicPr>
          <p:blipFill rotWithShape="1">
            <a:blip r:embed="rId10">
              <a:alphaModFix/>
            </a:blip>
            <a:srcRect b="0" l="0" r="0" t="0"/>
            <a:stretch/>
          </p:blipFill>
          <p:spPr>
            <a:xfrm>
              <a:off x="7510114" y="2192632"/>
              <a:ext cx="1204542" cy="440518"/>
            </a:xfrm>
            <a:prstGeom prst="rect">
              <a:avLst/>
            </a:prstGeom>
            <a:noFill/>
            <a:ln>
              <a:noFill/>
            </a:ln>
          </p:spPr>
        </p:pic>
        <p:sp>
          <p:nvSpPr>
            <p:cNvPr id="512" name="Google Shape;512;p31"/>
            <p:cNvSpPr txBox="1"/>
            <p:nvPr/>
          </p:nvSpPr>
          <p:spPr>
            <a:xfrm>
              <a:off x="8346786" y="2349801"/>
              <a:ext cx="2456700" cy="250800"/>
            </a:xfrm>
            <a:prstGeom prst="rect">
              <a:avLst/>
            </a:prstGeom>
            <a:noFill/>
            <a:ln>
              <a:noFill/>
            </a:ln>
          </p:spPr>
          <p:txBody>
            <a:bodyPr anchorCtr="0" anchor="t" bIns="46475" lIns="92975" spcFirstLastPara="1" rIns="92975" wrap="square" tIns="46475">
              <a:normAutofit lnSpcReduction="10000"/>
            </a:bodyPr>
            <a:lstStyle/>
            <a:p>
              <a:pPr indent="0" lvl="0" marL="0" marR="0" rtl="0" algn="ctr">
                <a:lnSpc>
                  <a:spcPct val="90000"/>
                </a:lnSpc>
                <a:spcBef>
                  <a:spcPts val="0"/>
                </a:spcBef>
                <a:spcAft>
                  <a:spcPts val="0"/>
                </a:spcAft>
                <a:buClr>
                  <a:srgbClr val="000000"/>
                </a:buClr>
                <a:buSzPts val="2034"/>
                <a:buFont typeface="Arial"/>
                <a:buNone/>
              </a:pPr>
              <a:r>
                <a:rPr b="0" i="0" lang="ja-JP" sz="1220" u="none" cap="none" strike="noStrike">
                  <a:solidFill>
                    <a:srgbClr val="000000"/>
                  </a:solidFill>
                  <a:latin typeface="Meiryo"/>
                  <a:ea typeface="Meiryo"/>
                  <a:cs typeface="Meiryo"/>
                  <a:sym typeface="Meiryo"/>
                </a:rPr>
                <a:t>も参照してみてください！</a:t>
              </a:r>
              <a:endParaRPr b="0" i="0" sz="1220" u="none" cap="none" strike="noStrike">
                <a:solidFill>
                  <a:srgbClr val="000000"/>
                </a:solidFill>
                <a:latin typeface="Meiryo"/>
                <a:ea typeface="Meiryo"/>
                <a:cs typeface="Meiryo"/>
                <a:sym typeface="Meiryo"/>
              </a:endParaRPr>
            </a:p>
          </p:txBody>
        </p:sp>
      </p:grpSp>
      <p:pic>
        <p:nvPicPr>
          <p:cNvPr id="513" name="Google Shape;513;p31"/>
          <p:cNvPicPr preferRelativeResize="0"/>
          <p:nvPr/>
        </p:nvPicPr>
        <p:blipFill>
          <a:blip r:embed="rId11">
            <a:alphaModFix/>
          </a:blip>
          <a:stretch>
            <a:fillRect/>
          </a:stretch>
        </p:blipFill>
        <p:spPr>
          <a:xfrm>
            <a:off x="3439881" y="2453868"/>
            <a:ext cx="3897175" cy="3542896"/>
          </a:xfrm>
          <a:prstGeom prst="rect">
            <a:avLst/>
          </a:prstGeom>
          <a:noFill/>
          <a:ln cap="flat" cmpd="sng" w="12925">
            <a:solidFill>
              <a:srgbClr val="000000"/>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2"/>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teamユーザー向けセミナー</a:t>
            </a:r>
            <a:endParaRPr/>
          </a:p>
        </p:txBody>
      </p:sp>
      <p:sp>
        <p:nvSpPr>
          <p:cNvPr id="519" name="Google Shape;51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520" name="Google Shape;520;p32"/>
          <p:cNvSpPr txBox="1"/>
          <p:nvPr/>
        </p:nvSpPr>
        <p:spPr>
          <a:xfrm>
            <a:off x="438882" y="1069245"/>
            <a:ext cx="11265000" cy="6615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Arial"/>
              <a:buNone/>
            </a:pPr>
            <a:r>
              <a:rPr b="0" i="0" lang="ja-JP" sz="1800" u="none" cap="none" strike="noStrike">
                <a:solidFill>
                  <a:schemeClr val="dk1"/>
                </a:solidFill>
                <a:latin typeface="Meiryo"/>
                <a:ea typeface="Meiryo"/>
                <a:cs typeface="Meiryo"/>
                <a:sym typeface="Meiryo"/>
              </a:rPr>
              <a:t>はじめてご利用いただく方向けに毎月WEBセミナーを実施し、アーカイブ配信も行っております。</a:t>
            </a:r>
            <a:endParaRPr/>
          </a:p>
          <a:p>
            <a:pPr indent="0" lvl="0" marL="0" marR="0" rtl="0" algn="ctr">
              <a:lnSpc>
                <a:spcPct val="90000"/>
              </a:lnSpc>
              <a:spcBef>
                <a:spcPts val="0"/>
              </a:spcBef>
              <a:spcAft>
                <a:spcPts val="0"/>
              </a:spcAft>
              <a:buClr>
                <a:schemeClr val="dk1"/>
              </a:buClr>
              <a:buSzPts val="2000"/>
              <a:buFont typeface="Arial"/>
              <a:buNone/>
            </a:pPr>
            <a:r>
              <a:rPr b="0" i="0" lang="ja-JP" sz="1800" u="none" cap="none" strike="noStrike">
                <a:solidFill>
                  <a:schemeClr val="dk1"/>
                </a:solidFill>
                <a:latin typeface="Meiryo"/>
                <a:ea typeface="Meiryo"/>
                <a:cs typeface="Meiryo"/>
                <a:sym typeface="Meiryo"/>
              </a:rPr>
              <a:t>Bizer teamの考え方や機能、活用ポイントについてインプットいただけます。</a:t>
            </a:r>
            <a:endParaRPr b="0" i="0" sz="1800" u="none" cap="none" strike="noStrike">
              <a:solidFill>
                <a:schemeClr val="dk1"/>
              </a:solidFill>
              <a:latin typeface="Meiryo"/>
              <a:ea typeface="Meiryo"/>
              <a:cs typeface="Meiryo"/>
              <a:sym typeface="Meiryo"/>
            </a:endParaRPr>
          </a:p>
        </p:txBody>
      </p:sp>
      <p:sp>
        <p:nvSpPr>
          <p:cNvPr id="521" name="Google Shape;521;p32"/>
          <p:cNvSpPr txBox="1"/>
          <p:nvPr/>
        </p:nvSpPr>
        <p:spPr>
          <a:xfrm>
            <a:off x="5167250" y="2154625"/>
            <a:ext cx="6308100" cy="18004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33"/>
              </a:buClr>
              <a:buSzPts val="1800"/>
              <a:buFont typeface="Meiryo"/>
              <a:buNone/>
            </a:pPr>
            <a:r>
              <a:rPr b="0" i="0" lang="ja-JP" sz="1800" u="none" cap="none" strike="noStrike">
                <a:solidFill>
                  <a:srgbClr val="333333"/>
                </a:solidFill>
                <a:latin typeface="Meiryo"/>
                <a:ea typeface="Meiryo"/>
                <a:cs typeface="Meiryo"/>
                <a:sym typeface="Meiryo"/>
              </a:rPr>
              <a:t>Bizer teamの考え方や構成、タスク・テンプレート作成から運用方法まで、基本的な機能と活用ポイントをご案内いたします</a:t>
            </a:r>
            <a:r>
              <a:rPr b="0" i="0" lang="ja-JP" sz="1200" u="none" cap="none" strike="noStrike">
                <a:solidFill>
                  <a:srgbClr val="333333"/>
                </a:solidFill>
                <a:latin typeface="Meiryo"/>
                <a:ea typeface="Meiryo"/>
                <a:cs typeface="Meiryo"/>
                <a:sym typeface="Meiryo"/>
              </a:rPr>
              <a:t>！</a:t>
            </a:r>
            <a:endParaRPr b="0" i="0" sz="14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400"/>
              <a:buFont typeface="Meiryo"/>
              <a:buNone/>
            </a:pPr>
            <a:r>
              <a:rPr b="0" i="0" lang="ja-JP" sz="1400" u="none" cap="none" strike="noStrike">
                <a:solidFill>
                  <a:schemeClr val="dk1"/>
                </a:solidFill>
                <a:latin typeface="Meiryo"/>
                <a:ea typeface="Meiryo"/>
                <a:cs typeface="Meiryo"/>
                <a:sym typeface="Meiryo"/>
              </a:rPr>
              <a:t>▼アーカイブ配信はこちら</a:t>
            </a:r>
            <a:endParaRPr b="0" i="0" sz="14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hlink"/>
              </a:buClr>
              <a:buSzPts val="1100"/>
              <a:buFont typeface="Meiryo"/>
              <a:buNone/>
            </a:pPr>
            <a:r>
              <a:rPr b="0" i="0" lang="ja-JP" sz="1100" u="sng" cap="none" strike="noStrike">
                <a:solidFill>
                  <a:schemeClr val="hlink"/>
                </a:solidFill>
                <a:latin typeface="Meiryo"/>
                <a:ea typeface="Meiryo"/>
                <a:cs typeface="Meiryo"/>
                <a:sym typeface="Meiryo"/>
                <a:hlinkClick r:id="rId3"/>
              </a:rPr>
              <a:t>【ユーザー限定ウェビナー】Bizer teamキホンのキ～まずはこれだけ覚えよう！～_20250619</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p:txBody>
      </p:sp>
      <p:sp>
        <p:nvSpPr>
          <p:cNvPr id="522" name="Google Shape;522;p32"/>
          <p:cNvSpPr txBox="1"/>
          <p:nvPr/>
        </p:nvSpPr>
        <p:spPr>
          <a:xfrm>
            <a:off x="5203700" y="4203825"/>
            <a:ext cx="6235200" cy="22159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3333"/>
              </a:buClr>
              <a:buSzPts val="1800"/>
              <a:buFont typeface="Meiryo"/>
              <a:buNone/>
            </a:pPr>
            <a:r>
              <a:rPr b="0" i="0" lang="ja-JP" sz="1800" u="none" cap="none" strike="noStrike">
                <a:solidFill>
                  <a:srgbClr val="333333"/>
                </a:solidFill>
                <a:latin typeface="Meiryo"/>
                <a:ea typeface="Meiryo"/>
                <a:cs typeface="Meiryo"/>
                <a:sym typeface="Meiryo"/>
              </a:rPr>
              <a:t>具体的なマニュアルや管理表をもとに、それをBizer teamのタスクに落とし込んでいく方法や、タスクにしていく過程で心がけてほしいことを実演形式でご紹介します！</a:t>
            </a:r>
            <a:endParaRPr b="0" i="0" sz="1800" u="none" cap="none" strike="noStrike">
              <a:solidFill>
                <a:srgbClr val="333333"/>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333333"/>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400"/>
              <a:buFont typeface="Meiryo"/>
              <a:buNone/>
            </a:pPr>
            <a:r>
              <a:rPr b="0" i="0" lang="ja-JP" sz="1400" u="none" cap="none" strike="noStrike">
                <a:solidFill>
                  <a:schemeClr val="dk1"/>
                </a:solidFill>
                <a:latin typeface="Meiryo"/>
                <a:ea typeface="Meiryo"/>
                <a:cs typeface="Meiryo"/>
                <a:sym typeface="Meiryo"/>
              </a:rPr>
              <a:t>▼アーカイブ配信はこちら</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hlink"/>
              </a:buClr>
              <a:buSzPts val="1100"/>
              <a:buFont typeface="Meiryo"/>
              <a:buNone/>
            </a:pPr>
            <a:r>
              <a:rPr b="0" i="0" lang="ja-JP" sz="1100" u="sng" cap="none" strike="noStrike">
                <a:solidFill>
                  <a:schemeClr val="hlink"/>
                </a:solidFill>
                <a:latin typeface="Meiryo"/>
                <a:ea typeface="Meiryo"/>
                <a:cs typeface="Meiryo"/>
                <a:sym typeface="Meiryo"/>
                <a:hlinkClick r:id="rId4"/>
              </a:rPr>
              <a:t>【ユーザー限定ウェビナー】Bizer team実演！～マニュアルと管理表をタスクにしてみる！～_20250515</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Meiryo"/>
              <a:ea typeface="Meiryo"/>
              <a:cs typeface="Meiryo"/>
              <a:sym typeface="Meiryo"/>
            </a:endParaRPr>
          </a:p>
        </p:txBody>
      </p:sp>
      <p:pic>
        <p:nvPicPr>
          <p:cNvPr id="523" name="Google Shape;523;p32"/>
          <p:cNvPicPr preferRelativeResize="0"/>
          <p:nvPr/>
        </p:nvPicPr>
        <p:blipFill rotWithShape="1">
          <a:blip r:embed="rId5">
            <a:alphaModFix/>
          </a:blip>
          <a:srcRect b="0" l="0" r="0" t="0"/>
          <a:stretch/>
        </p:blipFill>
        <p:spPr>
          <a:xfrm>
            <a:off x="1025225" y="4010816"/>
            <a:ext cx="3648471" cy="1826207"/>
          </a:xfrm>
          <a:prstGeom prst="rect">
            <a:avLst/>
          </a:prstGeom>
          <a:noFill/>
          <a:ln>
            <a:noFill/>
          </a:ln>
        </p:spPr>
      </p:pic>
      <p:pic>
        <p:nvPicPr>
          <p:cNvPr id="524" name="Google Shape;524;p32"/>
          <p:cNvPicPr preferRelativeResize="0"/>
          <p:nvPr/>
        </p:nvPicPr>
        <p:blipFill rotWithShape="1">
          <a:blip r:embed="rId6">
            <a:alphaModFix/>
          </a:blip>
          <a:srcRect b="0" l="0" r="0" t="0"/>
          <a:stretch/>
        </p:blipFill>
        <p:spPr>
          <a:xfrm>
            <a:off x="1025225" y="1950899"/>
            <a:ext cx="3648475" cy="18398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3"/>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teamユーザー向けセミナー</a:t>
            </a:r>
            <a:endParaRPr/>
          </a:p>
        </p:txBody>
      </p:sp>
      <p:sp>
        <p:nvSpPr>
          <p:cNvPr id="530" name="Google Shape;53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757575"/>
              </a:buClr>
              <a:buSzPts val="1200"/>
              <a:buFont typeface="Arial"/>
              <a:buNone/>
            </a:pPr>
            <a:fld id="{00000000-1234-1234-1234-123412341234}" type="slidenum">
              <a:rPr lang="ja-JP"/>
              <a:t>‹#›</a:t>
            </a:fld>
            <a:endParaRPr/>
          </a:p>
        </p:txBody>
      </p:sp>
      <p:sp>
        <p:nvSpPr>
          <p:cNvPr id="531" name="Google Shape;531;p33"/>
          <p:cNvSpPr/>
          <p:nvPr/>
        </p:nvSpPr>
        <p:spPr>
          <a:xfrm>
            <a:off x="697797" y="1010185"/>
            <a:ext cx="10796405" cy="3533870"/>
          </a:xfrm>
          <a:prstGeom prst="homePlate">
            <a:avLst>
              <a:gd fmla="val 19372"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Meiryo"/>
              <a:ea typeface="Meiryo"/>
              <a:cs typeface="Meiryo"/>
              <a:sym typeface="Meiryo"/>
            </a:endParaRPr>
          </a:p>
        </p:txBody>
      </p:sp>
      <p:sp>
        <p:nvSpPr>
          <p:cNvPr id="532" name="Google Shape;532;p33"/>
          <p:cNvSpPr txBox="1"/>
          <p:nvPr/>
        </p:nvSpPr>
        <p:spPr>
          <a:xfrm>
            <a:off x="669714" y="1249904"/>
            <a:ext cx="1085257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ja-JP" sz="1800" u="none" cap="none" strike="noStrike">
                <a:solidFill>
                  <a:srgbClr val="000000"/>
                </a:solidFill>
                <a:latin typeface="Meiryo"/>
                <a:ea typeface="Meiryo"/>
                <a:cs typeface="Meiryo"/>
                <a:sym typeface="Meiryo"/>
              </a:rPr>
              <a:t>お問い合わせフォーム、ヘルプセンター、お役立ちコンテンツもご用意しております。</a:t>
            </a:r>
            <a:endParaRPr b="0" i="0" sz="1800" u="none" cap="none" strike="noStrike">
              <a:solidFill>
                <a:srgbClr val="000000"/>
              </a:solidFill>
              <a:latin typeface="Meiryo"/>
              <a:ea typeface="Meiryo"/>
              <a:cs typeface="Meiryo"/>
              <a:sym typeface="Meiryo"/>
            </a:endParaRPr>
          </a:p>
        </p:txBody>
      </p:sp>
      <p:sp>
        <p:nvSpPr>
          <p:cNvPr id="533" name="Google Shape;533;p33"/>
          <p:cNvSpPr txBox="1"/>
          <p:nvPr/>
        </p:nvSpPr>
        <p:spPr>
          <a:xfrm>
            <a:off x="390843" y="2246085"/>
            <a:ext cx="2886821" cy="3231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000000"/>
                </a:solidFill>
                <a:latin typeface="Meiryo"/>
                <a:ea typeface="Meiryo"/>
                <a:cs typeface="Meiryo"/>
                <a:sym typeface="Meiryo"/>
              </a:rPr>
              <a:t>お問い合わせ</a:t>
            </a:r>
            <a:endParaRPr b="1" i="0" sz="1500" u="none" cap="none" strike="noStrike">
              <a:solidFill>
                <a:srgbClr val="000000"/>
              </a:solidFill>
              <a:latin typeface="Meiryo"/>
              <a:ea typeface="Meiryo"/>
              <a:cs typeface="Meiryo"/>
              <a:sym typeface="Meiryo"/>
            </a:endParaRPr>
          </a:p>
        </p:txBody>
      </p:sp>
      <p:grpSp>
        <p:nvGrpSpPr>
          <p:cNvPr id="534" name="Google Shape;534;p33"/>
          <p:cNvGrpSpPr/>
          <p:nvPr/>
        </p:nvGrpSpPr>
        <p:grpSpPr>
          <a:xfrm>
            <a:off x="390844" y="2797739"/>
            <a:ext cx="11410312" cy="2628240"/>
            <a:chOff x="1444370" y="3879430"/>
            <a:chExt cx="9069910" cy="2089154"/>
          </a:xfrm>
        </p:grpSpPr>
        <p:pic>
          <p:nvPicPr>
            <p:cNvPr descr="グラフィカル ユーザー インターフェイス, テキスト, アプリケーション&#10;&#10;自動的に生成された説明" id="535" name="Google Shape;535;p33"/>
            <p:cNvPicPr preferRelativeResize="0"/>
            <p:nvPr/>
          </p:nvPicPr>
          <p:blipFill rotWithShape="1">
            <a:blip r:embed="rId3">
              <a:alphaModFix/>
            </a:blip>
            <a:srcRect b="0" l="0" r="0" t="0"/>
            <a:stretch/>
          </p:blipFill>
          <p:spPr>
            <a:xfrm>
              <a:off x="1444370" y="3879430"/>
              <a:ext cx="2432462" cy="2079566"/>
            </a:xfrm>
            <a:prstGeom prst="rect">
              <a:avLst/>
            </a:prstGeom>
            <a:noFill/>
            <a:ln cap="flat" cmpd="sng" w="9525">
              <a:solidFill>
                <a:srgbClr val="7F7F7F"/>
              </a:solidFill>
              <a:prstDash val="solid"/>
              <a:round/>
              <a:headEnd len="sm" w="sm" type="none"/>
              <a:tailEnd len="sm" w="sm" type="none"/>
            </a:ln>
          </p:spPr>
        </p:pic>
        <p:pic>
          <p:nvPicPr>
            <p:cNvPr descr="グラフィカル ユーザー インターフェイス, Web サイト&#10;&#10;自動的に生成された説明" id="536" name="Google Shape;536;p33"/>
            <p:cNvPicPr preferRelativeResize="0"/>
            <p:nvPr/>
          </p:nvPicPr>
          <p:blipFill rotWithShape="1">
            <a:blip r:embed="rId4">
              <a:alphaModFix/>
            </a:blip>
            <a:srcRect b="0" l="0" r="0" t="0"/>
            <a:stretch/>
          </p:blipFill>
          <p:spPr>
            <a:xfrm>
              <a:off x="7355903" y="3889017"/>
              <a:ext cx="3158377" cy="2079567"/>
            </a:xfrm>
            <a:prstGeom prst="rect">
              <a:avLst/>
            </a:prstGeom>
            <a:noFill/>
            <a:ln cap="flat" cmpd="sng" w="9525">
              <a:solidFill>
                <a:srgbClr val="7F7F7F"/>
              </a:solidFill>
              <a:prstDash val="solid"/>
              <a:round/>
              <a:headEnd len="sm" w="sm" type="none"/>
              <a:tailEnd len="sm" w="sm" type="none"/>
            </a:ln>
          </p:spPr>
        </p:pic>
        <p:pic>
          <p:nvPicPr>
            <p:cNvPr descr="グラフィカル ユーザー インターフェイス, アプリケーション, Teams&#10;&#10;自動的に生成された説明" id="537" name="Google Shape;537;p33"/>
            <p:cNvPicPr preferRelativeResize="0"/>
            <p:nvPr/>
          </p:nvPicPr>
          <p:blipFill rotWithShape="1">
            <a:blip r:embed="rId5">
              <a:alphaModFix/>
            </a:blip>
            <a:srcRect b="0" l="0" r="0" t="0"/>
            <a:stretch/>
          </p:blipFill>
          <p:spPr>
            <a:xfrm>
              <a:off x="4076798" y="3889016"/>
              <a:ext cx="3079139" cy="2079568"/>
            </a:xfrm>
            <a:prstGeom prst="rect">
              <a:avLst/>
            </a:prstGeom>
            <a:noFill/>
            <a:ln cap="flat" cmpd="sng" w="9525">
              <a:solidFill>
                <a:srgbClr val="7F7F7F"/>
              </a:solidFill>
              <a:prstDash val="solid"/>
              <a:round/>
              <a:headEnd len="sm" w="sm" type="none"/>
              <a:tailEnd len="sm" w="sm" type="none"/>
            </a:ln>
          </p:spPr>
        </p:pic>
      </p:grpSp>
      <p:sp>
        <p:nvSpPr>
          <p:cNvPr id="538" name="Google Shape;538;p33"/>
          <p:cNvSpPr txBox="1"/>
          <p:nvPr/>
        </p:nvSpPr>
        <p:spPr>
          <a:xfrm>
            <a:off x="4179071" y="2246085"/>
            <a:ext cx="2886821" cy="3231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000000"/>
                </a:solidFill>
                <a:latin typeface="Meiryo"/>
                <a:ea typeface="Meiryo"/>
                <a:cs typeface="Meiryo"/>
                <a:sym typeface="Meiryo"/>
              </a:rPr>
              <a:t>ヘルプセンター</a:t>
            </a:r>
            <a:endParaRPr b="1" i="0" sz="1500" u="none" cap="none" strike="noStrike">
              <a:solidFill>
                <a:srgbClr val="000000"/>
              </a:solidFill>
              <a:latin typeface="Meiryo"/>
              <a:ea typeface="Meiryo"/>
              <a:cs typeface="Meiryo"/>
              <a:sym typeface="Meiryo"/>
            </a:endParaRPr>
          </a:p>
        </p:txBody>
      </p:sp>
      <p:sp>
        <p:nvSpPr>
          <p:cNvPr id="539" name="Google Shape;539;p33"/>
          <p:cNvSpPr txBox="1"/>
          <p:nvPr/>
        </p:nvSpPr>
        <p:spPr>
          <a:xfrm>
            <a:off x="8435384" y="2246085"/>
            <a:ext cx="2886821" cy="3231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000000"/>
                </a:solidFill>
                <a:latin typeface="Meiryo"/>
                <a:ea typeface="Meiryo"/>
                <a:cs typeface="Meiryo"/>
                <a:sym typeface="Meiryo"/>
              </a:rPr>
              <a:t>YouTube</a:t>
            </a:r>
            <a:endParaRPr b="1" i="0" sz="1500" u="none" cap="none" strike="noStrike">
              <a:solidFill>
                <a:srgbClr val="000000"/>
              </a:solidFill>
              <a:latin typeface="Meiryo"/>
              <a:ea typeface="Meiryo"/>
              <a:cs typeface="Meiryo"/>
              <a:sym typeface="Meiryo"/>
            </a:endParaRPr>
          </a:p>
        </p:txBody>
      </p:sp>
      <p:sp>
        <p:nvSpPr>
          <p:cNvPr id="540" name="Google Shape;540;p33">
            <a:hlinkClick r:id="rId6"/>
          </p:cNvPr>
          <p:cNvSpPr txBox="1"/>
          <p:nvPr/>
        </p:nvSpPr>
        <p:spPr>
          <a:xfrm>
            <a:off x="4179071" y="5598885"/>
            <a:ext cx="2886821" cy="2461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chemeClr val="accent1"/>
                </a:solidFill>
                <a:latin typeface="Meiryo"/>
                <a:ea typeface="Meiryo"/>
                <a:cs typeface="Meiryo"/>
                <a:sym typeface="Meiryo"/>
              </a:rPr>
              <a:t>https://help-team.bizer.jp/ja</a:t>
            </a:r>
            <a:endParaRPr b="0" i="0" sz="1000" u="sng" cap="none" strike="noStrike">
              <a:solidFill>
                <a:schemeClr val="accent1"/>
              </a:solidFill>
              <a:latin typeface="Meiryo"/>
              <a:ea typeface="Meiryo"/>
              <a:cs typeface="Meiryo"/>
              <a:sym typeface="Meiryo"/>
            </a:endParaRPr>
          </a:p>
        </p:txBody>
      </p:sp>
      <p:sp>
        <p:nvSpPr>
          <p:cNvPr id="541" name="Google Shape;541;p33">
            <a:hlinkClick r:id="rId7"/>
          </p:cNvPr>
          <p:cNvSpPr txBox="1"/>
          <p:nvPr/>
        </p:nvSpPr>
        <p:spPr>
          <a:xfrm>
            <a:off x="8186016" y="5598885"/>
            <a:ext cx="3256914" cy="2461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ja-JP" sz="1000" u="sng" cap="none" strike="noStrike">
                <a:solidFill>
                  <a:schemeClr val="accent1"/>
                </a:solidFill>
                <a:latin typeface="Meiryo"/>
                <a:ea typeface="Meiryo"/>
                <a:cs typeface="Meiryo"/>
                <a:sym typeface="Meiryo"/>
              </a:rPr>
              <a:t>https://www.youtube.com/@bizerteam1412</a:t>
            </a:r>
            <a:endParaRPr b="0" i="0" sz="1000" u="sng" cap="none" strike="noStrike">
              <a:solidFill>
                <a:schemeClr val="accent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日頃感じている課題、ありませんか？</a:t>
            </a:r>
            <a:endParaRPr/>
          </a:p>
        </p:txBody>
      </p:sp>
      <p:sp>
        <p:nvSpPr>
          <p:cNvPr id="121" name="Google Shape;12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22" name="Google Shape;122;p4"/>
          <p:cNvSpPr txBox="1"/>
          <p:nvPr/>
        </p:nvSpPr>
        <p:spPr>
          <a:xfrm>
            <a:off x="886389" y="1011878"/>
            <a:ext cx="1041922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日々の業務でよくある4つの課題をBizer teamが解決します。</a:t>
            </a:r>
            <a:endParaRPr/>
          </a:p>
        </p:txBody>
      </p:sp>
      <p:sp>
        <p:nvSpPr>
          <p:cNvPr id="123" name="Google Shape;123;p4"/>
          <p:cNvSpPr/>
          <p:nvPr/>
        </p:nvSpPr>
        <p:spPr>
          <a:xfrm>
            <a:off x="166254" y="1816700"/>
            <a:ext cx="6220691" cy="1595131"/>
          </a:xfrm>
          <a:prstGeom prst="wedgeEllipseCallout">
            <a:avLst>
              <a:gd fmla="val 36604" name="adj1"/>
              <a:gd fmla="val 69928" name="adj2"/>
            </a:avLst>
          </a:prstGeom>
          <a:solidFill>
            <a:srgbClr val="F2F9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ja-JP" sz="2400" u="none" cap="none" strike="noStrike">
                <a:solidFill>
                  <a:srgbClr val="000000"/>
                </a:solidFill>
                <a:latin typeface="Meiryo"/>
                <a:ea typeface="Meiryo"/>
                <a:cs typeface="Meiryo"/>
                <a:sym typeface="Meiryo"/>
              </a:rPr>
              <a:t>🤔</a:t>
            </a:r>
            <a:r>
              <a:rPr b="1" i="0" lang="ja-JP" sz="1800" u="none" cap="none" strike="noStrike">
                <a:solidFill>
                  <a:srgbClr val="000000"/>
                </a:solidFill>
                <a:latin typeface="Meiryo"/>
                <a:ea typeface="Meiryo"/>
                <a:cs typeface="Meiryo"/>
                <a:sym typeface="Meiryo"/>
              </a:rPr>
              <a:t>「今日何からやればいいんだっけ？」</a:t>
            </a:r>
            <a:endParaRPr/>
          </a:p>
          <a:p>
            <a:pPr indent="0" lvl="0" marL="0" marR="0" rtl="0" algn="ctr">
              <a:lnSpc>
                <a:spcPct val="150000"/>
              </a:lnSpc>
              <a:spcBef>
                <a:spcPts val="0"/>
              </a:spcBef>
              <a:spcAft>
                <a:spcPts val="0"/>
              </a:spcAft>
              <a:buNone/>
            </a:pPr>
            <a:r>
              <a:rPr b="0" i="0" lang="ja-JP" sz="1600" u="none" cap="none" strike="noStrike">
                <a:solidFill>
                  <a:srgbClr val="000000"/>
                </a:solidFill>
                <a:latin typeface="Meiryo"/>
                <a:ea typeface="Meiryo"/>
                <a:cs typeface="Meiryo"/>
                <a:sym typeface="Meiryo"/>
              </a:rPr>
              <a:t>→ 朝の時間や急な業務で優先順位に迷う</a:t>
            </a:r>
            <a:endParaRPr/>
          </a:p>
        </p:txBody>
      </p:sp>
      <p:sp>
        <p:nvSpPr>
          <p:cNvPr id="124" name="Google Shape;124;p4"/>
          <p:cNvSpPr/>
          <p:nvPr/>
        </p:nvSpPr>
        <p:spPr>
          <a:xfrm>
            <a:off x="6310745" y="2424996"/>
            <a:ext cx="5638801" cy="1595131"/>
          </a:xfrm>
          <a:prstGeom prst="wedgeEllipseCallout">
            <a:avLst>
              <a:gd fmla="val -58276" name="adj1"/>
              <a:gd fmla="val 24763" name="adj2"/>
            </a:avLst>
          </a:prstGeom>
          <a:solidFill>
            <a:srgbClr val="F2F9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ja-JP" sz="2400" u="none" cap="none" strike="noStrike">
                <a:solidFill>
                  <a:schemeClr val="lt1"/>
                </a:solidFill>
                <a:latin typeface="Arial"/>
                <a:ea typeface="Arial"/>
                <a:cs typeface="Arial"/>
                <a:sym typeface="Arial"/>
              </a:rPr>
              <a:t>😅</a:t>
            </a:r>
            <a:r>
              <a:rPr b="1" i="0" lang="ja-JP" sz="1800" u="none" cap="none" strike="noStrike">
                <a:solidFill>
                  <a:srgbClr val="000000"/>
                </a:solidFill>
                <a:latin typeface="Meiryo"/>
                <a:ea typeface="Meiryo"/>
                <a:cs typeface="Meiryo"/>
                <a:sym typeface="Meiryo"/>
              </a:rPr>
              <a:t>「あの人、今忙しいのかな？」</a:t>
            </a:r>
            <a:endParaRPr/>
          </a:p>
          <a:p>
            <a:pPr indent="0" lvl="0" marL="0" marR="0" rtl="0" algn="ctr">
              <a:lnSpc>
                <a:spcPct val="150000"/>
              </a:lnSpc>
              <a:spcBef>
                <a:spcPts val="0"/>
              </a:spcBef>
              <a:spcAft>
                <a:spcPts val="0"/>
              </a:spcAft>
              <a:buNone/>
            </a:pPr>
            <a:r>
              <a:rPr b="0" i="0" lang="ja-JP" sz="1600" u="none" cap="none" strike="noStrike">
                <a:solidFill>
                  <a:srgbClr val="000000"/>
                </a:solidFill>
                <a:latin typeface="Meiryo"/>
                <a:ea typeface="Meiryo"/>
                <a:cs typeface="Meiryo"/>
                <a:sym typeface="Meiryo"/>
              </a:rPr>
              <a:t>→ メンバーの状況が見えずコミュニケーションに悩む</a:t>
            </a:r>
            <a:endParaRPr b="0" i="0" sz="1800" u="none" cap="none" strike="noStrike">
              <a:solidFill>
                <a:srgbClr val="000000"/>
              </a:solidFill>
              <a:latin typeface="Meiryo"/>
              <a:ea typeface="Meiryo"/>
              <a:cs typeface="Meiryo"/>
              <a:sym typeface="Meiryo"/>
            </a:endParaRPr>
          </a:p>
        </p:txBody>
      </p:sp>
      <p:sp>
        <p:nvSpPr>
          <p:cNvPr id="125" name="Google Shape;125;p4"/>
          <p:cNvSpPr/>
          <p:nvPr/>
        </p:nvSpPr>
        <p:spPr>
          <a:xfrm>
            <a:off x="128154" y="3707672"/>
            <a:ext cx="6220691" cy="1595131"/>
          </a:xfrm>
          <a:prstGeom prst="wedgeEllipseCallout">
            <a:avLst>
              <a:gd fmla="val 66505" name="adj1"/>
              <a:gd fmla="val 17815" name="adj2"/>
            </a:avLst>
          </a:prstGeom>
          <a:solidFill>
            <a:srgbClr val="F2F9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ja-JP" sz="2400" u="none" cap="none" strike="noStrike">
                <a:solidFill>
                  <a:srgbClr val="000000"/>
                </a:solidFill>
                <a:latin typeface="Meiryo"/>
                <a:ea typeface="Meiryo"/>
                <a:cs typeface="Meiryo"/>
                <a:sym typeface="Meiryo"/>
              </a:rPr>
              <a:t>😵</a:t>
            </a:r>
            <a:r>
              <a:rPr b="1" i="0" lang="ja-JP" sz="1800" u="none" cap="none" strike="noStrike">
                <a:solidFill>
                  <a:srgbClr val="000000"/>
                </a:solidFill>
                <a:latin typeface="Meiryo"/>
                <a:ea typeface="Meiryo"/>
                <a:cs typeface="Meiryo"/>
                <a:sym typeface="Meiryo"/>
              </a:rPr>
              <a:t>「あのファイル、どこだっけ？」</a:t>
            </a:r>
            <a:endParaRPr/>
          </a:p>
          <a:p>
            <a:pPr indent="0" lvl="0" marL="0" marR="0" rtl="0" algn="ctr">
              <a:lnSpc>
                <a:spcPct val="150000"/>
              </a:lnSpc>
              <a:spcBef>
                <a:spcPts val="0"/>
              </a:spcBef>
              <a:spcAft>
                <a:spcPts val="0"/>
              </a:spcAft>
              <a:buNone/>
            </a:pPr>
            <a:r>
              <a:rPr b="0" i="0" lang="ja-JP" sz="1600" u="none" cap="none" strike="noStrike">
                <a:solidFill>
                  <a:srgbClr val="000000"/>
                </a:solidFill>
                <a:latin typeface="Meiryo"/>
                <a:ea typeface="Meiryo"/>
                <a:cs typeface="Meiryo"/>
                <a:sym typeface="Meiryo"/>
              </a:rPr>
              <a:t>→ 必要な情報を探す時間が積み重なる</a:t>
            </a:r>
            <a:endParaRPr b="0" i="0" sz="1200" u="none" cap="none" strike="noStrike">
              <a:solidFill>
                <a:srgbClr val="000000"/>
              </a:solidFill>
              <a:latin typeface="Meiryo"/>
              <a:ea typeface="Meiryo"/>
              <a:cs typeface="Meiryo"/>
              <a:sym typeface="Meiryo"/>
            </a:endParaRPr>
          </a:p>
        </p:txBody>
      </p:sp>
      <p:sp>
        <p:nvSpPr>
          <p:cNvPr id="126" name="Google Shape;126;p4"/>
          <p:cNvSpPr/>
          <p:nvPr/>
        </p:nvSpPr>
        <p:spPr>
          <a:xfrm>
            <a:off x="5902035" y="4761219"/>
            <a:ext cx="5971310" cy="1595131"/>
          </a:xfrm>
          <a:prstGeom prst="wedgeEllipseCallout">
            <a:avLst>
              <a:gd fmla="val -52871" name="adj1"/>
              <a:gd fmla="val 49951" name="adj2"/>
            </a:avLst>
          </a:prstGeom>
          <a:solidFill>
            <a:srgbClr val="F2F9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ja-JP" sz="2400" u="none" cap="none" strike="noStrike">
                <a:solidFill>
                  <a:srgbClr val="000000"/>
                </a:solidFill>
                <a:latin typeface="Meiryo"/>
                <a:ea typeface="Meiryo"/>
                <a:cs typeface="Meiryo"/>
                <a:sym typeface="Meiryo"/>
              </a:rPr>
              <a:t>😰</a:t>
            </a:r>
            <a:r>
              <a:rPr b="1" i="0" lang="ja-JP" sz="1800" u="none" cap="none" strike="noStrike">
                <a:solidFill>
                  <a:srgbClr val="000000"/>
                </a:solidFill>
                <a:latin typeface="Meiryo"/>
                <a:ea typeface="Meiryo"/>
                <a:cs typeface="Meiryo"/>
                <a:sym typeface="Meiryo"/>
              </a:rPr>
              <a:t>「休んだときの引き継ぎが心配...」</a:t>
            </a:r>
            <a:endParaRPr/>
          </a:p>
          <a:p>
            <a:pPr indent="0" lvl="0" marL="0" marR="0" rtl="0" algn="ctr">
              <a:lnSpc>
                <a:spcPct val="150000"/>
              </a:lnSpc>
              <a:spcBef>
                <a:spcPts val="0"/>
              </a:spcBef>
              <a:spcAft>
                <a:spcPts val="0"/>
              </a:spcAft>
              <a:buNone/>
            </a:pPr>
            <a:r>
              <a:rPr b="0" i="0" lang="ja-JP" sz="1600" u="none" cap="none" strike="noStrike">
                <a:solidFill>
                  <a:srgbClr val="000000"/>
                </a:solidFill>
                <a:latin typeface="Meiryo"/>
                <a:ea typeface="Meiryo"/>
                <a:cs typeface="Meiryo"/>
                <a:sym typeface="Meiryo"/>
              </a:rPr>
              <a:t>→ お休み時の不安や引き継ぎの負担</a:t>
            </a:r>
            <a:endParaRPr b="0" i="0" sz="1200" u="none" cap="none" strike="noStrike">
              <a:solidFill>
                <a:srgbClr val="000000"/>
              </a:solidFill>
              <a:latin typeface="Meiryo"/>
              <a:ea typeface="Meiryo"/>
              <a:cs typeface="Meiryo"/>
              <a:sym typeface="Meiry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teamが実現するチームの姿</a:t>
            </a:r>
            <a:endParaRPr/>
          </a:p>
        </p:txBody>
      </p:sp>
      <p:sp>
        <p:nvSpPr>
          <p:cNvPr id="132" name="Google Shape;1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33" name="Google Shape;133;p5"/>
          <p:cNvSpPr txBox="1"/>
          <p:nvPr/>
        </p:nvSpPr>
        <p:spPr>
          <a:xfrm>
            <a:off x="886389" y="1011878"/>
            <a:ext cx="10419220" cy="6155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「いつ、だれが、何をやるのか」可視化し、「どうやってやるのか」標準化。</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進捗を共有して業務を進めながら、運用とプロセス改善を繰り返すチームへ。</a:t>
            </a:r>
            <a:endParaRPr b="0" i="0" sz="2000" u="none" cap="none" strike="noStrike">
              <a:solidFill>
                <a:schemeClr val="dk1"/>
              </a:solidFill>
              <a:latin typeface="Meiryo"/>
              <a:ea typeface="Meiryo"/>
              <a:cs typeface="Meiryo"/>
              <a:sym typeface="Meiryo"/>
            </a:endParaRPr>
          </a:p>
        </p:txBody>
      </p:sp>
      <p:pic>
        <p:nvPicPr>
          <p:cNvPr id="134" name="Google Shape;134;p5"/>
          <p:cNvPicPr preferRelativeResize="0"/>
          <p:nvPr/>
        </p:nvPicPr>
        <p:blipFill rotWithShape="1">
          <a:blip r:embed="rId3">
            <a:alphaModFix/>
          </a:blip>
          <a:srcRect b="15539" l="20119" r="19524" t="17021"/>
          <a:stretch/>
        </p:blipFill>
        <p:spPr>
          <a:xfrm>
            <a:off x="8912536" y="2615104"/>
            <a:ext cx="1835772" cy="1153241"/>
          </a:xfrm>
          <a:prstGeom prst="rect">
            <a:avLst/>
          </a:prstGeom>
          <a:noFill/>
          <a:ln>
            <a:noFill/>
          </a:ln>
        </p:spPr>
      </p:pic>
      <p:sp>
        <p:nvSpPr>
          <p:cNvPr id="135" name="Google Shape;135;p5"/>
          <p:cNvSpPr/>
          <p:nvPr/>
        </p:nvSpPr>
        <p:spPr>
          <a:xfrm>
            <a:off x="4280707" y="1913499"/>
            <a:ext cx="3543991" cy="574803"/>
          </a:xfrm>
          <a:prstGeom prst="homePlate">
            <a:avLst>
              <a:gd fmla="val 11821" name="adj"/>
            </a:avLst>
          </a:prstGeom>
          <a:solidFill>
            <a:srgbClr val="A8D08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6" name="Google Shape;136;p5"/>
          <p:cNvSpPr/>
          <p:nvPr/>
        </p:nvSpPr>
        <p:spPr>
          <a:xfrm>
            <a:off x="8087946" y="1917030"/>
            <a:ext cx="3543991" cy="571272"/>
          </a:xfrm>
          <a:prstGeom prst="homePlate">
            <a:avLst>
              <a:gd fmla="val 11821" name="adj"/>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7" name="Google Shape;137;p5"/>
          <p:cNvSpPr/>
          <p:nvPr/>
        </p:nvSpPr>
        <p:spPr>
          <a:xfrm>
            <a:off x="473467" y="1908869"/>
            <a:ext cx="3543992" cy="542572"/>
          </a:xfrm>
          <a:prstGeom prst="homePlate">
            <a:avLst>
              <a:gd fmla="val 11821" name="adj"/>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5"/>
          <p:cNvSpPr txBox="1"/>
          <p:nvPr/>
        </p:nvSpPr>
        <p:spPr>
          <a:xfrm>
            <a:off x="8180684" y="2012333"/>
            <a:ext cx="3299476" cy="422151"/>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Meiryo"/>
                <a:ea typeface="Meiryo"/>
                <a:cs typeface="Meiryo"/>
                <a:sym typeface="Meiryo"/>
              </a:rPr>
              <a:t>運用・進捗共有</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4439217" y="2003045"/>
            <a:ext cx="3010009" cy="422151"/>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Meiryo"/>
                <a:ea typeface="Meiryo"/>
                <a:cs typeface="Meiryo"/>
                <a:sym typeface="Meiryo"/>
              </a:rPr>
              <a:t>プロセス標準化</a:t>
            </a:r>
            <a:endParaRPr b="0" i="0" sz="1400" u="none" cap="none" strike="noStrike">
              <a:solidFill>
                <a:srgbClr val="000000"/>
              </a:solidFill>
              <a:latin typeface="Arial"/>
              <a:ea typeface="Arial"/>
              <a:cs typeface="Arial"/>
              <a:sym typeface="Arial"/>
            </a:endParaRPr>
          </a:p>
        </p:txBody>
      </p:sp>
      <p:sp>
        <p:nvSpPr>
          <p:cNvPr id="140" name="Google Shape;140;p5"/>
          <p:cNvSpPr txBox="1"/>
          <p:nvPr/>
        </p:nvSpPr>
        <p:spPr>
          <a:xfrm>
            <a:off x="736032" y="1990485"/>
            <a:ext cx="3018863" cy="422151"/>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Meiryo"/>
                <a:ea typeface="Meiryo"/>
                <a:cs typeface="Meiryo"/>
                <a:sym typeface="Meiryo"/>
              </a:rPr>
              <a:t>プロセス可視化</a:t>
            </a:r>
            <a:endParaRPr b="0" i="0" sz="1400" u="none" cap="none" strike="noStrike">
              <a:solidFill>
                <a:srgbClr val="000000"/>
              </a:solidFill>
              <a:latin typeface="Arial"/>
              <a:ea typeface="Arial"/>
              <a:cs typeface="Arial"/>
              <a:sym typeface="Arial"/>
            </a:endParaRPr>
          </a:p>
        </p:txBody>
      </p:sp>
      <p:sp>
        <p:nvSpPr>
          <p:cNvPr id="141" name="Google Shape;141;p5"/>
          <p:cNvSpPr txBox="1"/>
          <p:nvPr/>
        </p:nvSpPr>
        <p:spPr>
          <a:xfrm>
            <a:off x="532578" y="3898964"/>
            <a:ext cx="3478021" cy="720000"/>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いつ誰が何をやるのか、</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40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業務プロセス(作業手順)を</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40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見える化。</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400"/>
              </a:spcBef>
              <a:spcAft>
                <a:spcPts val="0"/>
              </a:spcAft>
              <a:buClr>
                <a:srgbClr val="000000"/>
              </a:buClr>
              <a:buSzPts val="2000"/>
              <a:buFont typeface="Arial"/>
              <a:buNone/>
            </a:pPr>
            <a:r>
              <a:t/>
            </a:r>
            <a:endParaRPr b="0" i="0" sz="2000" u="none" cap="none" strike="noStrike">
              <a:solidFill>
                <a:schemeClr val="dk1"/>
              </a:solidFill>
              <a:latin typeface="Meiryo"/>
              <a:ea typeface="Meiryo"/>
              <a:cs typeface="Meiryo"/>
              <a:sym typeface="Meiryo"/>
            </a:endParaRPr>
          </a:p>
        </p:txBody>
      </p:sp>
      <p:pic>
        <p:nvPicPr>
          <p:cNvPr id="142" name="Google Shape;142;p5"/>
          <p:cNvPicPr preferRelativeResize="0"/>
          <p:nvPr/>
        </p:nvPicPr>
        <p:blipFill rotWithShape="1">
          <a:blip r:embed="rId4">
            <a:alphaModFix/>
          </a:blip>
          <a:srcRect b="17020" l="14524" r="19642" t="9392"/>
          <a:stretch/>
        </p:blipFill>
        <p:spPr>
          <a:xfrm>
            <a:off x="1051119" y="2488302"/>
            <a:ext cx="2105829" cy="1323395"/>
          </a:xfrm>
          <a:prstGeom prst="rect">
            <a:avLst/>
          </a:prstGeom>
          <a:noFill/>
          <a:ln>
            <a:noFill/>
          </a:ln>
        </p:spPr>
      </p:pic>
      <p:sp>
        <p:nvSpPr>
          <p:cNvPr id="143" name="Google Shape;143;p5"/>
          <p:cNvSpPr txBox="1"/>
          <p:nvPr/>
        </p:nvSpPr>
        <p:spPr>
          <a:xfrm>
            <a:off x="8120930" y="3899350"/>
            <a:ext cx="3478021" cy="720000"/>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チーム内で互いの業務内容、進捗を共有し、オンライン上で業務を管理・運用。</a:t>
            </a:r>
            <a:endParaRPr b="0" i="0" sz="2000" u="none" cap="none" strike="noStrike">
              <a:solidFill>
                <a:schemeClr val="dk1"/>
              </a:solidFill>
              <a:latin typeface="Meiryo"/>
              <a:ea typeface="Meiryo"/>
              <a:cs typeface="Meiryo"/>
              <a:sym typeface="Meiryo"/>
            </a:endParaRPr>
          </a:p>
        </p:txBody>
      </p:sp>
      <p:sp>
        <p:nvSpPr>
          <p:cNvPr id="144" name="Google Shape;144;p5"/>
          <p:cNvSpPr txBox="1"/>
          <p:nvPr/>
        </p:nvSpPr>
        <p:spPr>
          <a:xfrm>
            <a:off x="4267311" y="3899350"/>
            <a:ext cx="3669649" cy="720000"/>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ノウハウやファイル等の情報を一元管理。誰でも同じように</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40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業務ができる状態へ整備。</a:t>
            </a:r>
            <a:endParaRPr b="0" i="0" sz="2000" u="none" cap="none" strike="noStrike">
              <a:solidFill>
                <a:schemeClr val="dk1"/>
              </a:solidFill>
              <a:latin typeface="Meiryo"/>
              <a:ea typeface="Meiryo"/>
              <a:cs typeface="Meiryo"/>
              <a:sym typeface="Meiryo"/>
            </a:endParaRPr>
          </a:p>
        </p:txBody>
      </p:sp>
      <p:pic>
        <p:nvPicPr>
          <p:cNvPr id="145" name="Google Shape;145;p5"/>
          <p:cNvPicPr preferRelativeResize="0"/>
          <p:nvPr/>
        </p:nvPicPr>
        <p:blipFill rotWithShape="1">
          <a:blip r:embed="rId5">
            <a:alphaModFix/>
          </a:blip>
          <a:srcRect b="30570" l="19069" r="58897" t="24254"/>
          <a:stretch/>
        </p:blipFill>
        <p:spPr>
          <a:xfrm>
            <a:off x="4719657" y="2615104"/>
            <a:ext cx="1004339" cy="1157806"/>
          </a:xfrm>
          <a:prstGeom prst="rect">
            <a:avLst/>
          </a:prstGeom>
          <a:noFill/>
          <a:ln>
            <a:noFill/>
          </a:ln>
        </p:spPr>
      </p:pic>
      <p:pic>
        <p:nvPicPr>
          <p:cNvPr id="146" name="Google Shape;146;p5"/>
          <p:cNvPicPr preferRelativeResize="0"/>
          <p:nvPr/>
        </p:nvPicPr>
        <p:blipFill rotWithShape="1">
          <a:blip r:embed="rId5">
            <a:alphaModFix/>
          </a:blip>
          <a:srcRect b="30570" l="50654" r="10021" t="24254"/>
          <a:stretch/>
        </p:blipFill>
        <p:spPr>
          <a:xfrm>
            <a:off x="5956296" y="2690797"/>
            <a:ext cx="1558228" cy="1006421"/>
          </a:xfrm>
          <a:prstGeom prst="rect">
            <a:avLst/>
          </a:prstGeom>
          <a:noFill/>
          <a:ln>
            <a:noFill/>
          </a:ln>
        </p:spPr>
      </p:pic>
      <p:sp>
        <p:nvSpPr>
          <p:cNvPr id="147" name="Google Shape;147;p5"/>
          <p:cNvSpPr/>
          <p:nvPr/>
        </p:nvSpPr>
        <p:spPr>
          <a:xfrm>
            <a:off x="482759" y="5650686"/>
            <a:ext cx="3543991" cy="571272"/>
          </a:xfrm>
          <a:prstGeom prst="homePlate">
            <a:avLst>
              <a:gd fmla="val 0" name="adj"/>
            </a:avLst>
          </a:prstGeom>
          <a:solidFill>
            <a:srgbClr val="F7CAAC"/>
          </a:solidFill>
          <a:ln cap="flat" cmpd="sng" w="12700">
            <a:solidFill>
              <a:srgbClr val="F4B0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p5"/>
          <p:cNvSpPr txBox="1"/>
          <p:nvPr/>
        </p:nvSpPr>
        <p:spPr>
          <a:xfrm>
            <a:off x="679270" y="5741578"/>
            <a:ext cx="3123534" cy="422151"/>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Meiryo"/>
                <a:ea typeface="Meiryo"/>
                <a:cs typeface="Meiryo"/>
                <a:sym typeface="Meiryo"/>
              </a:rPr>
              <a:t>プロセス改善</a:t>
            </a:r>
            <a:endParaRPr b="1" i="0" sz="2400" u="none" cap="none" strike="noStrike">
              <a:solidFill>
                <a:schemeClr val="dk1"/>
              </a:solidFill>
              <a:latin typeface="Meiryo"/>
              <a:ea typeface="Meiryo"/>
              <a:cs typeface="Meiryo"/>
              <a:sym typeface="Meiryo"/>
            </a:endParaRPr>
          </a:p>
        </p:txBody>
      </p:sp>
      <p:sp>
        <p:nvSpPr>
          <p:cNvPr id="149" name="Google Shape;149;p5"/>
          <p:cNvSpPr/>
          <p:nvPr/>
        </p:nvSpPr>
        <p:spPr>
          <a:xfrm>
            <a:off x="8947610" y="4895401"/>
            <a:ext cx="790070" cy="696061"/>
          </a:xfrm>
          <a:prstGeom prst="downArrow">
            <a:avLst>
              <a:gd fmla="val 50000" name="adj1"/>
              <a:gd fmla="val 50000" name="adj2"/>
            </a:avLst>
          </a:pr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0" name="Google Shape;150;p5"/>
          <p:cNvSpPr/>
          <p:nvPr/>
        </p:nvSpPr>
        <p:spPr>
          <a:xfrm rot="10800000">
            <a:off x="9859940" y="4895399"/>
            <a:ext cx="790070" cy="696061"/>
          </a:xfrm>
          <a:prstGeom prst="downArrow">
            <a:avLst>
              <a:gd fmla="val 50000" name="adj1"/>
              <a:gd fmla="val 50000" name="adj2"/>
            </a:avLst>
          </a:prstGeom>
          <a:solidFill>
            <a:srgbClr val="F4B0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5"/>
          <p:cNvSpPr/>
          <p:nvPr/>
        </p:nvSpPr>
        <p:spPr>
          <a:xfrm>
            <a:off x="4026750" y="5650686"/>
            <a:ext cx="7621338" cy="571272"/>
          </a:xfrm>
          <a:prstGeom prst="homePlate">
            <a:avLst>
              <a:gd fmla="val 0" name="adj"/>
            </a:avLst>
          </a:prstGeom>
          <a:noFill/>
          <a:ln cap="flat" cmpd="sng" w="12700">
            <a:solidFill>
              <a:srgbClr val="F4B0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5"/>
          <p:cNvSpPr txBox="1"/>
          <p:nvPr/>
        </p:nvSpPr>
        <p:spPr>
          <a:xfrm>
            <a:off x="4094352" y="5781616"/>
            <a:ext cx="7346572" cy="327125"/>
          </a:xfrm>
          <a:prstGeom prst="rect">
            <a:avLst/>
          </a:prstGeom>
          <a:noFill/>
          <a:ln>
            <a:noFill/>
          </a:ln>
        </p:spPr>
        <p:txBody>
          <a:bodyPr anchorCtr="0" anchor="t"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Meiryo"/>
                <a:ea typeface="Meiryo"/>
                <a:cs typeface="Meiryo"/>
                <a:sym typeface="Meiryo"/>
              </a:rPr>
              <a:t>運用を振り返り、より良いプロセスへ日々改善を繰り返す</a:t>
            </a:r>
            <a:endParaRPr b="1" i="0" sz="2000" u="none" cap="none" strike="noStrike">
              <a:solidFill>
                <a:schemeClr val="dk1"/>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みなさまの働き方がこのように変わります</a:t>
            </a:r>
            <a:endParaRPr/>
          </a:p>
        </p:txBody>
      </p:sp>
      <p:sp>
        <p:nvSpPr>
          <p:cNvPr id="158" name="Google Shape;15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59" name="Google Shape;159;p6"/>
          <p:cNvSpPr txBox="1"/>
          <p:nvPr/>
        </p:nvSpPr>
        <p:spPr>
          <a:xfrm>
            <a:off x="886389" y="1011878"/>
            <a:ext cx="10419220" cy="12311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個人の効率向上だけでなく、チーム全体の関係性も大きく改善されます。</a:t>
            </a:r>
            <a:endParaRPr/>
          </a:p>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働きがいと生産性の両立を実現していただけます。</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Meiryo"/>
              <a:ea typeface="Meiryo"/>
              <a:cs typeface="Meiryo"/>
              <a:sym typeface="Meiryo"/>
            </a:endParaRPr>
          </a:p>
        </p:txBody>
      </p:sp>
      <p:graphicFrame>
        <p:nvGraphicFramePr>
          <p:cNvPr id="160" name="Google Shape;160;p6"/>
          <p:cNvGraphicFramePr/>
          <p:nvPr/>
        </p:nvGraphicFramePr>
        <p:xfrm>
          <a:off x="886389" y="2104602"/>
          <a:ext cx="3000000" cy="3000000"/>
        </p:xfrm>
        <a:graphic>
          <a:graphicData uri="http://schemas.openxmlformats.org/drawingml/2006/table">
            <a:tbl>
              <a:tblPr bandRow="1" firstRow="1">
                <a:noFill/>
                <a:tableStyleId>{F38A7728-E3C6-4513-BE15-FBA0685953D4}</a:tableStyleId>
              </a:tblPr>
              <a:tblGrid>
                <a:gridCol w="3473075"/>
                <a:gridCol w="3473075"/>
                <a:gridCol w="3473075"/>
              </a:tblGrid>
              <a:tr h="748300">
                <a:tc>
                  <a:txBody>
                    <a:bodyPr/>
                    <a:lstStyle/>
                    <a:p>
                      <a:pPr indent="0" lvl="0" marL="0" marR="0" rtl="0" algn="ctr">
                        <a:spcBef>
                          <a:spcPts val="0"/>
                        </a:spcBef>
                        <a:spcAft>
                          <a:spcPts val="0"/>
                        </a:spcAft>
                        <a:buNone/>
                      </a:pPr>
                      <a:r>
                        <a:t/>
                      </a:r>
                      <a:endParaRPr sz="2000" u="none" cap="none" strike="noStrike">
                        <a:latin typeface="Meiryo"/>
                        <a:ea typeface="Meiryo"/>
                        <a:cs typeface="Meiryo"/>
                        <a:sym typeface="Meiryo"/>
                      </a:endParaRPr>
                    </a:p>
                  </a:txBody>
                  <a:tcPr marT="45725" marB="45725" marR="91450" marL="91450" anchor="ctr">
                    <a:lnL cap="flat" cmpd="sng" w="12700">
                      <a:solidFill>
                        <a:srgbClr val="AEAEAE"/>
                      </a:solidFill>
                      <a:prstDash val="solid"/>
                      <a:round/>
                      <a:headEnd len="sm" w="sm" type="none"/>
                      <a:tailEnd len="sm" w="sm" type="none"/>
                    </a:lnL>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lang="ja-JP" sz="2000" u="none" cap="none" strike="noStrike">
                          <a:latin typeface="Meiryo"/>
                          <a:ea typeface="Meiryo"/>
                          <a:cs typeface="Meiryo"/>
                          <a:sym typeface="Meiryo"/>
                        </a:rPr>
                        <a:t>Before</a:t>
                      </a:r>
                      <a:endParaRPr sz="2000" u="none" cap="none" strike="noStrike">
                        <a:latin typeface="Meiryo"/>
                        <a:ea typeface="Meiryo"/>
                        <a:cs typeface="Meiryo"/>
                        <a:sym typeface="Meiryo"/>
                      </a:endParaRPr>
                    </a:p>
                  </a:txBody>
                  <a:tcPr marT="45725" marB="45725" marR="91450" marL="91450" anchor="ct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solidFill>
                      <a:srgbClr val="AEAEAE"/>
                    </a:solidFill>
                  </a:tcPr>
                </a:tc>
                <a:tc>
                  <a:txBody>
                    <a:bodyPr/>
                    <a:lstStyle/>
                    <a:p>
                      <a:pPr indent="0" lvl="0" marL="0" marR="0" rtl="0" algn="ctr">
                        <a:spcBef>
                          <a:spcPts val="0"/>
                        </a:spcBef>
                        <a:spcAft>
                          <a:spcPts val="0"/>
                        </a:spcAft>
                        <a:buNone/>
                      </a:pPr>
                      <a:r>
                        <a:rPr lang="ja-JP" sz="2000" u="none" cap="none" strike="noStrike">
                          <a:latin typeface="Meiryo"/>
                          <a:ea typeface="Meiryo"/>
                          <a:cs typeface="Meiryo"/>
                          <a:sym typeface="Meiryo"/>
                        </a:rPr>
                        <a:t>After</a:t>
                      </a:r>
                      <a:endParaRPr sz="2000" u="none" cap="none" strike="noStrike">
                        <a:latin typeface="Meiryo"/>
                        <a:ea typeface="Meiryo"/>
                        <a:cs typeface="Meiryo"/>
                        <a:sym typeface="Meiryo"/>
                      </a:endParaRPr>
                    </a:p>
                  </a:txBody>
                  <a:tcPr marT="45725" marB="45725" marR="91450" marL="91450" anchor="ctr">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solidFill>
                      <a:srgbClr val="007CED"/>
                    </a:solidFill>
                  </a:tcPr>
                </a:tc>
              </a:tr>
              <a:tr h="748300">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 朝の時間が変わります</a:t>
                      </a:r>
                      <a:endParaRPr/>
                    </a:p>
                  </a:txBody>
                  <a:tcPr marT="45725" marB="45725" marR="91450" marL="91450" anchor="ctr">
                    <a:lnL cap="flat" cmpd="sng" w="12700">
                      <a:solidFill>
                        <a:srgbClr val="AEAEAE"/>
                      </a:solidFill>
                      <a:prstDash val="solid"/>
                      <a:round/>
                      <a:headEnd len="sm" w="sm" type="none"/>
                      <a:tailEnd len="sm" w="sm" type="none"/>
                    </a:lnL>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今日は何から？</a:t>
                      </a:r>
                      <a:endParaRPr/>
                    </a:p>
                  </a:txBody>
                  <a:tcPr marT="45725" marB="45725" marR="91450" marL="91450" anchor="ct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b="1" lang="ja-JP" sz="1600" u="none" cap="none" strike="noStrike">
                          <a:latin typeface="Meiryo"/>
                          <a:ea typeface="Meiryo"/>
                          <a:cs typeface="Meiryo"/>
                          <a:sym typeface="Meiryo"/>
                        </a:rPr>
                        <a:t>やることが一目でわかる！</a:t>
                      </a:r>
                      <a:endParaRPr/>
                    </a:p>
                  </a:txBody>
                  <a:tcPr marT="45725" marB="45725" marR="91450" marL="91450" anchor="ctr">
                    <a:lnR cap="flat" cmpd="sng" w="12700">
                      <a:solidFill>
                        <a:srgbClr val="AEAEAE"/>
                      </a:solidFill>
                      <a:prstDash val="solid"/>
                      <a:round/>
                      <a:headEnd len="sm" w="sm" type="none"/>
                      <a:tailEnd len="sm" w="sm" type="none"/>
                    </a:lnR>
                    <a:lnB cap="flat" cmpd="sng" w="12700">
                      <a:solidFill>
                        <a:srgbClr val="AEAEAE"/>
                      </a:solidFill>
                      <a:prstDash val="solid"/>
                      <a:round/>
                      <a:headEnd len="sm" w="sm" type="none"/>
                      <a:tailEnd len="sm" w="sm" type="none"/>
                    </a:lnB>
                  </a:tcPr>
                </a:tc>
              </a:tr>
              <a:tr h="748300">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 仕事の進め方が変わります</a:t>
                      </a:r>
                      <a:endParaRPr/>
                    </a:p>
                  </a:txBody>
                  <a:tcPr marT="45725" marB="45725" marR="91450" marL="91450" anchor="ctr">
                    <a:lnL cap="flat" cmpd="sng" w="12700">
                      <a:solidFill>
                        <a:srgbClr val="AEAEAE"/>
                      </a:solidFill>
                      <a:prstDash val="solid"/>
                      <a:round/>
                      <a:headEnd len="sm" w="sm" type="none"/>
                      <a:tailEnd len="sm" w="sm" type="none"/>
                    </a:lnL>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これで合ってる？</a:t>
                      </a:r>
                      <a:endParaRPr/>
                    </a:p>
                  </a:txBody>
                  <a:tcPr marT="45725" marB="45725" marR="91450" marL="91450" anchor="ct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b="1" lang="ja-JP" sz="1600" u="none" cap="none" strike="noStrike">
                          <a:latin typeface="Meiryo"/>
                          <a:ea typeface="Meiryo"/>
                          <a:cs typeface="Meiryo"/>
                          <a:sym typeface="Meiryo"/>
                        </a:rPr>
                        <a:t>手順が明確で安心して作業</a:t>
                      </a:r>
                      <a:endParaRPr/>
                    </a:p>
                  </a:txBody>
                  <a:tcPr marT="45725" marB="45725" marR="91450" marL="91450" anchor="ctr">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748300">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 チームとの関係が変わります</a:t>
                      </a:r>
                      <a:endParaRPr/>
                    </a:p>
                  </a:txBody>
                  <a:tcPr marT="45725" marB="45725" marR="91450" marL="91450" anchor="ctr">
                    <a:lnL cap="flat" cmpd="sng" w="12700">
                      <a:solidFill>
                        <a:srgbClr val="AEAEAE"/>
                      </a:solidFill>
                      <a:prstDash val="solid"/>
                      <a:round/>
                      <a:headEnd len="sm" w="sm" type="none"/>
                      <a:tailEnd len="sm" w="sm" type="none"/>
                    </a:lnL>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声をかけづらい...</a:t>
                      </a:r>
                      <a:endParaRPr sz="1600" u="none" cap="none" strike="noStrike">
                        <a:latin typeface="Meiryo"/>
                        <a:ea typeface="Meiryo"/>
                        <a:cs typeface="Meiryo"/>
                        <a:sym typeface="Meiryo"/>
                      </a:endParaRPr>
                    </a:p>
                  </a:txBody>
                  <a:tcPr marT="45725" marB="45725" marR="91450" marL="91450" anchor="ct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b="1" lang="ja-JP" sz="1600" u="none" cap="none" strike="noStrike">
                          <a:latin typeface="Meiryo"/>
                          <a:ea typeface="Meiryo"/>
                          <a:cs typeface="Meiryo"/>
                          <a:sym typeface="Meiryo"/>
                        </a:rPr>
                        <a:t>お互いサポートし合える</a:t>
                      </a:r>
                      <a:endParaRPr/>
                    </a:p>
                  </a:txBody>
                  <a:tcPr marT="45725" marB="45725" marR="91450" marL="91450" anchor="ctr">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r h="748300">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 休暇の取り方が変わります</a:t>
                      </a:r>
                      <a:endParaRPr/>
                    </a:p>
                  </a:txBody>
                  <a:tcPr marT="45725" marB="45725" marR="91450" marL="91450" anchor="ctr">
                    <a:lnL cap="flat" cmpd="sng" w="12700">
                      <a:solidFill>
                        <a:srgbClr val="AEAEAE"/>
                      </a:solidFill>
                      <a:prstDash val="solid"/>
                      <a:round/>
                      <a:headEnd len="sm" w="sm" type="none"/>
                      <a:tailEnd len="sm" w="sm" type="none"/>
                    </a:lnL>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lang="ja-JP" sz="1600" u="none" cap="none" strike="noStrike">
                          <a:latin typeface="Meiryo"/>
                          <a:ea typeface="Meiryo"/>
                          <a:cs typeface="Meiryo"/>
                          <a:sym typeface="Meiryo"/>
                        </a:rPr>
                        <a:t>迷惑をかけるかも...</a:t>
                      </a:r>
                      <a:endParaRPr sz="1600" u="none" cap="none" strike="noStrike">
                        <a:latin typeface="Meiryo"/>
                        <a:ea typeface="Meiryo"/>
                        <a:cs typeface="Meiryo"/>
                        <a:sym typeface="Meiryo"/>
                      </a:endParaRPr>
                    </a:p>
                  </a:txBody>
                  <a:tcPr marT="45725" marB="45725" marR="91450" marL="91450" anchor="ct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c>
                  <a:txBody>
                    <a:bodyPr/>
                    <a:lstStyle/>
                    <a:p>
                      <a:pPr indent="0" lvl="0" marL="0" marR="0" rtl="0" algn="ctr">
                        <a:spcBef>
                          <a:spcPts val="0"/>
                        </a:spcBef>
                        <a:spcAft>
                          <a:spcPts val="0"/>
                        </a:spcAft>
                        <a:buNone/>
                      </a:pPr>
                      <a:r>
                        <a:rPr b="1" lang="ja-JP" sz="1600" u="none" cap="none" strike="noStrike">
                          <a:latin typeface="Meiryo"/>
                          <a:ea typeface="Meiryo"/>
                          <a:cs typeface="Meiryo"/>
                          <a:sym typeface="Meiryo"/>
                        </a:rPr>
                        <a:t>安心してお休みできる</a:t>
                      </a:r>
                      <a:endParaRPr/>
                    </a:p>
                  </a:txBody>
                  <a:tcPr marT="45725" marB="45725" marR="91450" marL="91450" anchor="ctr">
                    <a:lnR cap="flat" cmpd="sng" w="12700">
                      <a:solidFill>
                        <a:srgbClr val="AEAEAE"/>
                      </a:solidFill>
                      <a:prstDash val="solid"/>
                      <a:round/>
                      <a:headEnd len="sm" w="sm" type="none"/>
                      <a:tailEnd len="sm" w="sm" type="none"/>
                    </a:lnR>
                    <a:lnT cap="flat" cmpd="sng" w="12700">
                      <a:solidFill>
                        <a:srgbClr val="AEAEAE"/>
                      </a:solidFill>
                      <a:prstDash val="solid"/>
                      <a:round/>
                      <a:headEnd len="sm" w="sm" type="none"/>
                      <a:tailEnd len="sm" w="sm" type="none"/>
                    </a:lnT>
                    <a:lnB cap="flat" cmpd="sng" w="12700">
                      <a:solidFill>
                        <a:srgbClr val="AEAEAE"/>
                      </a:solidFill>
                      <a:prstDash val="solid"/>
                      <a:round/>
                      <a:headEnd len="sm" w="sm" type="none"/>
                      <a:tailEnd len="sm" w="sm" type="none"/>
                    </a:lnB>
                  </a:tcPr>
                </a:tc>
              </a:tr>
            </a:tbl>
          </a:graphicData>
        </a:graphic>
      </p:graphicFrame>
      <p:cxnSp>
        <p:nvCxnSpPr>
          <p:cNvPr id="161" name="Google Shape;161;p6"/>
          <p:cNvCxnSpPr/>
          <p:nvPr/>
        </p:nvCxnSpPr>
        <p:spPr>
          <a:xfrm>
            <a:off x="7227311" y="3223606"/>
            <a:ext cx="889462" cy="0"/>
          </a:xfrm>
          <a:prstGeom prst="straightConnector1">
            <a:avLst/>
          </a:prstGeom>
          <a:noFill/>
          <a:ln cap="flat" cmpd="sng" w="28575">
            <a:solidFill>
              <a:schemeClr val="dk1"/>
            </a:solidFill>
            <a:prstDash val="dot"/>
            <a:miter lim="800000"/>
            <a:headEnd len="sm" w="sm" type="none"/>
            <a:tailEnd len="med" w="med" type="stealth"/>
          </a:ln>
        </p:spPr>
      </p:cxnSp>
      <p:cxnSp>
        <p:nvCxnSpPr>
          <p:cNvPr id="162" name="Google Shape;162;p6"/>
          <p:cNvCxnSpPr/>
          <p:nvPr/>
        </p:nvCxnSpPr>
        <p:spPr>
          <a:xfrm>
            <a:off x="7227311" y="3971751"/>
            <a:ext cx="889462" cy="0"/>
          </a:xfrm>
          <a:prstGeom prst="straightConnector1">
            <a:avLst/>
          </a:prstGeom>
          <a:noFill/>
          <a:ln cap="flat" cmpd="sng" w="28575">
            <a:solidFill>
              <a:schemeClr val="dk1"/>
            </a:solidFill>
            <a:prstDash val="dot"/>
            <a:miter lim="800000"/>
            <a:headEnd len="sm" w="sm" type="none"/>
            <a:tailEnd len="med" w="med" type="stealth"/>
          </a:ln>
        </p:spPr>
      </p:cxnSp>
      <p:cxnSp>
        <p:nvCxnSpPr>
          <p:cNvPr id="163" name="Google Shape;163;p6"/>
          <p:cNvCxnSpPr/>
          <p:nvPr/>
        </p:nvCxnSpPr>
        <p:spPr>
          <a:xfrm>
            <a:off x="7227311" y="4706042"/>
            <a:ext cx="889462" cy="0"/>
          </a:xfrm>
          <a:prstGeom prst="straightConnector1">
            <a:avLst/>
          </a:prstGeom>
          <a:noFill/>
          <a:ln cap="flat" cmpd="sng" w="28575">
            <a:solidFill>
              <a:schemeClr val="dk1"/>
            </a:solidFill>
            <a:prstDash val="dot"/>
            <a:miter lim="800000"/>
            <a:headEnd len="sm" w="sm" type="none"/>
            <a:tailEnd len="med" w="med" type="stealth"/>
          </a:ln>
        </p:spPr>
      </p:cxnSp>
      <p:cxnSp>
        <p:nvCxnSpPr>
          <p:cNvPr id="164" name="Google Shape;164;p6"/>
          <p:cNvCxnSpPr/>
          <p:nvPr/>
        </p:nvCxnSpPr>
        <p:spPr>
          <a:xfrm>
            <a:off x="7227311" y="5454188"/>
            <a:ext cx="889462" cy="0"/>
          </a:xfrm>
          <a:prstGeom prst="straightConnector1">
            <a:avLst/>
          </a:prstGeom>
          <a:noFill/>
          <a:ln cap="flat" cmpd="sng" w="28575">
            <a:solidFill>
              <a:schemeClr val="dk1"/>
            </a:solidFill>
            <a:prstDash val="dot"/>
            <a:miter lim="800000"/>
            <a:headEnd len="sm" w="sm"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p:nvPr/>
        </p:nvSpPr>
        <p:spPr>
          <a:xfrm rot="10800000">
            <a:off x="4" y="0"/>
            <a:ext cx="12192000" cy="5915980"/>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0" name="Google Shape;170;p7"/>
          <p:cNvSpPr/>
          <p:nvPr/>
        </p:nvSpPr>
        <p:spPr>
          <a:xfrm flipH="1" rot="5400000">
            <a:off x="5234022" y="-751163"/>
            <a:ext cx="1723960" cy="12192005"/>
          </a:xfrm>
          <a:prstGeom prst="parallelogram">
            <a:avLst>
              <a:gd fmla="val 67782" name="adj"/>
            </a:avLst>
          </a:prstGeom>
          <a:solidFill>
            <a:srgbClr val="BBD6E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1" name="Google Shape;171;p7"/>
          <p:cNvSpPr/>
          <p:nvPr/>
        </p:nvSpPr>
        <p:spPr>
          <a:xfrm rot="10800000">
            <a:off x="6627072" y="2971800"/>
            <a:ext cx="586528" cy="713525"/>
          </a:xfrm>
          <a:prstGeom prst="flowChartManualInput">
            <a:avLst/>
          </a:prstGeom>
          <a:solidFill>
            <a:srgbClr val="007C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2" name="Google Shape;172;p7"/>
          <p:cNvSpPr txBox="1"/>
          <p:nvPr/>
        </p:nvSpPr>
        <p:spPr>
          <a:xfrm>
            <a:off x="324626" y="2375141"/>
            <a:ext cx="7911586" cy="1711238"/>
          </a:xfrm>
          <a:prstGeom prst="rect">
            <a:avLst/>
          </a:prstGeom>
          <a:noFill/>
          <a:ln>
            <a:noFill/>
          </a:ln>
        </p:spPr>
        <p:txBody>
          <a:bodyPr anchorCtr="0" anchor="t" bIns="0" lIns="0" spcFirstLastPara="1" rIns="0" wrap="square" tIns="0">
            <a:spAutoFit/>
          </a:bodyPr>
          <a:lstStyle/>
          <a:p>
            <a:pPr indent="0" lvl="0" marL="0" marR="0" rtl="0" algn="ctr">
              <a:lnSpc>
                <a:spcPct val="138888"/>
              </a:lnSpc>
              <a:spcBef>
                <a:spcPts val="0"/>
              </a:spcBef>
              <a:spcAft>
                <a:spcPts val="0"/>
              </a:spcAft>
              <a:buClr>
                <a:srgbClr val="000000"/>
              </a:buClr>
              <a:buSzPts val="3600"/>
              <a:buFont typeface="Arial"/>
              <a:buNone/>
            </a:pPr>
            <a:r>
              <a:rPr b="1" i="0" lang="ja-JP" sz="4000" u="none" cap="none" strike="noStrike">
                <a:solidFill>
                  <a:schemeClr val="lt1"/>
                </a:solidFill>
                <a:latin typeface="Meiryo"/>
                <a:ea typeface="Meiryo"/>
                <a:cs typeface="Meiryo"/>
                <a:sym typeface="Meiryo"/>
              </a:rPr>
              <a:t>Bizer teamの概要</a:t>
            </a:r>
            <a:endParaRPr b="1" i="0" sz="4000" u="none" cap="none" strike="noStrike">
              <a:solidFill>
                <a:schemeClr val="lt1"/>
              </a:solidFill>
              <a:latin typeface="Meiryo"/>
              <a:ea typeface="Meiryo"/>
              <a:cs typeface="Meiryo"/>
              <a:sym typeface="Meiryo"/>
            </a:endParaRPr>
          </a:p>
          <a:p>
            <a:pPr indent="0" lvl="0" marL="0" marR="0" rtl="0" algn="ctr">
              <a:lnSpc>
                <a:spcPct val="138888"/>
              </a:lnSpc>
              <a:spcBef>
                <a:spcPts val="0"/>
              </a:spcBef>
              <a:spcAft>
                <a:spcPts val="0"/>
              </a:spcAft>
              <a:buClr>
                <a:srgbClr val="000000"/>
              </a:buClr>
              <a:buSzPts val="3600"/>
              <a:buFont typeface="Arial"/>
              <a:buNone/>
            </a:pPr>
            <a:r>
              <a:rPr b="0" i="0" lang="ja-JP" sz="4000" u="none" cap="none" strike="noStrike">
                <a:solidFill>
                  <a:schemeClr val="lt1"/>
                </a:solidFill>
                <a:latin typeface="Meiryo"/>
                <a:ea typeface="Meiryo"/>
                <a:cs typeface="Meiryo"/>
                <a:sym typeface="Meiryo"/>
              </a:rPr>
              <a:t>― 機能、構成、業務の見え方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teamの基本機能</a:t>
            </a:r>
            <a:endParaRPr/>
          </a:p>
        </p:txBody>
      </p:sp>
      <p:sp>
        <p:nvSpPr>
          <p:cNvPr id="178" name="Google Shape;17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179" name="Google Shape;179;p8"/>
          <p:cNvPicPr preferRelativeResize="0"/>
          <p:nvPr/>
        </p:nvPicPr>
        <p:blipFill rotWithShape="1">
          <a:blip r:embed="rId3">
            <a:alphaModFix/>
          </a:blip>
          <a:srcRect b="62211" l="0" r="0" t="0"/>
          <a:stretch/>
        </p:blipFill>
        <p:spPr>
          <a:xfrm>
            <a:off x="181755" y="1744870"/>
            <a:ext cx="11574490" cy="1598379"/>
          </a:xfrm>
          <a:prstGeom prst="rect">
            <a:avLst/>
          </a:prstGeom>
          <a:noFill/>
          <a:ln>
            <a:noFill/>
          </a:ln>
        </p:spPr>
      </p:pic>
      <p:sp>
        <p:nvSpPr>
          <p:cNvPr id="180" name="Google Shape;180;p8"/>
          <p:cNvSpPr txBox="1"/>
          <p:nvPr/>
        </p:nvSpPr>
        <p:spPr>
          <a:xfrm>
            <a:off x="934580" y="1010398"/>
            <a:ext cx="10419220" cy="3077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Meiryo"/>
                <a:ea typeface="Meiryo"/>
                <a:cs typeface="Meiryo"/>
                <a:sym typeface="Meiryo"/>
              </a:rPr>
              <a:t>日々の業務管理、共有、改善に必要な機能を揃えております。</a:t>
            </a:r>
            <a:endParaRPr b="0" i="0" sz="2000" u="none" cap="none" strike="noStrike">
              <a:solidFill>
                <a:schemeClr val="dk1"/>
              </a:solidFill>
              <a:latin typeface="Meiryo"/>
              <a:ea typeface="Meiryo"/>
              <a:cs typeface="Meiryo"/>
              <a:sym typeface="Meiryo"/>
            </a:endParaRPr>
          </a:p>
        </p:txBody>
      </p:sp>
      <p:sp>
        <p:nvSpPr>
          <p:cNvPr id="181" name="Google Shape;181;p8"/>
          <p:cNvSpPr/>
          <p:nvPr/>
        </p:nvSpPr>
        <p:spPr>
          <a:xfrm>
            <a:off x="8825828" y="6096021"/>
            <a:ext cx="260532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chemeClr val="dk1"/>
                </a:solidFill>
                <a:latin typeface="Meiryo"/>
                <a:ea typeface="Meiryo"/>
                <a:cs typeface="Meiryo"/>
                <a:sym typeface="Meiryo"/>
                <a:hlinkClick r:id="rId4">
                  <a:extLst>
                    <a:ext uri="{A12FA001-AC4F-418D-AE19-62706E023703}">
                      <ahyp:hlinkClr val="tx"/>
                    </a:ext>
                  </a:extLst>
                </a:hlinkClick>
              </a:rPr>
              <a:t>https://bizer.jp/team/functions/</a:t>
            </a:r>
            <a:endParaRPr b="0" i="0" sz="1200" u="none" cap="none" strike="noStrike">
              <a:solidFill>
                <a:schemeClr val="dk1"/>
              </a:solidFill>
              <a:latin typeface="Meiryo"/>
              <a:ea typeface="Meiryo"/>
              <a:cs typeface="Meiryo"/>
              <a:sym typeface="Meiryo"/>
            </a:endParaRPr>
          </a:p>
        </p:txBody>
      </p:sp>
      <p:sp>
        <p:nvSpPr>
          <p:cNvPr id="182" name="Google Shape;182;p8"/>
          <p:cNvSpPr/>
          <p:nvPr/>
        </p:nvSpPr>
        <p:spPr>
          <a:xfrm>
            <a:off x="7272641" y="6092091"/>
            <a:ext cx="156966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Meiryo"/>
                <a:ea typeface="Meiryo"/>
                <a:cs typeface="Meiryo"/>
                <a:sym typeface="Meiryo"/>
              </a:rPr>
              <a:t>▶機能詳細はこちら</a:t>
            </a:r>
            <a:endParaRPr b="0" i="0" sz="1200" u="none" cap="none" strike="noStrike">
              <a:solidFill>
                <a:schemeClr val="dk1"/>
              </a:solidFill>
              <a:latin typeface="Meiryo"/>
              <a:ea typeface="Meiryo"/>
              <a:cs typeface="Meiryo"/>
              <a:sym typeface="Meiryo"/>
            </a:endParaRPr>
          </a:p>
        </p:txBody>
      </p:sp>
      <p:pic>
        <p:nvPicPr>
          <p:cNvPr id="183" name="Google Shape;183;p8"/>
          <p:cNvPicPr preferRelativeResize="0"/>
          <p:nvPr/>
        </p:nvPicPr>
        <p:blipFill rotWithShape="1">
          <a:blip r:embed="rId3">
            <a:alphaModFix/>
          </a:blip>
          <a:srcRect b="12329" l="0" r="0" t="52504"/>
          <a:stretch/>
        </p:blipFill>
        <p:spPr>
          <a:xfrm>
            <a:off x="181755" y="3934691"/>
            <a:ext cx="11574490" cy="1487440"/>
          </a:xfrm>
          <a:prstGeom prst="rect">
            <a:avLst/>
          </a:prstGeom>
          <a:noFill/>
          <a:ln>
            <a:noFill/>
          </a:ln>
        </p:spPr>
      </p:pic>
      <p:sp>
        <p:nvSpPr>
          <p:cNvPr id="184" name="Google Shape;184;p8"/>
          <p:cNvSpPr/>
          <p:nvPr/>
        </p:nvSpPr>
        <p:spPr>
          <a:xfrm>
            <a:off x="550111" y="3294873"/>
            <a:ext cx="121058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タスク管理</a:t>
            </a:r>
            <a:endParaRPr b="0" i="0" sz="1600" u="none" cap="none" strike="noStrike">
              <a:solidFill>
                <a:schemeClr val="dk1"/>
              </a:solidFill>
              <a:latin typeface="Meiryo"/>
              <a:ea typeface="Meiryo"/>
              <a:cs typeface="Meiryo"/>
              <a:sym typeface="Meiryo"/>
            </a:endParaRPr>
          </a:p>
        </p:txBody>
      </p:sp>
      <p:sp>
        <p:nvSpPr>
          <p:cNvPr id="185" name="Google Shape;185;p8"/>
          <p:cNvSpPr/>
          <p:nvPr/>
        </p:nvSpPr>
        <p:spPr>
          <a:xfrm>
            <a:off x="2260948" y="3294873"/>
            <a:ext cx="162095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チェックリスト</a:t>
            </a:r>
            <a:endParaRPr b="0" i="0" sz="1600" u="none" cap="none" strike="noStrike">
              <a:solidFill>
                <a:schemeClr val="dk1"/>
              </a:solidFill>
              <a:latin typeface="Meiryo"/>
              <a:ea typeface="Meiryo"/>
              <a:cs typeface="Meiryo"/>
              <a:sym typeface="Meiryo"/>
            </a:endParaRPr>
          </a:p>
        </p:txBody>
      </p:sp>
      <p:sp>
        <p:nvSpPr>
          <p:cNvPr id="186" name="Google Shape;186;p8"/>
          <p:cNvSpPr/>
          <p:nvPr/>
        </p:nvSpPr>
        <p:spPr>
          <a:xfrm>
            <a:off x="4229750" y="3294873"/>
            <a:ext cx="162095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繰り返しタスク</a:t>
            </a:r>
            <a:endParaRPr b="0" i="0" sz="1600" u="none" cap="none" strike="noStrike">
              <a:solidFill>
                <a:schemeClr val="dk1"/>
              </a:solidFill>
              <a:latin typeface="Meiryo"/>
              <a:ea typeface="Meiryo"/>
              <a:cs typeface="Meiryo"/>
              <a:sym typeface="Meiryo"/>
            </a:endParaRPr>
          </a:p>
        </p:txBody>
      </p:sp>
      <p:sp>
        <p:nvSpPr>
          <p:cNvPr id="187" name="Google Shape;187;p8"/>
          <p:cNvSpPr/>
          <p:nvPr/>
        </p:nvSpPr>
        <p:spPr>
          <a:xfrm>
            <a:off x="6291692" y="3294873"/>
            <a:ext cx="141577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テンプレート</a:t>
            </a:r>
            <a:endParaRPr b="0" i="0" sz="1600" u="none" cap="none" strike="noStrike">
              <a:solidFill>
                <a:schemeClr val="dk1"/>
              </a:solidFill>
              <a:latin typeface="Meiryo"/>
              <a:ea typeface="Meiryo"/>
              <a:cs typeface="Meiryo"/>
              <a:sym typeface="Meiryo"/>
            </a:endParaRPr>
          </a:p>
        </p:txBody>
      </p:sp>
      <p:sp>
        <p:nvSpPr>
          <p:cNvPr id="188" name="Google Shape;188;p8"/>
          <p:cNvSpPr/>
          <p:nvPr/>
        </p:nvSpPr>
        <p:spPr>
          <a:xfrm>
            <a:off x="8283914" y="3294873"/>
            <a:ext cx="100540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コメント</a:t>
            </a:r>
            <a:endParaRPr b="0" i="0" sz="1600" u="none" cap="none" strike="noStrike">
              <a:solidFill>
                <a:schemeClr val="dk1"/>
              </a:solidFill>
              <a:latin typeface="Meiryo"/>
              <a:ea typeface="Meiryo"/>
              <a:cs typeface="Meiryo"/>
              <a:sym typeface="Meiryo"/>
            </a:endParaRPr>
          </a:p>
        </p:txBody>
      </p:sp>
      <p:sp>
        <p:nvSpPr>
          <p:cNvPr id="189" name="Google Shape;189;p8"/>
          <p:cNvSpPr/>
          <p:nvPr/>
        </p:nvSpPr>
        <p:spPr>
          <a:xfrm>
            <a:off x="9679499" y="3294873"/>
            <a:ext cx="203132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チャットツール連携</a:t>
            </a:r>
            <a:endParaRPr b="0" i="0" sz="1600" u="none" cap="none" strike="noStrike">
              <a:solidFill>
                <a:schemeClr val="dk1"/>
              </a:solidFill>
              <a:latin typeface="Meiryo"/>
              <a:ea typeface="Meiryo"/>
              <a:cs typeface="Meiryo"/>
              <a:sym typeface="Meiryo"/>
            </a:endParaRPr>
          </a:p>
        </p:txBody>
      </p:sp>
      <p:sp>
        <p:nvSpPr>
          <p:cNvPr id="190" name="Google Shape;190;p8"/>
          <p:cNvSpPr/>
          <p:nvPr/>
        </p:nvSpPr>
        <p:spPr>
          <a:xfrm>
            <a:off x="605090" y="5355022"/>
            <a:ext cx="121058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カレンダー</a:t>
            </a:r>
            <a:endParaRPr b="0" i="0" sz="1600" u="none" cap="none" strike="noStrike">
              <a:solidFill>
                <a:schemeClr val="dk1"/>
              </a:solidFill>
              <a:latin typeface="Meiryo"/>
              <a:ea typeface="Meiryo"/>
              <a:cs typeface="Meiryo"/>
              <a:sym typeface="Meiryo"/>
            </a:endParaRPr>
          </a:p>
        </p:txBody>
      </p:sp>
      <p:sp>
        <p:nvSpPr>
          <p:cNvPr id="191" name="Google Shape;191;p8"/>
          <p:cNvSpPr/>
          <p:nvPr/>
        </p:nvSpPr>
        <p:spPr>
          <a:xfrm>
            <a:off x="2644222" y="5355022"/>
            <a:ext cx="80021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ボード</a:t>
            </a:r>
            <a:endParaRPr b="0" i="0" sz="1600" u="none" cap="none" strike="noStrike">
              <a:solidFill>
                <a:schemeClr val="dk1"/>
              </a:solidFill>
              <a:latin typeface="Meiryo"/>
              <a:ea typeface="Meiryo"/>
              <a:cs typeface="Meiryo"/>
              <a:sym typeface="Meiryo"/>
            </a:endParaRPr>
          </a:p>
        </p:txBody>
      </p:sp>
      <p:sp>
        <p:nvSpPr>
          <p:cNvPr id="192" name="Google Shape;192;p8"/>
          <p:cNvSpPr/>
          <p:nvPr/>
        </p:nvSpPr>
        <p:spPr>
          <a:xfrm>
            <a:off x="4476183" y="5355022"/>
            <a:ext cx="100540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工数管理</a:t>
            </a:r>
            <a:endParaRPr b="0" i="0" sz="1600" u="none" cap="none" strike="noStrike">
              <a:solidFill>
                <a:schemeClr val="dk1"/>
              </a:solidFill>
              <a:latin typeface="Meiryo"/>
              <a:ea typeface="Meiryo"/>
              <a:cs typeface="Meiryo"/>
              <a:sym typeface="Meiryo"/>
            </a:endParaRPr>
          </a:p>
        </p:txBody>
      </p:sp>
      <p:sp>
        <p:nvSpPr>
          <p:cNvPr id="193" name="Google Shape;193;p8"/>
          <p:cNvSpPr/>
          <p:nvPr/>
        </p:nvSpPr>
        <p:spPr>
          <a:xfrm>
            <a:off x="6242396" y="5355022"/>
            <a:ext cx="141577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ファイル管理</a:t>
            </a:r>
            <a:endParaRPr b="0" i="0" sz="1600" u="none" cap="none" strike="noStrike">
              <a:solidFill>
                <a:schemeClr val="dk1"/>
              </a:solidFill>
              <a:latin typeface="Meiryo"/>
              <a:ea typeface="Meiryo"/>
              <a:cs typeface="Meiryo"/>
              <a:sym typeface="Meiryo"/>
            </a:endParaRPr>
          </a:p>
        </p:txBody>
      </p:sp>
      <p:sp>
        <p:nvSpPr>
          <p:cNvPr id="194" name="Google Shape;194;p8"/>
          <p:cNvSpPr/>
          <p:nvPr/>
        </p:nvSpPr>
        <p:spPr>
          <a:xfrm>
            <a:off x="8402051" y="5355022"/>
            <a:ext cx="80021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ノート</a:t>
            </a:r>
            <a:endParaRPr b="0" i="0" sz="1600" u="none" cap="none" strike="noStrike">
              <a:solidFill>
                <a:schemeClr val="dk1"/>
              </a:solidFill>
              <a:latin typeface="Meiryo"/>
              <a:ea typeface="Meiryo"/>
              <a:cs typeface="Meiryo"/>
              <a:sym typeface="Meiryo"/>
            </a:endParaRPr>
          </a:p>
        </p:txBody>
      </p:sp>
      <p:sp>
        <p:nvSpPr>
          <p:cNvPr id="195" name="Google Shape;195;p8"/>
          <p:cNvSpPr/>
          <p:nvPr/>
        </p:nvSpPr>
        <p:spPr>
          <a:xfrm>
            <a:off x="9996944" y="5355022"/>
            <a:ext cx="151355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Meiryo"/>
                <a:ea typeface="Meiryo"/>
                <a:cs typeface="Meiryo"/>
                <a:sym typeface="Meiryo"/>
              </a:rPr>
              <a:t>レポート(β版)</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
          <p:cNvSpPr txBox="1"/>
          <p:nvPr>
            <p:ph type="title"/>
          </p:nvPr>
        </p:nvSpPr>
        <p:spPr>
          <a:xfrm>
            <a:off x="356795" y="178435"/>
            <a:ext cx="8348831" cy="495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eiryo"/>
              <a:buNone/>
            </a:pPr>
            <a:r>
              <a:rPr lang="ja-JP">
                <a:latin typeface="Meiryo"/>
                <a:ea typeface="Meiryo"/>
                <a:cs typeface="Meiryo"/>
                <a:sym typeface="Meiryo"/>
              </a:rPr>
              <a:t>Bizer teamの構成・機能①</a:t>
            </a:r>
            <a:endParaRPr/>
          </a:p>
        </p:txBody>
      </p:sp>
      <p:sp>
        <p:nvSpPr>
          <p:cNvPr id="201" name="Google Shape;20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02" name="Google Shape;202;p9"/>
          <p:cNvSpPr txBox="1"/>
          <p:nvPr/>
        </p:nvSpPr>
        <p:spPr>
          <a:xfrm>
            <a:off x="414574" y="914400"/>
            <a:ext cx="12105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Meiryo"/>
              <a:buNone/>
            </a:pPr>
            <a:r>
              <a:rPr b="1" i="0" lang="ja-JP" sz="2000" u="none" cap="none" strike="noStrike">
                <a:solidFill>
                  <a:schemeClr val="dk1"/>
                </a:solidFill>
                <a:latin typeface="Meiryo"/>
                <a:ea typeface="Meiryo"/>
                <a:cs typeface="Meiryo"/>
                <a:sym typeface="Meiryo"/>
              </a:rPr>
              <a:t>グループ</a:t>
            </a:r>
            <a:endParaRPr b="0" i="0" sz="1800" u="none" cap="none" strike="noStrike">
              <a:solidFill>
                <a:schemeClr val="dk1"/>
              </a:solidFill>
              <a:latin typeface="Arial"/>
              <a:ea typeface="Arial"/>
              <a:cs typeface="Arial"/>
              <a:sym typeface="Arial"/>
            </a:endParaRPr>
          </a:p>
        </p:txBody>
      </p:sp>
      <p:pic>
        <p:nvPicPr>
          <p:cNvPr id="203" name="Google Shape;203;p9"/>
          <p:cNvPicPr preferRelativeResize="0"/>
          <p:nvPr/>
        </p:nvPicPr>
        <p:blipFill rotWithShape="1">
          <a:blip r:embed="rId3">
            <a:alphaModFix/>
          </a:blip>
          <a:srcRect b="14480" l="0" r="0" t="0"/>
          <a:stretch/>
        </p:blipFill>
        <p:spPr>
          <a:xfrm>
            <a:off x="2106237" y="2863388"/>
            <a:ext cx="7721619" cy="3378257"/>
          </a:xfrm>
          <a:prstGeom prst="rect">
            <a:avLst/>
          </a:prstGeom>
          <a:noFill/>
          <a:ln>
            <a:noFill/>
          </a:ln>
          <a:effectLst>
            <a:outerShdw blurRad="190500" rotWithShape="0" algn="tl">
              <a:srgbClr val="000000">
                <a:alpha val="69411"/>
              </a:srgbClr>
            </a:outerShdw>
          </a:effectLst>
        </p:spPr>
      </p:pic>
      <p:sp>
        <p:nvSpPr>
          <p:cNvPr id="204" name="Google Shape;204;p9"/>
          <p:cNvSpPr/>
          <p:nvPr/>
        </p:nvSpPr>
        <p:spPr>
          <a:xfrm>
            <a:off x="2106237" y="3733484"/>
            <a:ext cx="5357224" cy="517585"/>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9"/>
          <p:cNvSpPr txBox="1"/>
          <p:nvPr/>
        </p:nvSpPr>
        <p:spPr>
          <a:xfrm>
            <a:off x="769835" y="1302369"/>
            <a:ext cx="10401052" cy="1078500"/>
          </a:xfrm>
          <a:prstGeom prst="rect">
            <a:avLst/>
          </a:prstGeom>
          <a:noFill/>
          <a:ln>
            <a:noFill/>
          </a:ln>
        </p:spPr>
        <p:txBody>
          <a:bodyPr anchorCtr="0" anchor="t" bIns="45700" lIns="91425" spcFirstLastPara="1" rIns="91425" wrap="square" tIns="45700">
            <a:spAutoFit/>
          </a:bodyPr>
          <a:lstStyle/>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Bizer teamは、業務を共有し合うユーザーを招待し、グループを作成するところから始まります。</a:t>
            </a:r>
            <a:endParaRPr b="0" i="0" sz="1800" u="none" cap="none" strike="noStrike">
              <a:solidFill>
                <a:schemeClr val="dk1"/>
              </a:solidFill>
              <a:latin typeface="Meiryo"/>
              <a:ea typeface="Meiryo"/>
              <a:cs typeface="Meiryo"/>
              <a:sym typeface="Meiryo"/>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タスク、メンバー、テンプレート、ラベルはグループ下に紐づきます。</a:t>
            </a:r>
            <a:endParaRPr b="0" i="0" sz="1800" u="none" cap="none" strike="noStrike">
              <a:solidFill>
                <a:schemeClr val="dk1"/>
              </a:solidFill>
              <a:latin typeface="Meiryo"/>
              <a:ea typeface="Meiryo"/>
              <a:cs typeface="Meiryo"/>
              <a:sym typeface="Meiryo"/>
            </a:endParaRPr>
          </a:p>
          <a:p>
            <a:pPr indent="0" lvl="0" marL="0" marR="0" rtl="0" algn="l">
              <a:lnSpc>
                <a:spcPct val="142222"/>
              </a:lnSpc>
              <a:spcBef>
                <a:spcPts val="0"/>
              </a:spcBef>
              <a:spcAft>
                <a:spcPts val="0"/>
              </a:spcAft>
              <a:buClr>
                <a:schemeClr val="dk1"/>
              </a:buClr>
              <a:buSzPts val="1800"/>
              <a:buFont typeface="Meiryo"/>
              <a:buNone/>
            </a:pPr>
            <a:r>
              <a:rPr b="0" i="0" lang="ja-JP" sz="1800" u="none" cap="none" strike="noStrike">
                <a:solidFill>
                  <a:schemeClr val="dk1"/>
                </a:solidFill>
                <a:latin typeface="Meiryo"/>
                <a:ea typeface="Meiryo"/>
                <a:cs typeface="Meiryo"/>
                <a:sym typeface="Meiryo"/>
              </a:rPr>
              <a:t>グループに参加しているユーザーのみ、当該グループのタスクやテンプレートを参照可能です。</a:t>
            </a:r>
            <a:endParaRPr b="0" i="0" sz="1800" u="none" cap="none" strike="noStrike">
              <a:solidFill>
                <a:schemeClr val="dk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2025-10-07T08:29:40Z</dcterms:created>
  <dc:creator>佐藤奨</dc:creator>
</cp:coreProperties>
</file>