
<file path=[Content_Types].xml><?xml version="1.0" encoding="utf-8"?>
<Types xmlns="http://schemas.openxmlformats.org/package/2006/content-types">
  <Default Extension="fntdata" ContentType="application/x-fontdata"/>
  <Default Extension="gif" ContentType="image/gi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0" r:id="rId2"/>
  </p:sldMasterIdLst>
  <p:notesMasterIdLst>
    <p:notesMasterId r:id="rId62"/>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Lst>
  <p:sldSz cx="12192000" cy="6858000"/>
  <p:notesSz cx="6735763" cy="9866313"/>
  <p:embeddedFontLst>
    <p:embeddedFont>
      <p:font typeface="BIZ UDPGothic" panose="020B0400000000000000" pitchFamily="50" charset="-128"/>
      <p:regular r:id="rId63"/>
      <p:bold r:id="rId64"/>
    </p:embeddedFont>
    <p:embeddedFont>
      <p:font typeface="メイリオ" panose="020B0604030504040204" pitchFamily="50" charset="-128"/>
      <p:regular r:id="rId65"/>
      <p:bold r:id="rId66"/>
      <p:italic r:id="rId67"/>
      <p:boldItalic r:id="rId68"/>
    </p:embeddedFont>
    <p:embeddedFont>
      <p:font typeface="メイリオ" panose="020B0604030504040204" pitchFamily="50" charset="-128"/>
      <p:regular r:id="rId65"/>
      <p:bold r:id="rId66"/>
      <p:italic r:id="rId67"/>
      <p:boldItalic r:id="rId6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9" roundtripDataSignature="AMtx7mi+Zf4qiHi3rx8fVXRQjQ1Vd6huh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FCE519C-AEE1-40AF-B1DA-DBF280BEAC5E}">
  <a:tblStyle styleId="{DFCE519C-AEE1-40AF-B1DA-DBF280BEAC5E}"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4E17B224-8498-4A6E-A9EC-36780CE981D8}" styleName="Table_1">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43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font" Target="fonts/font1.fntdata"/><Relationship Id="rId68" Type="http://schemas.openxmlformats.org/officeDocument/2006/relationships/font" Target="fonts/font6.fntdata"/><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font" Target="fonts/font4.fntdata"/><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font" Target="fonts/font2.fntdata"/><Relationship Id="rId69" Type="http://customschemas.google.com/relationships/presentationmetadata" Target="meta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font" Target="fonts/font5.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notesMaster" Target="notesMasters/notesMaster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font" Target="fonts/font3.fntdata"/><Relationship Id="rId73"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7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18831" cy="495029"/>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15373" y="0"/>
            <a:ext cx="2918831" cy="495029"/>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409575" y="1233488"/>
            <a:ext cx="5916613"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3577" y="4748163"/>
            <a:ext cx="5388610" cy="388486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9371286"/>
            <a:ext cx="2918831" cy="495028"/>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15373" y="9371286"/>
            <a:ext cx="2918831" cy="495028"/>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ja-JP"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3f8202a78e1_0_0:notes"/>
          <p:cNvSpPr>
            <a:spLocks noGrp="1" noRot="1" noChangeAspect="1"/>
          </p:cNvSpPr>
          <p:nvPr>
            <p:ph type="sldImg" idx="2"/>
          </p:nvPr>
        </p:nvSpPr>
        <p:spPr>
          <a:xfrm>
            <a:off x="409575" y="1233488"/>
            <a:ext cx="5916600" cy="3329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9" name="Google Shape;169;g3f8202a78e1_0_0:notes"/>
          <p:cNvSpPr txBox="1">
            <a:spLocks noGrp="1"/>
          </p:cNvSpPr>
          <p:nvPr>
            <p:ph type="body" idx="1"/>
          </p:nvPr>
        </p:nvSpPr>
        <p:spPr>
          <a:xfrm>
            <a:off x="673577" y="4748163"/>
            <a:ext cx="5388600" cy="388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0" name="Google Shape;170;g3f8202a78e1_0_0:notes"/>
          <p:cNvSpPr txBox="1">
            <a:spLocks noGrp="1"/>
          </p:cNvSpPr>
          <p:nvPr>
            <p:ph type="sldNum" idx="12"/>
          </p:nvPr>
        </p:nvSpPr>
        <p:spPr>
          <a:xfrm>
            <a:off x="3815373" y="9371286"/>
            <a:ext cx="2918700" cy="4950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ltLang="ja-JP"/>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3a6f1f20d10_0_826:notes"/>
          <p:cNvSpPr txBox="1">
            <a:spLocks noGrp="1"/>
          </p:cNvSpPr>
          <p:nvPr>
            <p:ph type="body" idx="1"/>
          </p:nvPr>
        </p:nvSpPr>
        <p:spPr>
          <a:xfrm>
            <a:off x="673577" y="4748163"/>
            <a:ext cx="5388600" cy="388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000" dirty="0"/>
          </a:p>
        </p:txBody>
      </p:sp>
      <p:sp>
        <p:nvSpPr>
          <p:cNvPr id="300" name="Google Shape;300;g3a6f1f20d10_0_826:notes"/>
          <p:cNvSpPr>
            <a:spLocks noGrp="1" noRot="1" noChangeAspect="1"/>
          </p:cNvSpPr>
          <p:nvPr>
            <p:ph type="sldImg" idx="2"/>
          </p:nvPr>
        </p:nvSpPr>
        <p:spPr>
          <a:xfrm>
            <a:off x="409575" y="1233488"/>
            <a:ext cx="5916613"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3f8202a78e1_0_90:notes"/>
          <p:cNvSpPr txBox="1">
            <a:spLocks noGrp="1"/>
          </p:cNvSpPr>
          <p:nvPr>
            <p:ph type="body" idx="1"/>
          </p:nvPr>
        </p:nvSpPr>
        <p:spPr>
          <a:xfrm>
            <a:off x="673577" y="4748163"/>
            <a:ext cx="5388600" cy="388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0" name="Google Shape;310;g3f8202a78e1_0_90:notes"/>
          <p:cNvSpPr>
            <a:spLocks noGrp="1" noRot="1" noChangeAspect="1"/>
          </p:cNvSpPr>
          <p:nvPr>
            <p:ph type="sldImg" idx="2"/>
          </p:nvPr>
        </p:nvSpPr>
        <p:spPr>
          <a:xfrm>
            <a:off x="409575" y="1233488"/>
            <a:ext cx="5916600" cy="3329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3f8202a78e1_0_103:notes"/>
          <p:cNvSpPr txBox="1">
            <a:spLocks noGrp="1"/>
          </p:cNvSpPr>
          <p:nvPr>
            <p:ph type="body" idx="1"/>
          </p:nvPr>
        </p:nvSpPr>
        <p:spPr>
          <a:xfrm>
            <a:off x="673577" y="4748163"/>
            <a:ext cx="5388600" cy="388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4" name="Google Shape;324;g3f8202a78e1_0_103:notes"/>
          <p:cNvSpPr>
            <a:spLocks noGrp="1" noRot="1" noChangeAspect="1"/>
          </p:cNvSpPr>
          <p:nvPr>
            <p:ph type="sldImg" idx="2"/>
          </p:nvPr>
        </p:nvSpPr>
        <p:spPr>
          <a:xfrm>
            <a:off x="409575" y="1233488"/>
            <a:ext cx="5916600" cy="3329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3f8202a78e1_0_112:notes"/>
          <p:cNvSpPr txBox="1">
            <a:spLocks noGrp="1"/>
          </p:cNvSpPr>
          <p:nvPr>
            <p:ph type="body" idx="1"/>
          </p:nvPr>
        </p:nvSpPr>
        <p:spPr>
          <a:xfrm>
            <a:off x="673577" y="4748163"/>
            <a:ext cx="5388600" cy="388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4" name="Google Shape;334;g3f8202a78e1_0_112:notes"/>
          <p:cNvSpPr>
            <a:spLocks noGrp="1" noRot="1" noChangeAspect="1"/>
          </p:cNvSpPr>
          <p:nvPr>
            <p:ph type="sldImg" idx="2"/>
          </p:nvPr>
        </p:nvSpPr>
        <p:spPr>
          <a:xfrm>
            <a:off x="409575" y="1233488"/>
            <a:ext cx="5916600" cy="3329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g3f8202a78e1_0_121:notes"/>
          <p:cNvSpPr txBox="1">
            <a:spLocks noGrp="1"/>
          </p:cNvSpPr>
          <p:nvPr>
            <p:ph type="body" idx="1"/>
          </p:nvPr>
        </p:nvSpPr>
        <p:spPr>
          <a:xfrm>
            <a:off x="673577" y="4748163"/>
            <a:ext cx="5388600" cy="388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4" name="Google Shape;344;g3f8202a78e1_0_121:notes"/>
          <p:cNvSpPr>
            <a:spLocks noGrp="1" noRot="1" noChangeAspect="1"/>
          </p:cNvSpPr>
          <p:nvPr>
            <p:ph type="sldImg" idx="2"/>
          </p:nvPr>
        </p:nvSpPr>
        <p:spPr>
          <a:xfrm>
            <a:off x="409575" y="1233488"/>
            <a:ext cx="5916600" cy="3329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g3f8202a78e1_0_130:notes"/>
          <p:cNvSpPr txBox="1">
            <a:spLocks noGrp="1"/>
          </p:cNvSpPr>
          <p:nvPr>
            <p:ph type="body" idx="1"/>
          </p:nvPr>
        </p:nvSpPr>
        <p:spPr>
          <a:xfrm>
            <a:off x="673577" y="4748163"/>
            <a:ext cx="5388600" cy="388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4" name="Google Shape;354;g3f8202a78e1_0_130:notes"/>
          <p:cNvSpPr>
            <a:spLocks noGrp="1" noRot="1" noChangeAspect="1"/>
          </p:cNvSpPr>
          <p:nvPr>
            <p:ph type="sldImg" idx="2"/>
          </p:nvPr>
        </p:nvSpPr>
        <p:spPr>
          <a:xfrm>
            <a:off x="409575" y="1233488"/>
            <a:ext cx="5916600" cy="3329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g3a6f1f20d10_0_838:notes"/>
          <p:cNvSpPr txBox="1">
            <a:spLocks noGrp="1"/>
          </p:cNvSpPr>
          <p:nvPr>
            <p:ph type="body" idx="1"/>
          </p:nvPr>
        </p:nvSpPr>
        <p:spPr>
          <a:xfrm>
            <a:off x="673575" y="4686493"/>
            <a:ext cx="5388600" cy="4439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365" name="Google Shape;365;g3a6f1f20d10_0_838: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g3c5df7eb690_0_288:notes"/>
          <p:cNvSpPr txBox="1">
            <a:spLocks noGrp="1"/>
          </p:cNvSpPr>
          <p:nvPr>
            <p:ph type="body" idx="1"/>
          </p:nvPr>
        </p:nvSpPr>
        <p:spPr>
          <a:xfrm>
            <a:off x="673575" y="4686493"/>
            <a:ext cx="5388600" cy="4439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381" name="Google Shape;381;g3c5df7eb690_0_288: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g3a6f1f20d10_0_165:notes"/>
          <p:cNvSpPr>
            <a:spLocks noGrp="1" noRot="1" noChangeAspect="1"/>
          </p:cNvSpPr>
          <p:nvPr>
            <p:ph type="sldImg" idx="2"/>
          </p:nvPr>
        </p:nvSpPr>
        <p:spPr>
          <a:xfrm>
            <a:off x="409575" y="1233488"/>
            <a:ext cx="5916600" cy="3329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6" name="Google Shape;396;g3a6f1f20d10_0_165:notes"/>
          <p:cNvSpPr txBox="1">
            <a:spLocks noGrp="1"/>
          </p:cNvSpPr>
          <p:nvPr>
            <p:ph type="body" idx="1"/>
          </p:nvPr>
        </p:nvSpPr>
        <p:spPr>
          <a:xfrm>
            <a:off x="673577" y="4748163"/>
            <a:ext cx="5388600" cy="388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7" name="Google Shape;397;g3a6f1f20d10_0_165:notes"/>
          <p:cNvSpPr txBox="1">
            <a:spLocks noGrp="1"/>
          </p:cNvSpPr>
          <p:nvPr>
            <p:ph type="sldNum" idx="12"/>
          </p:nvPr>
        </p:nvSpPr>
        <p:spPr>
          <a:xfrm>
            <a:off x="3815373" y="9371286"/>
            <a:ext cx="2918700" cy="4950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sz="1400" b="0" i="0" u="none" strike="noStrike" cap="none">
                <a:solidFill>
                  <a:srgbClr val="000000"/>
                </a:solidFill>
                <a:latin typeface="Arial"/>
                <a:ea typeface="Arial"/>
                <a:cs typeface="Arial"/>
                <a:sym typeface="Arial"/>
              </a:rPr>
              <a:t>18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g3a6f1f20d10_0_177:notes"/>
          <p:cNvSpPr txBox="1">
            <a:spLocks noGrp="1"/>
          </p:cNvSpPr>
          <p:nvPr>
            <p:ph type="body" idx="1"/>
          </p:nvPr>
        </p:nvSpPr>
        <p:spPr>
          <a:xfrm>
            <a:off x="673577" y="4748163"/>
            <a:ext cx="5388600" cy="388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0" name="Google Shape;410;g3a6f1f20d10_0_177:notes"/>
          <p:cNvSpPr>
            <a:spLocks noGrp="1" noRot="1" noChangeAspect="1"/>
          </p:cNvSpPr>
          <p:nvPr>
            <p:ph type="sldImg" idx="2"/>
          </p:nvPr>
        </p:nvSpPr>
        <p:spPr>
          <a:xfrm>
            <a:off x="409575" y="1233488"/>
            <a:ext cx="5916613"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3f8202a78e1_0_219:notes"/>
          <p:cNvSpPr txBox="1">
            <a:spLocks noGrp="1"/>
          </p:cNvSpPr>
          <p:nvPr>
            <p:ph type="body" idx="1"/>
          </p:nvPr>
        </p:nvSpPr>
        <p:spPr>
          <a:xfrm>
            <a:off x="673577" y="4748163"/>
            <a:ext cx="5388600" cy="388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1" name="Google Shape;181;g3f8202a78e1_0_219:notes"/>
          <p:cNvSpPr>
            <a:spLocks noGrp="1" noRot="1" noChangeAspect="1"/>
          </p:cNvSpPr>
          <p:nvPr>
            <p:ph type="sldImg" idx="2"/>
          </p:nvPr>
        </p:nvSpPr>
        <p:spPr>
          <a:xfrm>
            <a:off x="409575" y="1233488"/>
            <a:ext cx="5916600" cy="3329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g3a6f1f20d10_0_196:notes"/>
          <p:cNvSpPr txBox="1">
            <a:spLocks noGrp="1"/>
          </p:cNvSpPr>
          <p:nvPr>
            <p:ph type="body" idx="1"/>
          </p:nvPr>
        </p:nvSpPr>
        <p:spPr>
          <a:xfrm>
            <a:off x="673577" y="4748163"/>
            <a:ext cx="5388600" cy="388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8" name="Google Shape;418;g3a6f1f20d10_0_196:notes"/>
          <p:cNvSpPr>
            <a:spLocks noGrp="1" noRot="1" noChangeAspect="1"/>
          </p:cNvSpPr>
          <p:nvPr>
            <p:ph type="sldImg" idx="2"/>
          </p:nvPr>
        </p:nvSpPr>
        <p:spPr>
          <a:xfrm>
            <a:off x="409575" y="1233488"/>
            <a:ext cx="5916613"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g3a6f1f20d10_0_868:notes"/>
          <p:cNvSpPr>
            <a:spLocks noGrp="1" noRot="1" noChangeAspect="1"/>
          </p:cNvSpPr>
          <p:nvPr>
            <p:ph type="sldImg" idx="2"/>
          </p:nvPr>
        </p:nvSpPr>
        <p:spPr>
          <a:xfrm>
            <a:off x="409575" y="1233488"/>
            <a:ext cx="5916600" cy="3329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6" name="Google Shape;426;g3a6f1f20d10_0_868:notes"/>
          <p:cNvSpPr txBox="1">
            <a:spLocks noGrp="1"/>
          </p:cNvSpPr>
          <p:nvPr>
            <p:ph type="body" idx="1"/>
          </p:nvPr>
        </p:nvSpPr>
        <p:spPr>
          <a:xfrm>
            <a:off x="673577" y="4748163"/>
            <a:ext cx="5388600" cy="388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7" name="Google Shape;427;g3a6f1f20d10_0_868:notes"/>
          <p:cNvSpPr txBox="1">
            <a:spLocks noGrp="1"/>
          </p:cNvSpPr>
          <p:nvPr>
            <p:ph type="sldNum" idx="12"/>
          </p:nvPr>
        </p:nvSpPr>
        <p:spPr>
          <a:xfrm>
            <a:off x="3815373" y="9371286"/>
            <a:ext cx="2918700" cy="4950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sz="1400" b="0" i="0" u="none" strike="noStrike" cap="none">
                <a:solidFill>
                  <a:srgbClr val="000000"/>
                </a:solidFill>
                <a:latin typeface="Arial"/>
                <a:ea typeface="Arial"/>
                <a:cs typeface="Arial"/>
                <a:sym typeface="Arial"/>
              </a:rPr>
              <a:t>21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g3a6f1f20d10_0_886:notes"/>
          <p:cNvSpPr>
            <a:spLocks noGrp="1" noRot="1" noChangeAspect="1"/>
          </p:cNvSpPr>
          <p:nvPr>
            <p:ph type="sldImg" idx="2"/>
          </p:nvPr>
        </p:nvSpPr>
        <p:spPr>
          <a:xfrm>
            <a:off x="409575" y="1233488"/>
            <a:ext cx="5916600" cy="3329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0" name="Google Shape;440;g3a6f1f20d10_0_886:notes"/>
          <p:cNvSpPr txBox="1">
            <a:spLocks noGrp="1"/>
          </p:cNvSpPr>
          <p:nvPr>
            <p:ph type="body" idx="1"/>
          </p:nvPr>
        </p:nvSpPr>
        <p:spPr>
          <a:xfrm>
            <a:off x="673577" y="4748163"/>
            <a:ext cx="5388600" cy="388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1" name="Google Shape;441;g3a6f1f20d10_0_886:notes"/>
          <p:cNvSpPr txBox="1">
            <a:spLocks noGrp="1"/>
          </p:cNvSpPr>
          <p:nvPr>
            <p:ph type="sldNum" idx="12"/>
          </p:nvPr>
        </p:nvSpPr>
        <p:spPr>
          <a:xfrm>
            <a:off x="3815373" y="9371286"/>
            <a:ext cx="2918700" cy="4950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sz="1400" b="0" i="0" u="none" strike="noStrike" cap="none">
                <a:solidFill>
                  <a:srgbClr val="000000"/>
                </a:solidFill>
                <a:latin typeface="Arial"/>
                <a:ea typeface="Arial"/>
                <a:cs typeface="Arial"/>
                <a:sym typeface="Arial"/>
              </a:rPr>
              <a:t>22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g3a6f1f20d10_0_141:notes"/>
          <p:cNvSpPr txBox="1">
            <a:spLocks noGrp="1"/>
          </p:cNvSpPr>
          <p:nvPr>
            <p:ph type="body" idx="1"/>
          </p:nvPr>
        </p:nvSpPr>
        <p:spPr>
          <a:xfrm>
            <a:off x="673575" y="4686493"/>
            <a:ext cx="5388600" cy="4439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ja-JP"/>
              <a:t>リンク先が活用BOOK進捗確認用テンプレートのヘルプ、画像が定着への道テンプレートでした。</a:t>
            </a:r>
            <a:endParaRPr/>
          </a:p>
          <a:p>
            <a:pPr marL="0" lvl="0" indent="0" algn="l" rtl="0">
              <a:lnSpc>
                <a:spcPct val="100000"/>
              </a:lnSpc>
              <a:spcBef>
                <a:spcPts val="0"/>
              </a:spcBef>
              <a:spcAft>
                <a:spcPts val="0"/>
              </a:spcAft>
              <a:buSzPts val="1100"/>
              <a:buNone/>
            </a:pPr>
            <a:r>
              <a:rPr lang="ja-JP"/>
              <a:t>リンク先をヘルプではなくテンプレートDL用URLにし、画像を差し替えました。</a:t>
            </a:r>
            <a:endParaRPr/>
          </a:p>
        </p:txBody>
      </p:sp>
      <p:sp>
        <p:nvSpPr>
          <p:cNvPr id="454" name="Google Shape;454;g3a6f1f20d10_0_141:notes"/>
          <p:cNvSpPr>
            <a:spLocks noGrp="1" noRot="1" noChangeAspect="1"/>
          </p:cNvSpPr>
          <p:nvPr>
            <p:ph type="sldImg" idx="2"/>
          </p:nvPr>
        </p:nvSpPr>
        <p:spPr>
          <a:xfrm>
            <a:off x="374208" y="739972"/>
            <a:ext cx="5987400" cy="36999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g3a6f1f20d10_0_214:notes"/>
          <p:cNvSpPr txBox="1">
            <a:spLocks noGrp="1"/>
          </p:cNvSpPr>
          <p:nvPr>
            <p:ph type="body" idx="1"/>
          </p:nvPr>
        </p:nvSpPr>
        <p:spPr>
          <a:xfrm>
            <a:off x="673575" y="4686493"/>
            <a:ext cx="5388600" cy="4439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65" name="Google Shape;465;g3a6f1f20d10_0_214:notes"/>
          <p:cNvSpPr>
            <a:spLocks noGrp="1" noRot="1" noChangeAspect="1"/>
          </p:cNvSpPr>
          <p:nvPr>
            <p:ph type="sldImg" idx="2"/>
          </p:nvPr>
        </p:nvSpPr>
        <p:spPr>
          <a:xfrm>
            <a:off x="374208" y="739972"/>
            <a:ext cx="5987400" cy="36999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g3a6f1f20d10_0_915:notes"/>
          <p:cNvSpPr txBox="1">
            <a:spLocks noGrp="1"/>
          </p:cNvSpPr>
          <p:nvPr>
            <p:ph type="body" idx="1"/>
          </p:nvPr>
        </p:nvSpPr>
        <p:spPr>
          <a:xfrm>
            <a:off x="673575" y="4686493"/>
            <a:ext cx="5388600" cy="4439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73" name="Google Shape;473;g3a6f1f20d10_0_915:notes"/>
          <p:cNvSpPr>
            <a:spLocks noGrp="1" noRot="1" noChangeAspect="1"/>
          </p:cNvSpPr>
          <p:nvPr>
            <p:ph type="sldImg" idx="2"/>
          </p:nvPr>
        </p:nvSpPr>
        <p:spPr>
          <a:xfrm>
            <a:off x="374208" y="739972"/>
            <a:ext cx="5987400" cy="36999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3a6f1f20d10_0_930:notes"/>
          <p:cNvSpPr txBox="1">
            <a:spLocks noGrp="1"/>
          </p:cNvSpPr>
          <p:nvPr>
            <p:ph type="body" idx="1"/>
          </p:nvPr>
        </p:nvSpPr>
        <p:spPr>
          <a:xfrm>
            <a:off x="673575" y="4686493"/>
            <a:ext cx="5388600" cy="4439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82" name="Google Shape;482;g3a6f1f20d10_0_930:notes"/>
          <p:cNvSpPr>
            <a:spLocks noGrp="1" noRot="1" noChangeAspect="1"/>
          </p:cNvSpPr>
          <p:nvPr>
            <p:ph type="sldImg" idx="2"/>
          </p:nvPr>
        </p:nvSpPr>
        <p:spPr>
          <a:xfrm>
            <a:off x="374208" y="739972"/>
            <a:ext cx="5987400" cy="36999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g3a6f1f20d10_0_949:notes"/>
          <p:cNvSpPr txBox="1">
            <a:spLocks noGrp="1"/>
          </p:cNvSpPr>
          <p:nvPr>
            <p:ph type="body" idx="1"/>
          </p:nvPr>
        </p:nvSpPr>
        <p:spPr>
          <a:xfrm>
            <a:off x="673575" y="4686493"/>
            <a:ext cx="5388600" cy="4439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497" name="Google Shape;497;g3a6f1f20d10_0_949: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g3a6f1f20d10_0_965:notes"/>
          <p:cNvSpPr txBox="1">
            <a:spLocks noGrp="1"/>
          </p:cNvSpPr>
          <p:nvPr>
            <p:ph type="body" idx="1"/>
          </p:nvPr>
        </p:nvSpPr>
        <p:spPr>
          <a:xfrm>
            <a:off x="673575" y="4686493"/>
            <a:ext cx="5388600" cy="4439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507" name="Google Shape;507;g3a6f1f20d10_0_965: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g3c5df7eb690_0_475:notes"/>
          <p:cNvSpPr txBox="1">
            <a:spLocks noGrp="1"/>
          </p:cNvSpPr>
          <p:nvPr>
            <p:ph type="body" idx="1"/>
          </p:nvPr>
        </p:nvSpPr>
        <p:spPr>
          <a:xfrm>
            <a:off x="673575" y="4686493"/>
            <a:ext cx="5388600" cy="4439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519" name="Google Shape;519;g3c5df7eb690_0_475: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3a6f1f20d10_0_696:notes"/>
          <p:cNvSpPr txBox="1">
            <a:spLocks noGrp="1"/>
          </p:cNvSpPr>
          <p:nvPr>
            <p:ph type="body" idx="1"/>
          </p:nvPr>
        </p:nvSpPr>
        <p:spPr>
          <a:xfrm>
            <a:off x="673577" y="4748163"/>
            <a:ext cx="5388600" cy="388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0" name="Google Shape;190;g3a6f1f20d10_0_696:notes"/>
          <p:cNvSpPr>
            <a:spLocks noGrp="1" noRot="1" noChangeAspect="1"/>
          </p:cNvSpPr>
          <p:nvPr>
            <p:ph type="sldImg" idx="2"/>
          </p:nvPr>
        </p:nvSpPr>
        <p:spPr>
          <a:xfrm>
            <a:off x="409575" y="1233488"/>
            <a:ext cx="5916600" cy="3329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g3a6f1f20d10_0_1082:notes"/>
          <p:cNvSpPr txBox="1">
            <a:spLocks noGrp="1"/>
          </p:cNvSpPr>
          <p:nvPr>
            <p:ph type="body" idx="1"/>
          </p:nvPr>
        </p:nvSpPr>
        <p:spPr>
          <a:xfrm>
            <a:off x="673575" y="4686493"/>
            <a:ext cx="5388600" cy="4439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33" name="Google Shape;533;g3a6f1f20d10_0_1082:notes"/>
          <p:cNvSpPr>
            <a:spLocks noGrp="1" noRot="1" noChangeAspect="1"/>
          </p:cNvSpPr>
          <p:nvPr>
            <p:ph type="sldImg" idx="2"/>
          </p:nvPr>
        </p:nvSpPr>
        <p:spPr>
          <a:xfrm>
            <a:off x="374208" y="739972"/>
            <a:ext cx="5987400" cy="36999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Google Shape;583;g3a6f1f20d10_0_1139:notes"/>
          <p:cNvSpPr txBox="1">
            <a:spLocks noGrp="1"/>
          </p:cNvSpPr>
          <p:nvPr>
            <p:ph type="body" idx="1"/>
          </p:nvPr>
        </p:nvSpPr>
        <p:spPr>
          <a:xfrm>
            <a:off x="673575" y="4686493"/>
            <a:ext cx="5388600" cy="4439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84" name="Google Shape;584;g3a6f1f20d10_0_1139:notes"/>
          <p:cNvSpPr>
            <a:spLocks noGrp="1" noRot="1" noChangeAspect="1"/>
          </p:cNvSpPr>
          <p:nvPr>
            <p:ph type="sldImg" idx="2"/>
          </p:nvPr>
        </p:nvSpPr>
        <p:spPr>
          <a:xfrm>
            <a:off x="374503" y="739972"/>
            <a:ext cx="5987400" cy="36999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g3a6f1f20d10_0_337:notes"/>
          <p:cNvSpPr txBox="1">
            <a:spLocks noGrp="1"/>
          </p:cNvSpPr>
          <p:nvPr>
            <p:ph type="body" idx="1"/>
          </p:nvPr>
        </p:nvSpPr>
        <p:spPr>
          <a:xfrm>
            <a:off x="673575" y="4686493"/>
            <a:ext cx="5388600" cy="4439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700"/>
              </a:spcBef>
              <a:spcAft>
                <a:spcPts val="0"/>
              </a:spcAft>
              <a:buSzPts val="1400"/>
              <a:buNone/>
            </a:pPr>
            <a:endParaRPr dirty="0"/>
          </a:p>
        </p:txBody>
      </p:sp>
      <p:sp>
        <p:nvSpPr>
          <p:cNvPr id="596" name="Google Shape;596;g3a6f1f20d10_0_337: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Google Shape;606;g3c5df7eb690_0_660:notes"/>
          <p:cNvSpPr txBox="1">
            <a:spLocks noGrp="1"/>
          </p:cNvSpPr>
          <p:nvPr>
            <p:ph type="body" idx="1"/>
          </p:nvPr>
        </p:nvSpPr>
        <p:spPr>
          <a:xfrm>
            <a:off x="673575" y="4686493"/>
            <a:ext cx="5388600" cy="4439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607" name="Google Shape;607;g3c5df7eb690_0_660: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g3a6f1f20d10_0_1310:notes"/>
          <p:cNvSpPr txBox="1">
            <a:spLocks noGrp="1"/>
          </p:cNvSpPr>
          <p:nvPr>
            <p:ph type="body" idx="1"/>
          </p:nvPr>
        </p:nvSpPr>
        <p:spPr>
          <a:xfrm>
            <a:off x="673575" y="4686493"/>
            <a:ext cx="5388600" cy="4439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620" name="Google Shape;620;g3a6f1f20d10_0_1310: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Google Shape;631;g3a6f1f20d10_0_380:notes"/>
          <p:cNvSpPr txBox="1">
            <a:spLocks noGrp="1"/>
          </p:cNvSpPr>
          <p:nvPr>
            <p:ph type="body" idx="1"/>
          </p:nvPr>
        </p:nvSpPr>
        <p:spPr>
          <a:xfrm>
            <a:off x="673575" y="4686493"/>
            <a:ext cx="5388600" cy="4439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32" name="Google Shape;632;g3a6f1f20d10_0_380: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0"/>
        <p:cNvGrpSpPr/>
        <p:nvPr/>
      </p:nvGrpSpPr>
      <p:grpSpPr>
        <a:xfrm>
          <a:off x="0" y="0"/>
          <a:ext cx="0" cy="0"/>
          <a:chOff x="0" y="0"/>
          <a:chExt cx="0" cy="0"/>
        </a:xfrm>
      </p:grpSpPr>
      <p:sp>
        <p:nvSpPr>
          <p:cNvPr id="641" name="Google Shape;641;g3c5df7eb690_0_855:notes"/>
          <p:cNvSpPr txBox="1">
            <a:spLocks noGrp="1"/>
          </p:cNvSpPr>
          <p:nvPr>
            <p:ph type="body" idx="1"/>
          </p:nvPr>
        </p:nvSpPr>
        <p:spPr>
          <a:xfrm>
            <a:off x="673575" y="4686493"/>
            <a:ext cx="5388600" cy="4439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642" name="Google Shape;642;g3c5df7eb690_0_855: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g3c5df7eb690_0_868:notes"/>
          <p:cNvSpPr txBox="1">
            <a:spLocks noGrp="1"/>
          </p:cNvSpPr>
          <p:nvPr>
            <p:ph type="body" idx="1"/>
          </p:nvPr>
        </p:nvSpPr>
        <p:spPr>
          <a:xfrm>
            <a:off x="673575" y="4686493"/>
            <a:ext cx="5388600" cy="4439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655" name="Google Shape;655;g3c5df7eb690_0_868: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4"/>
        <p:cNvGrpSpPr/>
        <p:nvPr/>
      </p:nvGrpSpPr>
      <p:grpSpPr>
        <a:xfrm>
          <a:off x="0" y="0"/>
          <a:ext cx="0" cy="0"/>
          <a:chOff x="0" y="0"/>
          <a:chExt cx="0" cy="0"/>
        </a:xfrm>
      </p:grpSpPr>
      <p:sp>
        <p:nvSpPr>
          <p:cNvPr id="665" name="Google Shape;665;g3a6f1f20d10_0_430:notes"/>
          <p:cNvSpPr txBox="1">
            <a:spLocks noGrp="1"/>
          </p:cNvSpPr>
          <p:nvPr>
            <p:ph type="body" idx="1"/>
          </p:nvPr>
        </p:nvSpPr>
        <p:spPr>
          <a:xfrm>
            <a:off x="673575" y="4686493"/>
            <a:ext cx="5388600" cy="4439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66" name="Google Shape;666;g3a6f1f20d10_0_430:notes"/>
          <p:cNvSpPr>
            <a:spLocks noGrp="1" noRot="1" noChangeAspect="1"/>
          </p:cNvSpPr>
          <p:nvPr>
            <p:ph type="sldImg" idx="2"/>
          </p:nvPr>
        </p:nvSpPr>
        <p:spPr>
          <a:xfrm>
            <a:off x="374208" y="739972"/>
            <a:ext cx="5987400" cy="36999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2"/>
        <p:cNvGrpSpPr/>
        <p:nvPr/>
      </p:nvGrpSpPr>
      <p:grpSpPr>
        <a:xfrm>
          <a:off x="0" y="0"/>
          <a:ext cx="0" cy="0"/>
          <a:chOff x="0" y="0"/>
          <a:chExt cx="0" cy="0"/>
        </a:xfrm>
      </p:grpSpPr>
      <p:sp>
        <p:nvSpPr>
          <p:cNvPr id="673" name="Google Shape;673;g3dd601cc77d_0_210:notes"/>
          <p:cNvSpPr txBox="1">
            <a:spLocks noGrp="1"/>
          </p:cNvSpPr>
          <p:nvPr>
            <p:ph type="body" idx="1"/>
          </p:nvPr>
        </p:nvSpPr>
        <p:spPr>
          <a:xfrm>
            <a:off x="673575" y="4686493"/>
            <a:ext cx="5388600" cy="4439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674" name="Google Shape;674;g3dd601cc77d_0_210: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3d98cf69d35_0_88:notes"/>
          <p:cNvSpPr txBox="1">
            <a:spLocks noGrp="1"/>
          </p:cNvSpPr>
          <p:nvPr>
            <p:ph type="body" idx="1"/>
          </p:nvPr>
        </p:nvSpPr>
        <p:spPr>
          <a:xfrm>
            <a:off x="673577" y="4748163"/>
            <a:ext cx="5388600" cy="388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lang="en-US" dirty="0"/>
          </a:p>
        </p:txBody>
      </p:sp>
      <p:sp>
        <p:nvSpPr>
          <p:cNvPr id="205" name="Google Shape;205;g3d98cf69d35_0_88:notes"/>
          <p:cNvSpPr>
            <a:spLocks noGrp="1" noRot="1" noChangeAspect="1"/>
          </p:cNvSpPr>
          <p:nvPr>
            <p:ph type="sldImg" idx="2"/>
          </p:nvPr>
        </p:nvSpPr>
        <p:spPr>
          <a:xfrm>
            <a:off x="409575" y="1233488"/>
            <a:ext cx="5916613"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9"/>
        <p:cNvGrpSpPr/>
        <p:nvPr/>
      </p:nvGrpSpPr>
      <p:grpSpPr>
        <a:xfrm>
          <a:off x="0" y="0"/>
          <a:ext cx="0" cy="0"/>
          <a:chOff x="0" y="0"/>
          <a:chExt cx="0" cy="0"/>
        </a:xfrm>
      </p:grpSpPr>
      <p:sp>
        <p:nvSpPr>
          <p:cNvPr id="690" name="Google Shape;690;g3c5df7eb690_0_1150:notes"/>
          <p:cNvSpPr txBox="1">
            <a:spLocks noGrp="1"/>
          </p:cNvSpPr>
          <p:nvPr>
            <p:ph type="body" idx="1"/>
          </p:nvPr>
        </p:nvSpPr>
        <p:spPr>
          <a:xfrm>
            <a:off x="673575" y="4686493"/>
            <a:ext cx="5388600" cy="4439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691" name="Google Shape;691;g3c5df7eb690_0_1150: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3"/>
        <p:cNvGrpSpPr/>
        <p:nvPr/>
      </p:nvGrpSpPr>
      <p:grpSpPr>
        <a:xfrm>
          <a:off x="0" y="0"/>
          <a:ext cx="0" cy="0"/>
          <a:chOff x="0" y="0"/>
          <a:chExt cx="0" cy="0"/>
        </a:xfrm>
      </p:grpSpPr>
      <p:sp>
        <p:nvSpPr>
          <p:cNvPr id="704" name="Google Shape;704;g3c5df7eb690_0_1178:notes"/>
          <p:cNvSpPr txBox="1">
            <a:spLocks noGrp="1"/>
          </p:cNvSpPr>
          <p:nvPr>
            <p:ph type="body" idx="1"/>
          </p:nvPr>
        </p:nvSpPr>
        <p:spPr>
          <a:xfrm>
            <a:off x="673575" y="4686493"/>
            <a:ext cx="5388600" cy="4439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p>
        </p:txBody>
      </p:sp>
      <p:sp>
        <p:nvSpPr>
          <p:cNvPr id="705" name="Google Shape;705;g3c5df7eb690_0_1178: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
        <p:cNvGrpSpPr/>
        <p:nvPr/>
      </p:nvGrpSpPr>
      <p:grpSpPr>
        <a:xfrm>
          <a:off x="0" y="0"/>
          <a:ext cx="0" cy="0"/>
          <a:chOff x="0" y="0"/>
          <a:chExt cx="0" cy="0"/>
        </a:xfrm>
      </p:grpSpPr>
      <p:sp>
        <p:nvSpPr>
          <p:cNvPr id="718" name="Google Shape;718;g3dd601cc77d_0_306:notes"/>
          <p:cNvSpPr txBox="1">
            <a:spLocks noGrp="1"/>
          </p:cNvSpPr>
          <p:nvPr>
            <p:ph type="body" idx="1"/>
          </p:nvPr>
        </p:nvSpPr>
        <p:spPr>
          <a:xfrm>
            <a:off x="673575" y="4686493"/>
            <a:ext cx="5388600" cy="4439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p>
        </p:txBody>
      </p:sp>
      <p:sp>
        <p:nvSpPr>
          <p:cNvPr id="719" name="Google Shape;719;g3dd601cc77d_0_306: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
        <p:cNvGrpSpPr/>
        <p:nvPr/>
      </p:nvGrpSpPr>
      <p:grpSpPr>
        <a:xfrm>
          <a:off x="0" y="0"/>
          <a:ext cx="0" cy="0"/>
          <a:chOff x="0" y="0"/>
          <a:chExt cx="0" cy="0"/>
        </a:xfrm>
      </p:grpSpPr>
      <p:sp>
        <p:nvSpPr>
          <p:cNvPr id="741" name="Google Shape;741;g3c5df7eb690_0_1192:notes"/>
          <p:cNvSpPr txBox="1">
            <a:spLocks noGrp="1"/>
          </p:cNvSpPr>
          <p:nvPr>
            <p:ph type="body" idx="1"/>
          </p:nvPr>
        </p:nvSpPr>
        <p:spPr>
          <a:xfrm>
            <a:off x="673575" y="4686493"/>
            <a:ext cx="5388600" cy="4439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742" name="Google Shape;742;g3c5df7eb690_0_1192: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Google Shape;750;g3c5df7eb690_0_1201:notes"/>
          <p:cNvSpPr txBox="1">
            <a:spLocks noGrp="1"/>
          </p:cNvSpPr>
          <p:nvPr>
            <p:ph type="body" idx="1"/>
          </p:nvPr>
        </p:nvSpPr>
        <p:spPr>
          <a:xfrm>
            <a:off x="673575" y="4686493"/>
            <a:ext cx="5388600" cy="4439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751" name="Google Shape;751;g3c5df7eb690_0_1201: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5"/>
        <p:cNvGrpSpPr/>
        <p:nvPr/>
      </p:nvGrpSpPr>
      <p:grpSpPr>
        <a:xfrm>
          <a:off x="0" y="0"/>
          <a:ext cx="0" cy="0"/>
          <a:chOff x="0" y="0"/>
          <a:chExt cx="0" cy="0"/>
        </a:xfrm>
      </p:grpSpPr>
      <p:sp>
        <p:nvSpPr>
          <p:cNvPr id="766" name="Google Shape;766;g3a6f1f20d10_0_443:notes"/>
          <p:cNvSpPr txBox="1">
            <a:spLocks noGrp="1"/>
          </p:cNvSpPr>
          <p:nvPr>
            <p:ph type="body" idx="1"/>
          </p:nvPr>
        </p:nvSpPr>
        <p:spPr>
          <a:xfrm>
            <a:off x="673575" y="4686493"/>
            <a:ext cx="5388600" cy="4439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67" name="Google Shape;767;g3a6f1f20d10_0_443:notes"/>
          <p:cNvSpPr>
            <a:spLocks noGrp="1" noRot="1" noChangeAspect="1"/>
          </p:cNvSpPr>
          <p:nvPr>
            <p:ph type="sldImg" idx="2"/>
          </p:nvPr>
        </p:nvSpPr>
        <p:spPr>
          <a:xfrm>
            <a:off x="374208" y="739972"/>
            <a:ext cx="5987400" cy="36999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0"/>
        <p:cNvGrpSpPr/>
        <p:nvPr/>
      </p:nvGrpSpPr>
      <p:grpSpPr>
        <a:xfrm>
          <a:off x="0" y="0"/>
          <a:ext cx="0" cy="0"/>
          <a:chOff x="0" y="0"/>
          <a:chExt cx="0" cy="0"/>
        </a:xfrm>
      </p:grpSpPr>
      <p:sp>
        <p:nvSpPr>
          <p:cNvPr id="781" name="Google Shape;781;g3c5df7eb690_0_1412:notes"/>
          <p:cNvSpPr txBox="1">
            <a:spLocks noGrp="1"/>
          </p:cNvSpPr>
          <p:nvPr>
            <p:ph type="body" idx="1"/>
          </p:nvPr>
        </p:nvSpPr>
        <p:spPr>
          <a:xfrm>
            <a:off x="673575" y="4686493"/>
            <a:ext cx="5388600" cy="4439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782" name="Google Shape;782;g3c5df7eb690_0_1412: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7"/>
        <p:cNvGrpSpPr/>
        <p:nvPr/>
      </p:nvGrpSpPr>
      <p:grpSpPr>
        <a:xfrm>
          <a:off x="0" y="0"/>
          <a:ext cx="0" cy="0"/>
          <a:chOff x="0" y="0"/>
          <a:chExt cx="0" cy="0"/>
        </a:xfrm>
      </p:grpSpPr>
      <p:sp>
        <p:nvSpPr>
          <p:cNvPr id="818" name="Google Shape;818;g3a6f1f20d10_0_471:notes"/>
          <p:cNvSpPr txBox="1">
            <a:spLocks noGrp="1"/>
          </p:cNvSpPr>
          <p:nvPr>
            <p:ph type="body" idx="1"/>
          </p:nvPr>
        </p:nvSpPr>
        <p:spPr>
          <a:xfrm>
            <a:off x="673575" y="4686493"/>
            <a:ext cx="5388600" cy="4439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19" name="Google Shape;819;g3a6f1f20d10_0_471:notes"/>
          <p:cNvSpPr>
            <a:spLocks noGrp="1" noRot="1" noChangeAspect="1"/>
          </p:cNvSpPr>
          <p:nvPr>
            <p:ph type="sldImg" idx="2"/>
          </p:nvPr>
        </p:nvSpPr>
        <p:spPr>
          <a:xfrm>
            <a:off x="374503" y="739972"/>
            <a:ext cx="5987400" cy="36999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6"/>
        <p:cNvGrpSpPr/>
        <p:nvPr/>
      </p:nvGrpSpPr>
      <p:grpSpPr>
        <a:xfrm>
          <a:off x="0" y="0"/>
          <a:ext cx="0" cy="0"/>
          <a:chOff x="0" y="0"/>
          <a:chExt cx="0" cy="0"/>
        </a:xfrm>
      </p:grpSpPr>
      <p:sp>
        <p:nvSpPr>
          <p:cNvPr id="837" name="Google Shape;837;g3c5df7eb690_0_1618:notes"/>
          <p:cNvSpPr txBox="1">
            <a:spLocks noGrp="1"/>
          </p:cNvSpPr>
          <p:nvPr>
            <p:ph type="body" idx="1"/>
          </p:nvPr>
        </p:nvSpPr>
        <p:spPr>
          <a:xfrm>
            <a:off x="673575" y="4686493"/>
            <a:ext cx="5388600" cy="4439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p>
        </p:txBody>
      </p:sp>
      <p:sp>
        <p:nvSpPr>
          <p:cNvPr id="838" name="Google Shape;838;g3c5df7eb690_0_1618: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7"/>
        <p:cNvGrpSpPr/>
        <p:nvPr/>
      </p:nvGrpSpPr>
      <p:grpSpPr>
        <a:xfrm>
          <a:off x="0" y="0"/>
          <a:ext cx="0" cy="0"/>
          <a:chOff x="0" y="0"/>
          <a:chExt cx="0" cy="0"/>
        </a:xfrm>
      </p:grpSpPr>
      <p:sp>
        <p:nvSpPr>
          <p:cNvPr id="848" name="Google Shape;848;g3a6f1f20d10_0_488:notes"/>
          <p:cNvSpPr txBox="1">
            <a:spLocks noGrp="1"/>
          </p:cNvSpPr>
          <p:nvPr>
            <p:ph type="body" idx="1"/>
          </p:nvPr>
        </p:nvSpPr>
        <p:spPr>
          <a:xfrm>
            <a:off x="673575" y="4686493"/>
            <a:ext cx="5388600" cy="4439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49" name="Google Shape;849;g3a6f1f20d10_0_488:notes"/>
          <p:cNvSpPr>
            <a:spLocks noGrp="1" noRot="1" noChangeAspect="1"/>
          </p:cNvSpPr>
          <p:nvPr>
            <p:ph type="sldImg" idx="2"/>
          </p:nvPr>
        </p:nvSpPr>
        <p:spPr>
          <a:xfrm>
            <a:off x="374208" y="739972"/>
            <a:ext cx="5987400" cy="36999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3a6f1f20d10_0_713:notes"/>
          <p:cNvSpPr txBox="1">
            <a:spLocks noGrp="1"/>
          </p:cNvSpPr>
          <p:nvPr>
            <p:ph type="body" idx="1"/>
          </p:nvPr>
        </p:nvSpPr>
        <p:spPr>
          <a:xfrm>
            <a:off x="673577" y="4748163"/>
            <a:ext cx="5388600" cy="388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3" name="Google Shape;213;g3a6f1f20d10_0_713:notes"/>
          <p:cNvSpPr>
            <a:spLocks noGrp="1" noRot="1" noChangeAspect="1"/>
          </p:cNvSpPr>
          <p:nvPr>
            <p:ph type="sldImg" idx="2"/>
          </p:nvPr>
        </p:nvSpPr>
        <p:spPr>
          <a:xfrm>
            <a:off x="409575" y="1233488"/>
            <a:ext cx="5916600" cy="3329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6"/>
        <p:cNvGrpSpPr/>
        <p:nvPr/>
      </p:nvGrpSpPr>
      <p:grpSpPr>
        <a:xfrm>
          <a:off x="0" y="0"/>
          <a:ext cx="0" cy="0"/>
          <a:chOff x="0" y="0"/>
          <a:chExt cx="0" cy="0"/>
        </a:xfrm>
      </p:grpSpPr>
      <p:sp>
        <p:nvSpPr>
          <p:cNvPr id="857" name="Google Shape;857;g3a6f1f20d10_0_496:notes"/>
          <p:cNvSpPr txBox="1">
            <a:spLocks noGrp="1"/>
          </p:cNvSpPr>
          <p:nvPr>
            <p:ph type="body" idx="1"/>
          </p:nvPr>
        </p:nvSpPr>
        <p:spPr>
          <a:xfrm>
            <a:off x="673575" y="4686493"/>
            <a:ext cx="5388600" cy="4439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58" name="Google Shape;858;g3a6f1f20d10_0_496:notes"/>
          <p:cNvSpPr>
            <a:spLocks noGrp="1" noRot="1" noChangeAspect="1"/>
          </p:cNvSpPr>
          <p:nvPr>
            <p:ph type="sldImg" idx="2"/>
          </p:nvPr>
        </p:nvSpPr>
        <p:spPr>
          <a:xfrm>
            <a:off x="374208" y="739972"/>
            <a:ext cx="5987400" cy="36999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7"/>
        <p:cNvGrpSpPr/>
        <p:nvPr/>
      </p:nvGrpSpPr>
      <p:grpSpPr>
        <a:xfrm>
          <a:off x="0" y="0"/>
          <a:ext cx="0" cy="0"/>
          <a:chOff x="0" y="0"/>
          <a:chExt cx="0" cy="0"/>
        </a:xfrm>
      </p:grpSpPr>
      <p:sp>
        <p:nvSpPr>
          <p:cNvPr id="868" name="Google Shape;868;g3a6f1f20d10_0_507:notes"/>
          <p:cNvSpPr txBox="1">
            <a:spLocks noGrp="1"/>
          </p:cNvSpPr>
          <p:nvPr>
            <p:ph type="body" idx="1"/>
          </p:nvPr>
        </p:nvSpPr>
        <p:spPr>
          <a:xfrm>
            <a:off x="673575" y="4686493"/>
            <a:ext cx="5388600" cy="4439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69" name="Google Shape;869;g3a6f1f20d10_0_507:notes"/>
          <p:cNvSpPr>
            <a:spLocks noGrp="1" noRot="1" noChangeAspect="1"/>
          </p:cNvSpPr>
          <p:nvPr>
            <p:ph type="sldImg" idx="2"/>
          </p:nvPr>
        </p:nvSpPr>
        <p:spPr>
          <a:xfrm>
            <a:off x="374208" y="739972"/>
            <a:ext cx="5987400" cy="36999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0"/>
        <p:cNvGrpSpPr/>
        <p:nvPr/>
      </p:nvGrpSpPr>
      <p:grpSpPr>
        <a:xfrm>
          <a:off x="0" y="0"/>
          <a:ext cx="0" cy="0"/>
          <a:chOff x="0" y="0"/>
          <a:chExt cx="0" cy="0"/>
        </a:xfrm>
      </p:grpSpPr>
      <p:sp>
        <p:nvSpPr>
          <p:cNvPr id="881" name="Google Shape;881;g3a6f1f20d10_0_522:notes"/>
          <p:cNvSpPr txBox="1">
            <a:spLocks noGrp="1"/>
          </p:cNvSpPr>
          <p:nvPr>
            <p:ph type="body" idx="1"/>
          </p:nvPr>
        </p:nvSpPr>
        <p:spPr>
          <a:xfrm>
            <a:off x="673575" y="4686493"/>
            <a:ext cx="5388600" cy="4439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82" name="Google Shape;882;g3a6f1f20d10_0_522:notes"/>
          <p:cNvSpPr>
            <a:spLocks noGrp="1" noRot="1" noChangeAspect="1"/>
          </p:cNvSpPr>
          <p:nvPr>
            <p:ph type="sldImg" idx="2"/>
          </p:nvPr>
        </p:nvSpPr>
        <p:spPr>
          <a:xfrm>
            <a:off x="374208" y="739972"/>
            <a:ext cx="5987400" cy="36999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0"/>
        <p:cNvGrpSpPr/>
        <p:nvPr/>
      </p:nvGrpSpPr>
      <p:grpSpPr>
        <a:xfrm>
          <a:off x="0" y="0"/>
          <a:ext cx="0" cy="0"/>
          <a:chOff x="0" y="0"/>
          <a:chExt cx="0" cy="0"/>
        </a:xfrm>
      </p:grpSpPr>
      <p:sp>
        <p:nvSpPr>
          <p:cNvPr id="891" name="Google Shape;891;g3a6f1f20d10_0_530:notes"/>
          <p:cNvSpPr txBox="1">
            <a:spLocks noGrp="1"/>
          </p:cNvSpPr>
          <p:nvPr>
            <p:ph type="body" idx="1"/>
          </p:nvPr>
        </p:nvSpPr>
        <p:spPr>
          <a:xfrm>
            <a:off x="673575" y="4686493"/>
            <a:ext cx="5388600" cy="4439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92" name="Google Shape;892;g3a6f1f20d10_0_530:notes"/>
          <p:cNvSpPr>
            <a:spLocks noGrp="1" noRot="1" noChangeAspect="1"/>
          </p:cNvSpPr>
          <p:nvPr>
            <p:ph type="sldImg" idx="2"/>
          </p:nvPr>
        </p:nvSpPr>
        <p:spPr>
          <a:xfrm>
            <a:off x="374208" y="739972"/>
            <a:ext cx="5987400" cy="36999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7"/>
        <p:cNvGrpSpPr/>
        <p:nvPr/>
      </p:nvGrpSpPr>
      <p:grpSpPr>
        <a:xfrm>
          <a:off x="0" y="0"/>
          <a:ext cx="0" cy="0"/>
          <a:chOff x="0" y="0"/>
          <a:chExt cx="0" cy="0"/>
        </a:xfrm>
      </p:grpSpPr>
      <p:sp>
        <p:nvSpPr>
          <p:cNvPr id="908" name="Google Shape;908;g3a6f1f20d10_0_545:notes"/>
          <p:cNvSpPr txBox="1">
            <a:spLocks noGrp="1"/>
          </p:cNvSpPr>
          <p:nvPr>
            <p:ph type="body" idx="1"/>
          </p:nvPr>
        </p:nvSpPr>
        <p:spPr>
          <a:xfrm>
            <a:off x="673575" y="4686493"/>
            <a:ext cx="5388600" cy="4439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09" name="Google Shape;909;g3a6f1f20d10_0_545:notes"/>
          <p:cNvSpPr>
            <a:spLocks noGrp="1" noRot="1" noChangeAspect="1"/>
          </p:cNvSpPr>
          <p:nvPr>
            <p:ph type="sldImg" idx="2"/>
          </p:nvPr>
        </p:nvSpPr>
        <p:spPr>
          <a:xfrm>
            <a:off x="374208" y="739972"/>
            <a:ext cx="5987400" cy="36999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2"/>
        <p:cNvGrpSpPr/>
        <p:nvPr/>
      </p:nvGrpSpPr>
      <p:grpSpPr>
        <a:xfrm>
          <a:off x="0" y="0"/>
          <a:ext cx="0" cy="0"/>
          <a:chOff x="0" y="0"/>
          <a:chExt cx="0" cy="0"/>
        </a:xfrm>
      </p:grpSpPr>
      <p:sp>
        <p:nvSpPr>
          <p:cNvPr id="923" name="Google Shape;923;g3a6f1f20d10_0_558:notes"/>
          <p:cNvSpPr txBox="1">
            <a:spLocks noGrp="1"/>
          </p:cNvSpPr>
          <p:nvPr>
            <p:ph type="body" idx="1"/>
          </p:nvPr>
        </p:nvSpPr>
        <p:spPr>
          <a:xfrm>
            <a:off x="673575" y="4686493"/>
            <a:ext cx="5388600" cy="4439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24" name="Google Shape;924;g3a6f1f20d10_0_558:notes"/>
          <p:cNvSpPr>
            <a:spLocks noGrp="1" noRot="1" noChangeAspect="1"/>
          </p:cNvSpPr>
          <p:nvPr>
            <p:ph type="sldImg" idx="2"/>
          </p:nvPr>
        </p:nvSpPr>
        <p:spPr>
          <a:xfrm>
            <a:off x="374503" y="739972"/>
            <a:ext cx="5987400" cy="36999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4"/>
        <p:cNvGrpSpPr/>
        <p:nvPr/>
      </p:nvGrpSpPr>
      <p:grpSpPr>
        <a:xfrm>
          <a:off x="0" y="0"/>
          <a:ext cx="0" cy="0"/>
          <a:chOff x="0" y="0"/>
          <a:chExt cx="0" cy="0"/>
        </a:xfrm>
      </p:grpSpPr>
      <p:sp>
        <p:nvSpPr>
          <p:cNvPr id="935" name="Google Shape;935;g3a6f1f20d10_0_567:notes"/>
          <p:cNvSpPr txBox="1">
            <a:spLocks noGrp="1"/>
          </p:cNvSpPr>
          <p:nvPr>
            <p:ph type="body" idx="1"/>
          </p:nvPr>
        </p:nvSpPr>
        <p:spPr>
          <a:xfrm>
            <a:off x="673575" y="4686493"/>
            <a:ext cx="5388600" cy="4439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36" name="Google Shape;936;g3a6f1f20d10_0_567:notes"/>
          <p:cNvSpPr>
            <a:spLocks noGrp="1" noRot="1" noChangeAspect="1"/>
          </p:cNvSpPr>
          <p:nvPr>
            <p:ph type="sldImg" idx="2"/>
          </p:nvPr>
        </p:nvSpPr>
        <p:spPr>
          <a:xfrm>
            <a:off x="374208" y="739972"/>
            <a:ext cx="5987400" cy="36999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5"/>
        <p:cNvGrpSpPr/>
        <p:nvPr/>
      </p:nvGrpSpPr>
      <p:grpSpPr>
        <a:xfrm>
          <a:off x="0" y="0"/>
          <a:ext cx="0" cy="0"/>
          <a:chOff x="0" y="0"/>
          <a:chExt cx="0" cy="0"/>
        </a:xfrm>
      </p:grpSpPr>
      <p:sp>
        <p:nvSpPr>
          <p:cNvPr id="946" name="Google Shape;946;g3a6f1f20d10_0_576:notes"/>
          <p:cNvSpPr txBox="1">
            <a:spLocks noGrp="1"/>
          </p:cNvSpPr>
          <p:nvPr>
            <p:ph type="body" idx="1"/>
          </p:nvPr>
        </p:nvSpPr>
        <p:spPr>
          <a:xfrm>
            <a:off x="673575" y="4686493"/>
            <a:ext cx="5388600" cy="4439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947" name="Google Shape;947;g3a6f1f20d10_0_576: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8"/>
        <p:cNvGrpSpPr/>
        <p:nvPr/>
      </p:nvGrpSpPr>
      <p:grpSpPr>
        <a:xfrm>
          <a:off x="0" y="0"/>
          <a:ext cx="0" cy="0"/>
          <a:chOff x="0" y="0"/>
          <a:chExt cx="0" cy="0"/>
        </a:xfrm>
      </p:grpSpPr>
      <p:sp>
        <p:nvSpPr>
          <p:cNvPr id="959" name="Google Shape;959;g3a6f1f20d10_0_587:notes"/>
          <p:cNvSpPr txBox="1">
            <a:spLocks noGrp="1"/>
          </p:cNvSpPr>
          <p:nvPr>
            <p:ph type="body" idx="1"/>
          </p:nvPr>
        </p:nvSpPr>
        <p:spPr>
          <a:xfrm>
            <a:off x="673575" y="4686493"/>
            <a:ext cx="5388600" cy="4439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960" name="Google Shape;960;g3a6f1f20d10_0_587: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0"/>
        <p:cNvGrpSpPr/>
        <p:nvPr/>
      </p:nvGrpSpPr>
      <p:grpSpPr>
        <a:xfrm>
          <a:off x="0" y="0"/>
          <a:ext cx="0" cy="0"/>
          <a:chOff x="0" y="0"/>
          <a:chExt cx="0" cy="0"/>
        </a:xfrm>
      </p:grpSpPr>
      <p:sp>
        <p:nvSpPr>
          <p:cNvPr id="1001" name="Google Shape;1001;g3b0d8628b0f_1_3:notes"/>
          <p:cNvSpPr>
            <a:spLocks noGrp="1" noRot="1" noChangeAspect="1"/>
          </p:cNvSpPr>
          <p:nvPr>
            <p:ph type="sldImg" idx="2"/>
          </p:nvPr>
        </p:nvSpPr>
        <p:spPr>
          <a:xfrm>
            <a:off x="407988" y="1233488"/>
            <a:ext cx="5919787" cy="3330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2" name="Google Shape;1002;g3b0d8628b0f_1_3:notes"/>
          <p:cNvSpPr txBox="1">
            <a:spLocks noGrp="1"/>
          </p:cNvSpPr>
          <p:nvPr>
            <p:ph type="body" idx="1"/>
          </p:nvPr>
        </p:nvSpPr>
        <p:spPr>
          <a:xfrm>
            <a:off x="673577" y="4748163"/>
            <a:ext cx="5388600" cy="388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003" name="Google Shape;1003;g3b0d8628b0f_1_3:notes"/>
          <p:cNvSpPr txBox="1">
            <a:spLocks noGrp="1"/>
          </p:cNvSpPr>
          <p:nvPr>
            <p:ph type="sldNum" idx="12"/>
          </p:nvPr>
        </p:nvSpPr>
        <p:spPr>
          <a:xfrm>
            <a:off x="3815373" y="9371286"/>
            <a:ext cx="2918700" cy="4950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altLang="ja-JP" sz="1400" b="0" i="0" u="none" strike="noStrike" cap="none">
                <a:solidFill>
                  <a:srgbClr val="000000"/>
                </a:solidFill>
                <a:latin typeface="Arial"/>
                <a:ea typeface="Arial"/>
                <a:cs typeface="Arial"/>
                <a:sym typeface="Arial"/>
              </a:rPr>
              <a:t>59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3a6f1f20d10_0_760:notes"/>
          <p:cNvSpPr txBox="1">
            <a:spLocks noGrp="1"/>
          </p:cNvSpPr>
          <p:nvPr>
            <p:ph type="body" idx="1"/>
          </p:nvPr>
        </p:nvSpPr>
        <p:spPr>
          <a:xfrm>
            <a:off x="673577" y="4748163"/>
            <a:ext cx="5388600" cy="388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0" name="Google Shape;240;g3a6f1f20d10_0_760:notes"/>
          <p:cNvSpPr>
            <a:spLocks noGrp="1" noRot="1" noChangeAspect="1"/>
          </p:cNvSpPr>
          <p:nvPr>
            <p:ph type="sldImg" idx="2"/>
          </p:nvPr>
        </p:nvSpPr>
        <p:spPr>
          <a:xfrm>
            <a:off x="409575" y="1233488"/>
            <a:ext cx="5916600" cy="3329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3dd601cc77d_0_0:notes"/>
          <p:cNvSpPr txBox="1">
            <a:spLocks noGrp="1"/>
          </p:cNvSpPr>
          <p:nvPr>
            <p:ph type="body" idx="1"/>
          </p:nvPr>
        </p:nvSpPr>
        <p:spPr>
          <a:xfrm>
            <a:off x="673577" y="4748163"/>
            <a:ext cx="5388600" cy="388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49" name="Google Shape;249;g3dd601cc77d_0_0:notes"/>
          <p:cNvSpPr>
            <a:spLocks noGrp="1" noRot="1" noChangeAspect="1"/>
          </p:cNvSpPr>
          <p:nvPr>
            <p:ph type="sldImg" idx="2"/>
          </p:nvPr>
        </p:nvSpPr>
        <p:spPr>
          <a:xfrm>
            <a:off x="409575" y="1233488"/>
            <a:ext cx="5916613"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3a6f1f20d10_0_104:notes"/>
          <p:cNvSpPr txBox="1">
            <a:spLocks noGrp="1"/>
          </p:cNvSpPr>
          <p:nvPr>
            <p:ph type="body" idx="1"/>
          </p:nvPr>
        </p:nvSpPr>
        <p:spPr>
          <a:xfrm>
            <a:off x="673577" y="4748163"/>
            <a:ext cx="5388600" cy="388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2" name="Google Shape;282;g3a6f1f20d10_0_104:notes"/>
          <p:cNvSpPr>
            <a:spLocks noGrp="1" noRot="1" noChangeAspect="1"/>
          </p:cNvSpPr>
          <p:nvPr>
            <p:ph type="sldImg" idx="2"/>
          </p:nvPr>
        </p:nvSpPr>
        <p:spPr>
          <a:xfrm>
            <a:off x="673575" y="1233288"/>
            <a:ext cx="5388600" cy="3330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3a6f1f20d10_0_819:notes"/>
          <p:cNvSpPr txBox="1">
            <a:spLocks noGrp="1"/>
          </p:cNvSpPr>
          <p:nvPr>
            <p:ph type="body" idx="1"/>
          </p:nvPr>
        </p:nvSpPr>
        <p:spPr>
          <a:xfrm>
            <a:off x="673577" y="4748163"/>
            <a:ext cx="5388600" cy="3885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2" name="Google Shape;292;g3a6f1f20d10_0_819:notes"/>
          <p:cNvSpPr>
            <a:spLocks noGrp="1" noRot="1" noChangeAspect="1"/>
          </p:cNvSpPr>
          <p:nvPr>
            <p:ph type="sldImg" idx="2"/>
          </p:nvPr>
        </p:nvSpPr>
        <p:spPr>
          <a:xfrm>
            <a:off x="409575" y="1233488"/>
            <a:ext cx="5916600" cy="3329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15"/>
        <p:cNvGrpSpPr/>
        <p:nvPr/>
      </p:nvGrpSpPr>
      <p:grpSpPr>
        <a:xfrm>
          <a:off x="0" y="0"/>
          <a:ext cx="0" cy="0"/>
          <a:chOff x="0" y="0"/>
          <a:chExt cx="0" cy="0"/>
        </a:xfrm>
      </p:grpSpPr>
      <p:sp>
        <p:nvSpPr>
          <p:cNvPr id="16" name="Google Shape;16;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Arial"/>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35"/>
          <p:cNvSpPr txBox="1">
            <a:spLocks noGrp="1"/>
          </p:cNvSpPr>
          <p:nvPr>
            <p:ph type="dt" idx="10"/>
          </p:nvPr>
        </p:nvSpPr>
        <p:spPr>
          <a:xfrm>
            <a:off x="838201" y="6356352"/>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5"/>
          <p:cNvSpPr txBox="1">
            <a:spLocks noGrp="1"/>
          </p:cNvSpPr>
          <p:nvPr>
            <p:ph type="ftr" idx="11"/>
          </p:nvPr>
        </p:nvSpPr>
        <p:spPr>
          <a:xfrm>
            <a:off x="4038601" y="635635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35"/>
          <p:cNvSpPr txBox="1">
            <a:spLocks noGrp="1"/>
          </p:cNvSpPr>
          <p:nvPr>
            <p:ph type="sldNum" idx="12"/>
          </p:nvPr>
        </p:nvSpPr>
        <p:spPr>
          <a:xfrm>
            <a:off x="8610601"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76"/>
        <p:cNvGrpSpPr/>
        <p:nvPr/>
      </p:nvGrpSpPr>
      <p:grpSpPr>
        <a:xfrm>
          <a:off x="0" y="0"/>
          <a:ext cx="0" cy="0"/>
          <a:chOff x="0" y="0"/>
          <a:chExt cx="0" cy="0"/>
        </a:xfrm>
      </p:grpSpPr>
      <p:sp>
        <p:nvSpPr>
          <p:cNvPr id="77" name="Google Shape;77;p44"/>
          <p:cNvSpPr txBox="1">
            <a:spLocks noGrp="1"/>
          </p:cNvSpPr>
          <p:nvPr>
            <p:ph type="title"/>
          </p:nvPr>
        </p:nvSpPr>
        <p:spPr>
          <a:xfrm>
            <a:off x="838201" y="36512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44"/>
          <p:cNvSpPr txBox="1">
            <a:spLocks noGrp="1"/>
          </p:cNvSpPr>
          <p:nvPr>
            <p:ph type="body" idx="1"/>
          </p:nvPr>
        </p:nvSpPr>
        <p:spPr>
          <a:xfrm rot="5400000">
            <a:off x="3920332"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44"/>
          <p:cNvSpPr txBox="1">
            <a:spLocks noGrp="1"/>
          </p:cNvSpPr>
          <p:nvPr>
            <p:ph type="dt" idx="10"/>
          </p:nvPr>
        </p:nvSpPr>
        <p:spPr>
          <a:xfrm>
            <a:off x="838201" y="6356352"/>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44"/>
          <p:cNvSpPr txBox="1">
            <a:spLocks noGrp="1"/>
          </p:cNvSpPr>
          <p:nvPr>
            <p:ph type="ftr" idx="11"/>
          </p:nvPr>
        </p:nvSpPr>
        <p:spPr>
          <a:xfrm>
            <a:off x="4038601" y="635635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44"/>
          <p:cNvSpPr txBox="1">
            <a:spLocks noGrp="1"/>
          </p:cNvSpPr>
          <p:nvPr>
            <p:ph type="sldNum" idx="12"/>
          </p:nvPr>
        </p:nvSpPr>
        <p:spPr>
          <a:xfrm>
            <a:off x="8610601"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縦書きタイトルと縦書きテキスト" type="vertTitleAndTx">
  <p:cSld name="VERTICAL_TITLE_AND_VERTICAL_TEXT">
    <p:spTree>
      <p:nvGrpSpPr>
        <p:cNvPr id="1" name="Shape 82"/>
        <p:cNvGrpSpPr/>
        <p:nvPr/>
      </p:nvGrpSpPr>
      <p:grpSpPr>
        <a:xfrm>
          <a:off x="0" y="0"/>
          <a:ext cx="0" cy="0"/>
          <a:chOff x="0" y="0"/>
          <a:chExt cx="0" cy="0"/>
        </a:xfrm>
      </p:grpSpPr>
      <p:sp>
        <p:nvSpPr>
          <p:cNvPr id="83" name="Google Shape;83;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 name="Google Shape;85;p45"/>
          <p:cNvSpPr txBox="1">
            <a:spLocks noGrp="1"/>
          </p:cNvSpPr>
          <p:nvPr>
            <p:ph type="dt" idx="10"/>
          </p:nvPr>
        </p:nvSpPr>
        <p:spPr>
          <a:xfrm>
            <a:off x="838201" y="6356352"/>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45"/>
          <p:cNvSpPr txBox="1">
            <a:spLocks noGrp="1"/>
          </p:cNvSpPr>
          <p:nvPr>
            <p:ph type="ftr" idx="11"/>
          </p:nvPr>
        </p:nvSpPr>
        <p:spPr>
          <a:xfrm>
            <a:off x="4038601" y="635635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45"/>
          <p:cNvSpPr txBox="1">
            <a:spLocks noGrp="1"/>
          </p:cNvSpPr>
          <p:nvPr>
            <p:ph type="sldNum" idx="12"/>
          </p:nvPr>
        </p:nvSpPr>
        <p:spPr>
          <a:xfrm>
            <a:off x="8610601"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94"/>
        <p:cNvGrpSpPr/>
        <p:nvPr/>
      </p:nvGrpSpPr>
      <p:grpSpPr>
        <a:xfrm>
          <a:off x="0" y="0"/>
          <a:ext cx="0" cy="0"/>
          <a:chOff x="0" y="0"/>
          <a:chExt cx="0" cy="0"/>
        </a:xfrm>
      </p:grpSpPr>
      <p:sp>
        <p:nvSpPr>
          <p:cNvPr id="95" name="Google Shape;95;g3d98cf69d35_0_108"/>
          <p:cNvSpPr txBox="1">
            <a:spLocks noGrp="1"/>
          </p:cNvSpPr>
          <p:nvPr>
            <p:ph type="body" idx="1"/>
          </p:nvPr>
        </p:nvSpPr>
        <p:spPr>
          <a:xfrm>
            <a:off x="375621" y="1051075"/>
            <a:ext cx="11447100" cy="50055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a:latin typeface="Arial"/>
                <a:ea typeface="Arial"/>
                <a:cs typeface="Arial"/>
                <a:sym typeface="Arial"/>
              </a:defRPr>
            </a:lvl1pPr>
            <a:lvl2pPr marL="914400" lvl="1" indent="-381000" algn="l">
              <a:lnSpc>
                <a:spcPct val="90000"/>
              </a:lnSpc>
              <a:spcBef>
                <a:spcPts val="500"/>
              </a:spcBef>
              <a:spcAft>
                <a:spcPts val="0"/>
              </a:spcAft>
              <a:buClr>
                <a:schemeClr val="dk1"/>
              </a:buClr>
              <a:buSzPts val="2400"/>
              <a:buChar char="•"/>
              <a:defRPr>
                <a:latin typeface="Arial"/>
                <a:ea typeface="Arial"/>
                <a:cs typeface="Arial"/>
                <a:sym typeface="Arial"/>
              </a:defRPr>
            </a:lvl2pPr>
            <a:lvl3pPr marL="1371600" lvl="2" indent="-355600" algn="l">
              <a:lnSpc>
                <a:spcPct val="90000"/>
              </a:lnSpc>
              <a:spcBef>
                <a:spcPts val="500"/>
              </a:spcBef>
              <a:spcAft>
                <a:spcPts val="0"/>
              </a:spcAft>
              <a:buClr>
                <a:schemeClr val="dk1"/>
              </a:buClr>
              <a:buSzPts val="2000"/>
              <a:buChar char="•"/>
              <a:defRPr>
                <a:latin typeface="Arial"/>
                <a:ea typeface="Arial"/>
                <a:cs typeface="Arial"/>
                <a:sym typeface="Arial"/>
              </a:defRPr>
            </a:lvl3pPr>
            <a:lvl4pPr marL="1828800" lvl="3" indent="-342900" algn="l">
              <a:lnSpc>
                <a:spcPct val="90000"/>
              </a:lnSpc>
              <a:spcBef>
                <a:spcPts val="500"/>
              </a:spcBef>
              <a:spcAft>
                <a:spcPts val="0"/>
              </a:spcAft>
              <a:buClr>
                <a:schemeClr val="dk1"/>
              </a:buClr>
              <a:buSzPts val="1800"/>
              <a:buChar char="•"/>
              <a:defRPr>
                <a:latin typeface="Arial"/>
                <a:ea typeface="Arial"/>
                <a:cs typeface="Arial"/>
                <a:sym typeface="Arial"/>
              </a:defRPr>
            </a:lvl4pPr>
            <a:lvl5pPr marL="2286000" lvl="4" indent="-342900" algn="l">
              <a:lnSpc>
                <a:spcPct val="90000"/>
              </a:lnSpc>
              <a:spcBef>
                <a:spcPts val="5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g3d98cf69d35_0_108"/>
          <p:cNvSpPr txBox="1">
            <a:spLocks noGrp="1"/>
          </p:cNvSpPr>
          <p:nvPr>
            <p:ph type="dt" idx="10"/>
          </p:nvPr>
        </p:nvSpPr>
        <p:spPr>
          <a:xfrm>
            <a:off x="838201" y="6356352"/>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g3d98cf69d35_0_108"/>
          <p:cNvSpPr txBox="1">
            <a:spLocks noGrp="1"/>
          </p:cNvSpPr>
          <p:nvPr>
            <p:ph type="ftr" idx="11"/>
          </p:nvPr>
        </p:nvSpPr>
        <p:spPr>
          <a:xfrm>
            <a:off x="4038601" y="6356352"/>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g3d98cf69d35_0_108"/>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
        <p:nvSpPr>
          <p:cNvPr id="99" name="Google Shape;99;g3d98cf69d35_0_108"/>
          <p:cNvSpPr/>
          <p:nvPr/>
        </p:nvSpPr>
        <p:spPr>
          <a:xfrm>
            <a:off x="0" y="-15025"/>
            <a:ext cx="12192000" cy="681900"/>
          </a:xfrm>
          <a:prstGeom prst="rect">
            <a:avLst/>
          </a:prstGeom>
          <a:solidFill>
            <a:srgbClr val="1787F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00" name="Google Shape;100;g3d98cf69d35_0_108"/>
          <p:cNvSpPr txBox="1">
            <a:spLocks noGrp="1"/>
          </p:cNvSpPr>
          <p:nvPr>
            <p:ph type="title"/>
          </p:nvPr>
        </p:nvSpPr>
        <p:spPr>
          <a:xfrm>
            <a:off x="95920" y="105079"/>
            <a:ext cx="7671000" cy="540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2000"/>
              <a:buFont typeface="Arial"/>
              <a:buNone/>
              <a:defRPr sz="2000" b="1" i="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101" name="Google Shape;101;g3d98cf69d35_0_108"/>
          <p:cNvPicPr preferRelativeResize="0"/>
          <p:nvPr/>
        </p:nvPicPr>
        <p:blipFill rotWithShape="1">
          <a:blip r:embed="rId2">
            <a:alphaModFix/>
          </a:blip>
          <a:srcRect/>
          <a:stretch/>
        </p:blipFill>
        <p:spPr>
          <a:xfrm>
            <a:off x="10363909" y="155653"/>
            <a:ext cx="1717882" cy="365125"/>
          </a:xfrm>
          <a:prstGeom prst="rect">
            <a:avLst/>
          </a:prstGeom>
          <a:noFill/>
          <a:ln>
            <a:noFill/>
          </a:ln>
        </p:spPr>
      </p:pic>
      <p:sp>
        <p:nvSpPr>
          <p:cNvPr id="102" name="Google Shape;102;g3d98cf69d35_0_108"/>
          <p:cNvSpPr/>
          <p:nvPr/>
        </p:nvSpPr>
        <p:spPr>
          <a:xfrm>
            <a:off x="0" y="6696637"/>
            <a:ext cx="12192000" cy="161400"/>
          </a:xfrm>
          <a:prstGeom prst="rect">
            <a:avLst/>
          </a:prstGeom>
          <a:solidFill>
            <a:srgbClr val="1787F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03" name="Google Shape;103;g3d98cf69d35_0_108"/>
          <p:cNvSpPr txBox="1"/>
          <p:nvPr/>
        </p:nvSpPr>
        <p:spPr>
          <a:xfrm>
            <a:off x="4593825" y="6654206"/>
            <a:ext cx="2481900" cy="230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900"/>
              <a:buFont typeface="Arial"/>
              <a:buNone/>
            </a:pPr>
            <a:r>
              <a:rPr lang="ja-JP" sz="900" b="0" i="0" u="none" strike="noStrike" cap="none">
                <a:solidFill>
                  <a:schemeClr val="lt1"/>
                </a:solidFill>
                <a:latin typeface="Arial"/>
                <a:ea typeface="Arial"/>
                <a:cs typeface="Arial"/>
                <a:sym typeface="Arial"/>
              </a:rPr>
              <a:t> Copyright (C) Bizer Inc. All rights reserved.</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104"/>
        <p:cNvGrpSpPr/>
        <p:nvPr/>
      </p:nvGrpSpPr>
      <p:grpSpPr>
        <a:xfrm>
          <a:off x="0" y="0"/>
          <a:ext cx="0" cy="0"/>
          <a:chOff x="0" y="0"/>
          <a:chExt cx="0" cy="0"/>
        </a:xfrm>
      </p:grpSpPr>
      <p:sp>
        <p:nvSpPr>
          <p:cNvPr id="105" name="Google Shape;105;g3d98cf69d35_0_102"/>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Arial"/>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6" name="Google Shape;106;g3d98cf69d35_0_102"/>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07" name="Google Shape;107;g3d98cf69d35_0_102"/>
          <p:cNvSpPr txBox="1">
            <a:spLocks noGrp="1"/>
          </p:cNvSpPr>
          <p:nvPr>
            <p:ph type="dt" idx="10"/>
          </p:nvPr>
        </p:nvSpPr>
        <p:spPr>
          <a:xfrm>
            <a:off x="838201" y="6356352"/>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8" name="Google Shape;108;g3d98cf69d35_0_102"/>
          <p:cNvSpPr txBox="1">
            <a:spLocks noGrp="1"/>
          </p:cNvSpPr>
          <p:nvPr>
            <p:ph type="ftr" idx="11"/>
          </p:nvPr>
        </p:nvSpPr>
        <p:spPr>
          <a:xfrm>
            <a:off x="4038601" y="6356352"/>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9" name="Google Shape;109;g3d98cf69d35_0_102"/>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110"/>
        <p:cNvGrpSpPr/>
        <p:nvPr/>
      </p:nvGrpSpPr>
      <p:grpSpPr>
        <a:xfrm>
          <a:off x="0" y="0"/>
          <a:ext cx="0" cy="0"/>
          <a:chOff x="0" y="0"/>
          <a:chExt cx="0" cy="0"/>
        </a:xfrm>
      </p:grpSpPr>
      <p:sp>
        <p:nvSpPr>
          <p:cNvPr id="111" name="Google Shape;111;g3d98cf69d35_0_118"/>
          <p:cNvSpPr txBox="1">
            <a:spLocks noGrp="1"/>
          </p:cNvSpPr>
          <p:nvPr>
            <p:ph type="title"/>
          </p:nvPr>
        </p:nvSpPr>
        <p:spPr>
          <a:xfrm>
            <a:off x="831850" y="1709740"/>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Arial"/>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2" name="Google Shape;112;g3d98cf69d35_0_118"/>
          <p:cNvSpPr txBox="1">
            <a:spLocks noGrp="1"/>
          </p:cNvSpPr>
          <p:nvPr>
            <p:ph type="body" idx="1"/>
          </p:nvPr>
        </p:nvSpPr>
        <p:spPr>
          <a:xfrm>
            <a:off x="831850" y="4589465"/>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13" name="Google Shape;113;g3d98cf69d35_0_118"/>
          <p:cNvSpPr txBox="1">
            <a:spLocks noGrp="1"/>
          </p:cNvSpPr>
          <p:nvPr>
            <p:ph type="dt" idx="10"/>
          </p:nvPr>
        </p:nvSpPr>
        <p:spPr>
          <a:xfrm>
            <a:off x="838201" y="6356352"/>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4" name="Google Shape;114;g3d98cf69d35_0_118"/>
          <p:cNvSpPr txBox="1">
            <a:spLocks noGrp="1"/>
          </p:cNvSpPr>
          <p:nvPr>
            <p:ph type="ftr" idx="11"/>
          </p:nvPr>
        </p:nvSpPr>
        <p:spPr>
          <a:xfrm>
            <a:off x="4038601" y="6356352"/>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5" name="Google Shape;115;g3d98cf69d35_0_118"/>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116"/>
        <p:cNvGrpSpPr/>
        <p:nvPr/>
      </p:nvGrpSpPr>
      <p:grpSpPr>
        <a:xfrm>
          <a:off x="0" y="0"/>
          <a:ext cx="0" cy="0"/>
          <a:chOff x="0" y="0"/>
          <a:chExt cx="0" cy="0"/>
        </a:xfrm>
      </p:grpSpPr>
      <p:sp>
        <p:nvSpPr>
          <p:cNvPr id="117" name="Google Shape;117;g3d98cf69d35_0_124"/>
          <p:cNvSpPr txBox="1">
            <a:spLocks noGrp="1"/>
          </p:cNvSpPr>
          <p:nvPr>
            <p:ph type="title"/>
          </p:nvPr>
        </p:nvSpPr>
        <p:spPr>
          <a:xfrm>
            <a:off x="838201" y="365127"/>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8" name="Google Shape;118;g3d98cf69d35_0_124"/>
          <p:cNvSpPr txBox="1">
            <a:spLocks noGrp="1"/>
          </p:cNvSpPr>
          <p:nvPr>
            <p:ph type="body" idx="1"/>
          </p:nvPr>
        </p:nvSpPr>
        <p:spPr>
          <a:xfrm>
            <a:off x="838201"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g3d98cf69d35_0_124"/>
          <p:cNvSpPr txBox="1">
            <a:spLocks noGrp="1"/>
          </p:cNvSpPr>
          <p:nvPr>
            <p:ph type="body" idx="2"/>
          </p:nvPr>
        </p:nvSpPr>
        <p:spPr>
          <a:xfrm>
            <a:off x="6172201"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g3d98cf69d35_0_124"/>
          <p:cNvSpPr txBox="1">
            <a:spLocks noGrp="1"/>
          </p:cNvSpPr>
          <p:nvPr>
            <p:ph type="dt" idx="10"/>
          </p:nvPr>
        </p:nvSpPr>
        <p:spPr>
          <a:xfrm>
            <a:off x="838201" y="6356352"/>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1" name="Google Shape;121;g3d98cf69d35_0_124"/>
          <p:cNvSpPr txBox="1">
            <a:spLocks noGrp="1"/>
          </p:cNvSpPr>
          <p:nvPr>
            <p:ph type="ftr" idx="11"/>
          </p:nvPr>
        </p:nvSpPr>
        <p:spPr>
          <a:xfrm>
            <a:off x="4038601" y="6356352"/>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2" name="Google Shape;122;g3d98cf69d35_0_124"/>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123"/>
        <p:cNvGrpSpPr/>
        <p:nvPr/>
      </p:nvGrpSpPr>
      <p:grpSpPr>
        <a:xfrm>
          <a:off x="0" y="0"/>
          <a:ext cx="0" cy="0"/>
          <a:chOff x="0" y="0"/>
          <a:chExt cx="0" cy="0"/>
        </a:xfrm>
      </p:grpSpPr>
      <p:sp>
        <p:nvSpPr>
          <p:cNvPr id="124" name="Google Shape;124;g3d98cf69d35_0_131"/>
          <p:cNvSpPr txBox="1">
            <a:spLocks noGrp="1"/>
          </p:cNvSpPr>
          <p:nvPr>
            <p:ph type="title"/>
          </p:nvPr>
        </p:nvSpPr>
        <p:spPr>
          <a:xfrm>
            <a:off x="839789" y="365127"/>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5" name="Google Shape;125;g3d98cf69d35_0_131"/>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6" name="Google Shape;126;g3d98cf69d35_0_131"/>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7" name="Google Shape;127;g3d98cf69d35_0_131"/>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8" name="Google Shape;128;g3d98cf69d35_0_131"/>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9" name="Google Shape;129;g3d98cf69d35_0_131"/>
          <p:cNvSpPr txBox="1">
            <a:spLocks noGrp="1"/>
          </p:cNvSpPr>
          <p:nvPr>
            <p:ph type="dt" idx="10"/>
          </p:nvPr>
        </p:nvSpPr>
        <p:spPr>
          <a:xfrm>
            <a:off x="838201" y="6356352"/>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0" name="Google Shape;130;g3d98cf69d35_0_131"/>
          <p:cNvSpPr txBox="1">
            <a:spLocks noGrp="1"/>
          </p:cNvSpPr>
          <p:nvPr>
            <p:ph type="ftr" idx="11"/>
          </p:nvPr>
        </p:nvSpPr>
        <p:spPr>
          <a:xfrm>
            <a:off x="4038601" y="6356352"/>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g3d98cf69d35_0_131"/>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132"/>
        <p:cNvGrpSpPr/>
        <p:nvPr/>
      </p:nvGrpSpPr>
      <p:grpSpPr>
        <a:xfrm>
          <a:off x="0" y="0"/>
          <a:ext cx="0" cy="0"/>
          <a:chOff x="0" y="0"/>
          <a:chExt cx="0" cy="0"/>
        </a:xfrm>
      </p:grpSpPr>
      <p:sp>
        <p:nvSpPr>
          <p:cNvPr id="133" name="Google Shape;133;g3d98cf69d35_0_140"/>
          <p:cNvSpPr txBox="1">
            <a:spLocks noGrp="1"/>
          </p:cNvSpPr>
          <p:nvPr>
            <p:ph type="title"/>
          </p:nvPr>
        </p:nvSpPr>
        <p:spPr>
          <a:xfrm>
            <a:off x="838201" y="365127"/>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4" name="Google Shape;134;g3d98cf69d35_0_140"/>
          <p:cNvSpPr txBox="1">
            <a:spLocks noGrp="1"/>
          </p:cNvSpPr>
          <p:nvPr>
            <p:ph type="dt" idx="10"/>
          </p:nvPr>
        </p:nvSpPr>
        <p:spPr>
          <a:xfrm>
            <a:off x="838201" y="6356352"/>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5" name="Google Shape;135;g3d98cf69d35_0_140"/>
          <p:cNvSpPr txBox="1">
            <a:spLocks noGrp="1"/>
          </p:cNvSpPr>
          <p:nvPr>
            <p:ph type="ftr" idx="11"/>
          </p:nvPr>
        </p:nvSpPr>
        <p:spPr>
          <a:xfrm>
            <a:off x="4038601" y="6356352"/>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6" name="Google Shape;136;g3d98cf69d35_0_140"/>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137"/>
        <p:cNvGrpSpPr/>
        <p:nvPr/>
      </p:nvGrpSpPr>
      <p:grpSpPr>
        <a:xfrm>
          <a:off x="0" y="0"/>
          <a:ext cx="0" cy="0"/>
          <a:chOff x="0" y="0"/>
          <a:chExt cx="0" cy="0"/>
        </a:xfrm>
      </p:grpSpPr>
      <p:sp>
        <p:nvSpPr>
          <p:cNvPr id="138" name="Google Shape;138;g3d98cf69d35_0_145"/>
          <p:cNvSpPr txBox="1">
            <a:spLocks noGrp="1"/>
          </p:cNvSpPr>
          <p:nvPr>
            <p:ph type="dt" idx="10"/>
          </p:nvPr>
        </p:nvSpPr>
        <p:spPr>
          <a:xfrm>
            <a:off x="838201" y="6356352"/>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9" name="Google Shape;139;g3d98cf69d35_0_145"/>
          <p:cNvSpPr txBox="1">
            <a:spLocks noGrp="1"/>
          </p:cNvSpPr>
          <p:nvPr>
            <p:ph type="ftr" idx="11"/>
          </p:nvPr>
        </p:nvSpPr>
        <p:spPr>
          <a:xfrm>
            <a:off x="4038601" y="6356352"/>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0" name="Google Shape;140;g3d98cf69d35_0_145"/>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コンテンツ (キャプション付き)" type="objTx">
  <p:cSld name="OBJECT_WITH_CAPTION_TEXT">
    <p:spTree>
      <p:nvGrpSpPr>
        <p:cNvPr id="1" name="Shape 141"/>
        <p:cNvGrpSpPr/>
        <p:nvPr/>
      </p:nvGrpSpPr>
      <p:grpSpPr>
        <a:xfrm>
          <a:off x="0" y="0"/>
          <a:ext cx="0" cy="0"/>
          <a:chOff x="0" y="0"/>
          <a:chExt cx="0" cy="0"/>
        </a:xfrm>
      </p:grpSpPr>
      <p:sp>
        <p:nvSpPr>
          <p:cNvPr id="142" name="Google Shape;142;g3d98cf69d35_0_149"/>
          <p:cNvSpPr txBox="1">
            <a:spLocks noGrp="1"/>
          </p:cNvSpPr>
          <p:nvPr>
            <p:ph type="title"/>
          </p:nvPr>
        </p:nvSpPr>
        <p:spPr>
          <a:xfrm>
            <a:off x="839789"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3" name="Google Shape;143;g3d98cf69d35_0_149"/>
          <p:cNvSpPr txBox="1">
            <a:spLocks noGrp="1"/>
          </p:cNvSpPr>
          <p:nvPr>
            <p:ph type="body" idx="1"/>
          </p:nvPr>
        </p:nvSpPr>
        <p:spPr>
          <a:xfrm>
            <a:off x="5183188" y="987427"/>
            <a:ext cx="6172200" cy="48735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44" name="Google Shape;144;g3d98cf69d35_0_149"/>
          <p:cNvSpPr txBox="1">
            <a:spLocks noGrp="1"/>
          </p:cNvSpPr>
          <p:nvPr>
            <p:ph type="body" idx="2"/>
          </p:nvPr>
        </p:nvSpPr>
        <p:spPr>
          <a:xfrm>
            <a:off x="839789"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45" name="Google Shape;145;g3d98cf69d35_0_149"/>
          <p:cNvSpPr txBox="1">
            <a:spLocks noGrp="1"/>
          </p:cNvSpPr>
          <p:nvPr>
            <p:ph type="dt" idx="10"/>
          </p:nvPr>
        </p:nvSpPr>
        <p:spPr>
          <a:xfrm>
            <a:off x="838201" y="6356352"/>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6" name="Google Shape;146;g3d98cf69d35_0_149"/>
          <p:cNvSpPr txBox="1">
            <a:spLocks noGrp="1"/>
          </p:cNvSpPr>
          <p:nvPr>
            <p:ph type="ftr" idx="11"/>
          </p:nvPr>
        </p:nvSpPr>
        <p:spPr>
          <a:xfrm>
            <a:off x="4038601" y="6356352"/>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7" name="Google Shape;147;g3d98cf69d35_0_149"/>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21"/>
        <p:cNvGrpSpPr/>
        <p:nvPr/>
      </p:nvGrpSpPr>
      <p:grpSpPr>
        <a:xfrm>
          <a:off x="0" y="0"/>
          <a:ext cx="0" cy="0"/>
          <a:chOff x="0" y="0"/>
          <a:chExt cx="0" cy="0"/>
        </a:xfrm>
      </p:grpSpPr>
      <p:sp>
        <p:nvSpPr>
          <p:cNvPr id="22" name="Google Shape;22;p36"/>
          <p:cNvSpPr txBox="1">
            <a:spLocks noGrp="1"/>
          </p:cNvSpPr>
          <p:nvPr>
            <p:ph type="body" idx="1"/>
          </p:nvPr>
        </p:nvSpPr>
        <p:spPr>
          <a:xfrm>
            <a:off x="375621" y="1051075"/>
            <a:ext cx="11447033" cy="500548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a:latin typeface="Arial"/>
                <a:ea typeface="Arial"/>
                <a:cs typeface="Arial"/>
                <a:sym typeface="Arial"/>
              </a:defRPr>
            </a:lvl1pPr>
            <a:lvl2pPr marL="914400" lvl="1" indent="-381000" algn="l">
              <a:lnSpc>
                <a:spcPct val="90000"/>
              </a:lnSpc>
              <a:spcBef>
                <a:spcPts val="500"/>
              </a:spcBef>
              <a:spcAft>
                <a:spcPts val="0"/>
              </a:spcAft>
              <a:buClr>
                <a:schemeClr val="dk1"/>
              </a:buClr>
              <a:buSzPts val="2400"/>
              <a:buChar char="•"/>
              <a:defRPr>
                <a:latin typeface="Arial"/>
                <a:ea typeface="Arial"/>
                <a:cs typeface="Arial"/>
                <a:sym typeface="Arial"/>
              </a:defRPr>
            </a:lvl2pPr>
            <a:lvl3pPr marL="1371600" lvl="2" indent="-355600" algn="l">
              <a:lnSpc>
                <a:spcPct val="90000"/>
              </a:lnSpc>
              <a:spcBef>
                <a:spcPts val="500"/>
              </a:spcBef>
              <a:spcAft>
                <a:spcPts val="0"/>
              </a:spcAft>
              <a:buClr>
                <a:schemeClr val="dk1"/>
              </a:buClr>
              <a:buSzPts val="2000"/>
              <a:buChar char="•"/>
              <a:defRPr>
                <a:latin typeface="Arial"/>
                <a:ea typeface="Arial"/>
                <a:cs typeface="Arial"/>
                <a:sym typeface="Arial"/>
              </a:defRPr>
            </a:lvl3pPr>
            <a:lvl4pPr marL="1828800" lvl="3" indent="-342900" algn="l">
              <a:lnSpc>
                <a:spcPct val="90000"/>
              </a:lnSpc>
              <a:spcBef>
                <a:spcPts val="500"/>
              </a:spcBef>
              <a:spcAft>
                <a:spcPts val="0"/>
              </a:spcAft>
              <a:buClr>
                <a:schemeClr val="dk1"/>
              </a:buClr>
              <a:buSzPts val="1800"/>
              <a:buChar char="•"/>
              <a:defRPr>
                <a:latin typeface="Arial"/>
                <a:ea typeface="Arial"/>
                <a:cs typeface="Arial"/>
                <a:sym typeface="Arial"/>
              </a:defRPr>
            </a:lvl4pPr>
            <a:lvl5pPr marL="2286000" lvl="4" indent="-342900" algn="l">
              <a:lnSpc>
                <a:spcPct val="90000"/>
              </a:lnSpc>
              <a:spcBef>
                <a:spcPts val="5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36"/>
          <p:cNvSpPr txBox="1">
            <a:spLocks noGrp="1"/>
          </p:cNvSpPr>
          <p:nvPr>
            <p:ph type="dt" idx="10"/>
          </p:nvPr>
        </p:nvSpPr>
        <p:spPr>
          <a:xfrm>
            <a:off x="838201" y="6356352"/>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36"/>
          <p:cNvSpPr txBox="1">
            <a:spLocks noGrp="1"/>
          </p:cNvSpPr>
          <p:nvPr>
            <p:ph type="ftr" idx="11"/>
          </p:nvPr>
        </p:nvSpPr>
        <p:spPr>
          <a:xfrm>
            <a:off x="4038601" y="635635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36"/>
          <p:cNvSpPr txBox="1">
            <a:spLocks noGrp="1"/>
          </p:cNvSpPr>
          <p:nvPr>
            <p:ph type="sldNum" idx="12"/>
          </p:nvPr>
        </p:nvSpPr>
        <p:spPr>
          <a:xfrm>
            <a:off x="8610601"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
        <p:nvSpPr>
          <p:cNvPr id="26" name="Google Shape;26;p36"/>
          <p:cNvSpPr/>
          <p:nvPr/>
        </p:nvSpPr>
        <p:spPr>
          <a:xfrm>
            <a:off x="0" y="-15025"/>
            <a:ext cx="12192000" cy="681999"/>
          </a:xfrm>
          <a:prstGeom prst="rect">
            <a:avLst/>
          </a:prstGeom>
          <a:solidFill>
            <a:srgbClr val="1787F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7" name="Google Shape;27;p36"/>
          <p:cNvSpPr txBox="1">
            <a:spLocks noGrp="1"/>
          </p:cNvSpPr>
          <p:nvPr>
            <p:ph type="title"/>
          </p:nvPr>
        </p:nvSpPr>
        <p:spPr>
          <a:xfrm>
            <a:off x="95920" y="105079"/>
            <a:ext cx="7671102" cy="540381"/>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2000"/>
              <a:buFont typeface="Arial"/>
              <a:buNone/>
              <a:defRPr sz="2000" b="1" i="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28" name="Google Shape;28;p36"/>
          <p:cNvPicPr preferRelativeResize="0"/>
          <p:nvPr/>
        </p:nvPicPr>
        <p:blipFill rotWithShape="1">
          <a:blip r:embed="rId2">
            <a:alphaModFix/>
          </a:blip>
          <a:srcRect/>
          <a:stretch/>
        </p:blipFill>
        <p:spPr>
          <a:xfrm>
            <a:off x="10363909" y="155653"/>
            <a:ext cx="1717882" cy="365125"/>
          </a:xfrm>
          <a:prstGeom prst="rect">
            <a:avLst/>
          </a:prstGeom>
          <a:noFill/>
          <a:ln>
            <a:noFill/>
          </a:ln>
        </p:spPr>
      </p:pic>
      <p:sp>
        <p:nvSpPr>
          <p:cNvPr id="29" name="Google Shape;29;p36"/>
          <p:cNvSpPr/>
          <p:nvPr/>
        </p:nvSpPr>
        <p:spPr>
          <a:xfrm>
            <a:off x="0" y="6696637"/>
            <a:ext cx="12192000" cy="161365"/>
          </a:xfrm>
          <a:prstGeom prst="rect">
            <a:avLst/>
          </a:prstGeom>
          <a:solidFill>
            <a:srgbClr val="1787F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0" name="Google Shape;30;p36"/>
          <p:cNvSpPr txBox="1"/>
          <p:nvPr/>
        </p:nvSpPr>
        <p:spPr>
          <a:xfrm>
            <a:off x="4593825" y="6654206"/>
            <a:ext cx="248177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900"/>
              <a:buFont typeface="Arial"/>
              <a:buNone/>
            </a:pPr>
            <a:r>
              <a:rPr lang="ja-JP" sz="900" b="0" i="0" u="none" strike="noStrike" cap="none">
                <a:solidFill>
                  <a:schemeClr val="lt1"/>
                </a:solidFill>
                <a:latin typeface="Arial"/>
                <a:ea typeface="Arial"/>
                <a:cs typeface="Arial"/>
                <a:sym typeface="Arial"/>
              </a:rPr>
              <a:t> Copyright (C) Bizer Inc. All rights reserved.</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図 (キャプション付き)" type="picTx">
  <p:cSld name="PICTURE_WITH_CAPTION_TEXT">
    <p:spTree>
      <p:nvGrpSpPr>
        <p:cNvPr id="1" name="Shape 148"/>
        <p:cNvGrpSpPr/>
        <p:nvPr/>
      </p:nvGrpSpPr>
      <p:grpSpPr>
        <a:xfrm>
          <a:off x="0" y="0"/>
          <a:ext cx="0" cy="0"/>
          <a:chOff x="0" y="0"/>
          <a:chExt cx="0" cy="0"/>
        </a:xfrm>
      </p:grpSpPr>
      <p:sp>
        <p:nvSpPr>
          <p:cNvPr id="149" name="Google Shape;149;g3d98cf69d35_0_156"/>
          <p:cNvSpPr txBox="1">
            <a:spLocks noGrp="1"/>
          </p:cNvSpPr>
          <p:nvPr>
            <p:ph type="title"/>
          </p:nvPr>
        </p:nvSpPr>
        <p:spPr>
          <a:xfrm>
            <a:off x="839789"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0" name="Google Shape;150;g3d98cf69d35_0_156"/>
          <p:cNvSpPr>
            <a:spLocks noGrp="1"/>
          </p:cNvSpPr>
          <p:nvPr>
            <p:ph type="pic" idx="2"/>
          </p:nvPr>
        </p:nvSpPr>
        <p:spPr>
          <a:xfrm>
            <a:off x="5183188" y="987427"/>
            <a:ext cx="6172200" cy="4873500"/>
          </a:xfrm>
          <a:prstGeom prst="rect">
            <a:avLst/>
          </a:prstGeom>
          <a:noFill/>
          <a:ln>
            <a:noFill/>
          </a:ln>
        </p:spPr>
      </p:sp>
      <p:sp>
        <p:nvSpPr>
          <p:cNvPr id="151" name="Google Shape;151;g3d98cf69d35_0_156"/>
          <p:cNvSpPr txBox="1">
            <a:spLocks noGrp="1"/>
          </p:cNvSpPr>
          <p:nvPr>
            <p:ph type="body" idx="1"/>
          </p:nvPr>
        </p:nvSpPr>
        <p:spPr>
          <a:xfrm>
            <a:off x="839789"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52" name="Google Shape;152;g3d98cf69d35_0_156"/>
          <p:cNvSpPr txBox="1">
            <a:spLocks noGrp="1"/>
          </p:cNvSpPr>
          <p:nvPr>
            <p:ph type="dt" idx="10"/>
          </p:nvPr>
        </p:nvSpPr>
        <p:spPr>
          <a:xfrm>
            <a:off x="838201" y="6356352"/>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3" name="Google Shape;153;g3d98cf69d35_0_156"/>
          <p:cNvSpPr txBox="1">
            <a:spLocks noGrp="1"/>
          </p:cNvSpPr>
          <p:nvPr>
            <p:ph type="ftr" idx="11"/>
          </p:nvPr>
        </p:nvSpPr>
        <p:spPr>
          <a:xfrm>
            <a:off x="4038601" y="6356352"/>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4" name="Google Shape;154;g3d98cf69d35_0_156"/>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155"/>
        <p:cNvGrpSpPr/>
        <p:nvPr/>
      </p:nvGrpSpPr>
      <p:grpSpPr>
        <a:xfrm>
          <a:off x="0" y="0"/>
          <a:ext cx="0" cy="0"/>
          <a:chOff x="0" y="0"/>
          <a:chExt cx="0" cy="0"/>
        </a:xfrm>
      </p:grpSpPr>
      <p:sp>
        <p:nvSpPr>
          <p:cNvPr id="156" name="Google Shape;156;g3d98cf69d35_0_163"/>
          <p:cNvSpPr txBox="1">
            <a:spLocks noGrp="1"/>
          </p:cNvSpPr>
          <p:nvPr>
            <p:ph type="title"/>
          </p:nvPr>
        </p:nvSpPr>
        <p:spPr>
          <a:xfrm>
            <a:off x="838201" y="365127"/>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7" name="Google Shape;157;g3d98cf69d35_0_163"/>
          <p:cNvSpPr txBox="1">
            <a:spLocks noGrp="1"/>
          </p:cNvSpPr>
          <p:nvPr>
            <p:ph type="body" idx="1"/>
          </p:nvPr>
        </p:nvSpPr>
        <p:spPr>
          <a:xfrm rot="5400000">
            <a:off x="3920401" y="-1256575"/>
            <a:ext cx="4351200"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8" name="Google Shape;158;g3d98cf69d35_0_163"/>
          <p:cNvSpPr txBox="1">
            <a:spLocks noGrp="1"/>
          </p:cNvSpPr>
          <p:nvPr>
            <p:ph type="dt" idx="10"/>
          </p:nvPr>
        </p:nvSpPr>
        <p:spPr>
          <a:xfrm>
            <a:off x="838201" y="6356352"/>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9" name="Google Shape;159;g3d98cf69d35_0_163"/>
          <p:cNvSpPr txBox="1">
            <a:spLocks noGrp="1"/>
          </p:cNvSpPr>
          <p:nvPr>
            <p:ph type="ftr" idx="11"/>
          </p:nvPr>
        </p:nvSpPr>
        <p:spPr>
          <a:xfrm>
            <a:off x="4038601" y="6356352"/>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0" name="Google Shape;160;g3d98cf69d35_0_163"/>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縦書きタイトルと縦書きテキスト" type="vertTitleAndTx">
  <p:cSld name="VERTICAL_TITLE_AND_VERTICAL_TEXT">
    <p:spTree>
      <p:nvGrpSpPr>
        <p:cNvPr id="1" name="Shape 161"/>
        <p:cNvGrpSpPr/>
        <p:nvPr/>
      </p:nvGrpSpPr>
      <p:grpSpPr>
        <a:xfrm>
          <a:off x="0" y="0"/>
          <a:ext cx="0" cy="0"/>
          <a:chOff x="0" y="0"/>
          <a:chExt cx="0" cy="0"/>
        </a:xfrm>
      </p:grpSpPr>
      <p:sp>
        <p:nvSpPr>
          <p:cNvPr id="162" name="Google Shape;162;g3d98cf69d35_0_169"/>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3" name="Google Shape;163;g3d98cf69d35_0_169"/>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4" name="Google Shape;164;g3d98cf69d35_0_169"/>
          <p:cNvSpPr txBox="1">
            <a:spLocks noGrp="1"/>
          </p:cNvSpPr>
          <p:nvPr>
            <p:ph type="dt" idx="10"/>
          </p:nvPr>
        </p:nvSpPr>
        <p:spPr>
          <a:xfrm>
            <a:off x="838201" y="6356352"/>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5" name="Google Shape;165;g3d98cf69d35_0_169"/>
          <p:cNvSpPr txBox="1">
            <a:spLocks noGrp="1"/>
          </p:cNvSpPr>
          <p:nvPr>
            <p:ph type="ftr" idx="11"/>
          </p:nvPr>
        </p:nvSpPr>
        <p:spPr>
          <a:xfrm>
            <a:off x="4038601" y="6356352"/>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6" name="Google Shape;166;g3d98cf69d35_0_169"/>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31"/>
        <p:cNvGrpSpPr/>
        <p:nvPr/>
      </p:nvGrpSpPr>
      <p:grpSpPr>
        <a:xfrm>
          <a:off x="0" y="0"/>
          <a:ext cx="0" cy="0"/>
          <a:chOff x="0" y="0"/>
          <a:chExt cx="0" cy="0"/>
        </a:xfrm>
      </p:grpSpPr>
      <p:sp>
        <p:nvSpPr>
          <p:cNvPr id="32" name="Google Shape;32;p37"/>
          <p:cNvSpPr txBox="1">
            <a:spLocks noGrp="1"/>
          </p:cNvSpPr>
          <p:nvPr>
            <p:ph type="title"/>
          </p:nvPr>
        </p:nvSpPr>
        <p:spPr>
          <a:xfrm>
            <a:off x="831850"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Arial"/>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37"/>
          <p:cNvSpPr txBox="1">
            <a:spLocks noGrp="1"/>
          </p:cNvSpPr>
          <p:nvPr>
            <p:ph type="body" idx="1"/>
          </p:nvPr>
        </p:nvSpPr>
        <p:spPr>
          <a:xfrm>
            <a:off x="831850" y="4589465"/>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4" name="Google Shape;34;p37"/>
          <p:cNvSpPr txBox="1">
            <a:spLocks noGrp="1"/>
          </p:cNvSpPr>
          <p:nvPr>
            <p:ph type="dt" idx="10"/>
          </p:nvPr>
        </p:nvSpPr>
        <p:spPr>
          <a:xfrm>
            <a:off x="838201" y="6356352"/>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37"/>
          <p:cNvSpPr txBox="1">
            <a:spLocks noGrp="1"/>
          </p:cNvSpPr>
          <p:nvPr>
            <p:ph type="ftr" idx="11"/>
          </p:nvPr>
        </p:nvSpPr>
        <p:spPr>
          <a:xfrm>
            <a:off x="4038601" y="635635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37"/>
          <p:cNvSpPr txBox="1">
            <a:spLocks noGrp="1"/>
          </p:cNvSpPr>
          <p:nvPr>
            <p:ph type="sldNum" idx="12"/>
          </p:nvPr>
        </p:nvSpPr>
        <p:spPr>
          <a:xfrm>
            <a:off x="8610601"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37"/>
        <p:cNvGrpSpPr/>
        <p:nvPr/>
      </p:nvGrpSpPr>
      <p:grpSpPr>
        <a:xfrm>
          <a:off x="0" y="0"/>
          <a:ext cx="0" cy="0"/>
          <a:chOff x="0" y="0"/>
          <a:chExt cx="0" cy="0"/>
        </a:xfrm>
      </p:grpSpPr>
      <p:sp>
        <p:nvSpPr>
          <p:cNvPr id="38" name="Google Shape;38;p38"/>
          <p:cNvSpPr txBox="1">
            <a:spLocks noGrp="1"/>
          </p:cNvSpPr>
          <p:nvPr>
            <p:ph type="title"/>
          </p:nvPr>
        </p:nvSpPr>
        <p:spPr>
          <a:xfrm>
            <a:off x="838201" y="36512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38"/>
          <p:cNvSpPr txBox="1">
            <a:spLocks noGrp="1"/>
          </p:cNvSpPr>
          <p:nvPr>
            <p:ph type="body" idx="1"/>
          </p:nvPr>
        </p:nvSpPr>
        <p:spPr>
          <a:xfrm>
            <a:off x="838201"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38"/>
          <p:cNvSpPr txBox="1">
            <a:spLocks noGrp="1"/>
          </p:cNvSpPr>
          <p:nvPr>
            <p:ph type="body" idx="2"/>
          </p:nvPr>
        </p:nvSpPr>
        <p:spPr>
          <a:xfrm>
            <a:off x="6172201"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38"/>
          <p:cNvSpPr txBox="1">
            <a:spLocks noGrp="1"/>
          </p:cNvSpPr>
          <p:nvPr>
            <p:ph type="dt" idx="10"/>
          </p:nvPr>
        </p:nvSpPr>
        <p:spPr>
          <a:xfrm>
            <a:off x="838201" y="6356352"/>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38"/>
          <p:cNvSpPr txBox="1">
            <a:spLocks noGrp="1"/>
          </p:cNvSpPr>
          <p:nvPr>
            <p:ph type="ftr" idx="11"/>
          </p:nvPr>
        </p:nvSpPr>
        <p:spPr>
          <a:xfrm>
            <a:off x="4038601" y="635635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38"/>
          <p:cNvSpPr txBox="1">
            <a:spLocks noGrp="1"/>
          </p:cNvSpPr>
          <p:nvPr>
            <p:ph type="sldNum" idx="12"/>
          </p:nvPr>
        </p:nvSpPr>
        <p:spPr>
          <a:xfrm>
            <a:off x="8610601"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44"/>
        <p:cNvGrpSpPr/>
        <p:nvPr/>
      </p:nvGrpSpPr>
      <p:grpSpPr>
        <a:xfrm>
          <a:off x="0" y="0"/>
          <a:ext cx="0" cy="0"/>
          <a:chOff x="0" y="0"/>
          <a:chExt cx="0" cy="0"/>
        </a:xfrm>
      </p:grpSpPr>
      <p:sp>
        <p:nvSpPr>
          <p:cNvPr id="45" name="Google Shape;45;p39"/>
          <p:cNvSpPr txBox="1">
            <a:spLocks noGrp="1"/>
          </p:cNvSpPr>
          <p:nvPr>
            <p:ph type="title"/>
          </p:nvPr>
        </p:nvSpPr>
        <p:spPr>
          <a:xfrm>
            <a:off x="839789" y="36512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39"/>
          <p:cNvSpPr txBox="1">
            <a:spLocks noGrp="1"/>
          </p:cNvSpPr>
          <p:nvPr>
            <p:ph type="dt" idx="10"/>
          </p:nvPr>
        </p:nvSpPr>
        <p:spPr>
          <a:xfrm>
            <a:off x="838201" y="6356352"/>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39"/>
          <p:cNvSpPr txBox="1">
            <a:spLocks noGrp="1"/>
          </p:cNvSpPr>
          <p:nvPr>
            <p:ph type="ftr" idx="11"/>
          </p:nvPr>
        </p:nvSpPr>
        <p:spPr>
          <a:xfrm>
            <a:off x="4038601" y="635635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9"/>
          <p:cNvSpPr txBox="1">
            <a:spLocks noGrp="1"/>
          </p:cNvSpPr>
          <p:nvPr>
            <p:ph type="sldNum" idx="12"/>
          </p:nvPr>
        </p:nvSpPr>
        <p:spPr>
          <a:xfrm>
            <a:off x="8610601"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53"/>
        <p:cNvGrpSpPr/>
        <p:nvPr/>
      </p:nvGrpSpPr>
      <p:grpSpPr>
        <a:xfrm>
          <a:off x="0" y="0"/>
          <a:ext cx="0" cy="0"/>
          <a:chOff x="0" y="0"/>
          <a:chExt cx="0" cy="0"/>
        </a:xfrm>
      </p:grpSpPr>
      <p:sp>
        <p:nvSpPr>
          <p:cNvPr id="54" name="Google Shape;54;p40"/>
          <p:cNvSpPr txBox="1">
            <a:spLocks noGrp="1"/>
          </p:cNvSpPr>
          <p:nvPr>
            <p:ph type="title"/>
          </p:nvPr>
        </p:nvSpPr>
        <p:spPr>
          <a:xfrm>
            <a:off x="838201" y="36512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0"/>
          <p:cNvSpPr txBox="1">
            <a:spLocks noGrp="1"/>
          </p:cNvSpPr>
          <p:nvPr>
            <p:ph type="dt" idx="10"/>
          </p:nvPr>
        </p:nvSpPr>
        <p:spPr>
          <a:xfrm>
            <a:off x="838201" y="6356352"/>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0"/>
          <p:cNvSpPr txBox="1">
            <a:spLocks noGrp="1"/>
          </p:cNvSpPr>
          <p:nvPr>
            <p:ph type="ftr" idx="11"/>
          </p:nvPr>
        </p:nvSpPr>
        <p:spPr>
          <a:xfrm>
            <a:off x="4038601" y="635635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40"/>
          <p:cNvSpPr txBox="1">
            <a:spLocks noGrp="1"/>
          </p:cNvSpPr>
          <p:nvPr>
            <p:ph type="sldNum" idx="12"/>
          </p:nvPr>
        </p:nvSpPr>
        <p:spPr>
          <a:xfrm>
            <a:off x="8610601"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58"/>
        <p:cNvGrpSpPr/>
        <p:nvPr/>
      </p:nvGrpSpPr>
      <p:grpSpPr>
        <a:xfrm>
          <a:off x="0" y="0"/>
          <a:ext cx="0" cy="0"/>
          <a:chOff x="0" y="0"/>
          <a:chExt cx="0" cy="0"/>
        </a:xfrm>
      </p:grpSpPr>
      <p:sp>
        <p:nvSpPr>
          <p:cNvPr id="59" name="Google Shape;59;p41"/>
          <p:cNvSpPr txBox="1">
            <a:spLocks noGrp="1"/>
          </p:cNvSpPr>
          <p:nvPr>
            <p:ph type="dt" idx="10"/>
          </p:nvPr>
        </p:nvSpPr>
        <p:spPr>
          <a:xfrm>
            <a:off x="838201" y="6356352"/>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41"/>
          <p:cNvSpPr txBox="1">
            <a:spLocks noGrp="1"/>
          </p:cNvSpPr>
          <p:nvPr>
            <p:ph type="ftr" idx="11"/>
          </p:nvPr>
        </p:nvSpPr>
        <p:spPr>
          <a:xfrm>
            <a:off x="4038601" y="635635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1"/>
          <p:cNvSpPr txBox="1">
            <a:spLocks noGrp="1"/>
          </p:cNvSpPr>
          <p:nvPr>
            <p:ph type="sldNum" idx="12"/>
          </p:nvPr>
        </p:nvSpPr>
        <p:spPr>
          <a:xfrm>
            <a:off x="8610601"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コンテンツ (キャプション付き)" type="objTx">
  <p:cSld name="OBJECT_WITH_CAPTION_TEXT">
    <p:spTree>
      <p:nvGrpSpPr>
        <p:cNvPr id="1" name="Shape 62"/>
        <p:cNvGrpSpPr/>
        <p:nvPr/>
      </p:nvGrpSpPr>
      <p:grpSpPr>
        <a:xfrm>
          <a:off x="0" y="0"/>
          <a:ext cx="0" cy="0"/>
          <a:chOff x="0" y="0"/>
          <a:chExt cx="0" cy="0"/>
        </a:xfrm>
      </p:grpSpPr>
      <p:sp>
        <p:nvSpPr>
          <p:cNvPr id="63" name="Google Shape;63;p42"/>
          <p:cNvSpPr txBox="1">
            <a:spLocks noGrp="1"/>
          </p:cNvSpPr>
          <p:nvPr>
            <p:ph type="title"/>
          </p:nvPr>
        </p:nvSpPr>
        <p:spPr>
          <a:xfrm>
            <a:off x="839789" y="457200"/>
            <a:ext cx="393223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42"/>
          <p:cNvSpPr txBox="1">
            <a:spLocks noGrp="1"/>
          </p:cNvSpPr>
          <p:nvPr>
            <p:ph type="body" idx="1"/>
          </p:nvPr>
        </p:nvSpPr>
        <p:spPr>
          <a:xfrm>
            <a:off x="5183188" y="987427"/>
            <a:ext cx="6172201"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5" name="Google Shape;65;p42"/>
          <p:cNvSpPr txBox="1">
            <a:spLocks noGrp="1"/>
          </p:cNvSpPr>
          <p:nvPr>
            <p:ph type="body" idx="2"/>
          </p:nvPr>
        </p:nvSpPr>
        <p:spPr>
          <a:xfrm>
            <a:off x="839789" y="2057400"/>
            <a:ext cx="393223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6" name="Google Shape;66;p42"/>
          <p:cNvSpPr txBox="1">
            <a:spLocks noGrp="1"/>
          </p:cNvSpPr>
          <p:nvPr>
            <p:ph type="dt" idx="10"/>
          </p:nvPr>
        </p:nvSpPr>
        <p:spPr>
          <a:xfrm>
            <a:off x="838201" y="6356352"/>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42"/>
          <p:cNvSpPr txBox="1">
            <a:spLocks noGrp="1"/>
          </p:cNvSpPr>
          <p:nvPr>
            <p:ph type="ftr" idx="11"/>
          </p:nvPr>
        </p:nvSpPr>
        <p:spPr>
          <a:xfrm>
            <a:off x="4038601" y="635635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42"/>
          <p:cNvSpPr txBox="1">
            <a:spLocks noGrp="1"/>
          </p:cNvSpPr>
          <p:nvPr>
            <p:ph type="sldNum" idx="12"/>
          </p:nvPr>
        </p:nvSpPr>
        <p:spPr>
          <a:xfrm>
            <a:off x="8610601"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図 (キャプション付き)" type="picTx">
  <p:cSld name="PICTURE_WITH_CAPTION_TEXT">
    <p:spTree>
      <p:nvGrpSpPr>
        <p:cNvPr id="1" name="Shape 69"/>
        <p:cNvGrpSpPr/>
        <p:nvPr/>
      </p:nvGrpSpPr>
      <p:grpSpPr>
        <a:xfrm>
          <a:off x="0" y="0"/>
          <a:ext cx="0" cy="0"/>
          <a:chOff x="0" y="0"/>
          <a:chExt cx="0" cy="0"/>
        </a:xfrm>
      </p:grpSpPr>
      <p:sp>
        <p:nvSpPr>
          <p:cNvPr id="70" name="Google Shape;70;p43"/>
          <p:cNvSpPr txBox="1">
            <a:spLocks noGrp="1"/>
          </p:cNvSpPr>
          <p:nvPr>
            <p:ph type="title"/>
          </p:nvPr>
        </p:nvSpPr>
        <p:spPr>
          <a:xfrm>
            <a:off x="839789" y="457200"/>
            <a:ext cx="393223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43"/>
          <p:cNvSpPr>
            <a:spLocks noGrp="1"/>
          </p:cNvSpPr>
          <p:nvPr>
            <p:ph type="pic" idx="2"/>
          </p:nvPr>
        </p:nvSpPr>
        <p:spPr>
          <a:xfrm>
            <a:off x="5183188" y="987427"/>
            <a:ext cx="6172201" cy="4873625"/>
          </a:xfrm>
          <a:prstGeom prst="rect">
            <a:avLst/>
          </a:prstGeom>
          <a:noFill/>
          <a:ln>
            <a:noFill/>
          </a:ln>
        </p:spPr>
      </p:sp>
      <p:sp>
        <p:nvSpPr>
          <p:cNvPr id="72" name="Google Shape;72;p43"/>
          <p:cNvSpPr txBox="1">
            <a:spLocks noGrp="1"/>
          </p:cNvSpPr>
          <p:nvPr>
            <p:ph type="body" idx="1"/>
          </p:nvPr>
        </p:nvSpPr>
        <p:spPr>
          <a:xfrm>
            <a:off x="839789" y="2057400"/>
            <a:ext cx="393223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3" name="Google Shape;73;p43"/>
          <p:cNvSpPr txBox="1">
            <a:spLocks noGrp="1"/>
          </p:cNvSpPr>
          <p:nvPr>
            <p:ph type="dt" idx="10"/>
          </p:nvPr>
        </p:nvSpPr>
        <p:spPr>
          <a:xfrm>
            <a:off x="838201" y="6356352"/>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43"/>
          <p:cNvSpPr txBox="1">
            <a:spLocks noGrp="1"/>
          </p:cNvSpPr>
          <p:nvPr>
            <p:ph type="ftr" idx="11"/>
          </p:nvPr>
        </p:nvSpPr>
        <p:spPr>
          <a:xfrm>
            <a:off x="4038601" y="635635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43"/>
          <p:cNvSpPr txBox="1">
            <a:spLocks noGrp="1"/>
          </p:cNvSpPr>
          <p:nvPr>
            <p:ph type="sldNum" idx="12"/>
          </p:nvPr>
        </p:nvSpPr>
        <p:spPr>
          <a:xfrm>
            <a:off x="8610601"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4"/>
          <p:cNvSpPr txBox="1">
            <a:spLocks noGrp="1"/>
          </p:cNvSpPr>
          <p:nvPr>
            <p:ph type="title"/>
          </p:nvPr>
        </p:nvSpPr>
        <p:spPr>
          <a:xfrm>
            <a:off x="838201" y="365127"/>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34"/>
          <p:cNvSpPr txBox="1">
            <a:spLocks noGrp="1"/>
          </p:cNvSpPr>
          <p:nvPr>
            <p:ph type="body" idx="1"/>
          </p:nvPr>
        </p:nvSpPr>
        <p:spPr>
          <a:xfrm>
            <a:off x="838201"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34"/>
          <p:cNvSpPr txBox="1">
            <a:spLocks noGrp="1"/>
          </p:cNvSpPr>
          <p:nvPr>
            <p:ph type="dt" idx="10"/>
          </p:nvPr>
        </p:nvSpPr>
        <p:spPr>
          <a:xfrm>
            <a:off x="838201" y="6356352"/>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3" name="Google Shape;13;p34"/>
          <p:cNvSpPr txBox="1">
            <a:spLocks noGrp="1"/>
          </p:cNvSpPr>
          <p:nvPr>
            <p:ph type="ftr" idx="11"/>
          </p:nvPr>
        </p:nvSpPr>
        <p:spPr>
          <a:xfrm>
            <a:off x="4038601" y="6356352"/>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4" name="Google Shape;14;p34"/>
          <p:cNvSpPr txBox="1">
            <a:spLocks noGrp="1"/>
          </p:cNvSpPr>
          <p:nvPr>
            <p:ph type="sldNum" idx="12"/>
          </p:nvPr>
        </p:nvSpPr>
        <p:spPr>
          <a:xfrm>
            <a:off x="8610601"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8"/>
        <p:cNvGrpSpPr/>
        <p:nvPr/>
      </p:nvGrpSpPr>
      <p:grpSpPr>
        <a:xfrm>
          <a:off x="0" y="0"/>
          <a:ext cx="0" cy="0"/>
          <a:chOff x="0" y="0"/>
          <a:chExt cx="0" cy="0"/>
        </a:xfrm>
      </p:grpSpPr>
      <p:sp>
        <p:nvSpPr>
          <p:cNvPr id="89" name="Google Shape;89;g3d98cf69d35_0_96"/>
          <p:cNvSpPr txBox="1">
            <a:spLocks noGrp="1"/>
          </p:cNvSpPr>
          <p:nvPr>
            <p:ph type="title"/>
          </p:nvPr>
        </p:nvSpPr>
        <p:spPr>
          <a:xfrm>
            <a:off x="838201" y="365127"/>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90" name="Google Shape;90;g3d98cf69d35_0_96"/>
          <p:cNvSpPr txBox="1">
            <a:spLocks noGrp="1"/>
          </p:cNvSpPr>
          <p:nvPr>
            <p:ph type="body" idx="1"/>
          </p:nvPr>
        </p:nvSpPr>
        <p:spPr>
          <a:xfrm>
            <a:off x="838201"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91" name="Google Shape;91;g3d98cf69d35_0_96"/>
          <p:cNvSpPr txBox="1">
            <a:spLocks noGrp="1"/>
          </p:cNvSpPr>
          <p:nvPr>
            <p:ph type="dt" idx="10"/>
          </p:nvPr>
        </p:nvSpPr>
        <p:spPr>
          <a:xfrm>
            <a:off x="838201" y="6356352"/>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92" name="Google Shape;92;g3d98cf69d35_0_96"/>
          <p:cNvSpPr txBox="1">
            <a:spLocks noGrp="1"/>
          </p:cNvSpPr>
          <p:nvPr>
            <p:ph type="ftr" idx="11"/>
          </p:nvPr>
        </p:nvSpPr>
        <p:spPr>
          <a:xfrm>
            <a:off x="4038601" y="6356352"/>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93" name="Google Shape;93;g3d98cf69d35_0_96"/>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ja-JP"/>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hyperlink" Target="https://www.youtube.com/@bizerteam1412" TargetMode="External"/><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hyperlink" Target="https://help-team.bizer.jp/ja" TargetMode="External"/><Relationship Id="rId5" Type="http://schemas.openxmlformats.org/officeDocument/2006/relationships/image" Target="../media/image29.pn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hyperlink" Target="https://help-team.bizer.jp/ja" TargetMode="External"/><Relationship Id="rId7"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https://help-team.bizer.jp/ja/articles/1591885" TargetMode="External"/><Relationship Id="rId5" Type="http://schemas.openxmlformats.org/officeDocument/2006/relationships/hyperlink" Target="https://help-team.bizer.jp/ja/articles/2310601" TargetMode="External"/><Relationship Id="rId4" Type="http://schemas.openxmlformats.org/officeDocument/2006/relationships/hyperlink" Target="https://help-team.bizer.jp/ja/articles/1595153" TargetMode="External"/></Relationships>
</file>

<file path=ppt/slides/_rels/slide19.xml.rels><?xml version="1.0" encoding="UTF-8" standalone="yes"?>
<Relationships xmlns="http://schemas.openxmlformats.org/package/2006/relationships"><Relationship Id="rId8" Type="http://schemas.openxmlformats.org/officeDocument/2006/relationships/hyperlink" Target="https://help-team.bizer.jp/ja/articles/1595164" TargetMode="External"/><Relationship Id="rId13" Type="http://schemas.openxmlformats.org/officeDocument/2006/relationships/hyperlink" Target="https://help-team.bizer.jp/ja/articles/9000020" TargetMode="External"/><Relationship Id="rId18" Type="http://schemas.openxmlformats.org/officeDocument/2006/relationships/hyperlink" Target="https://help-team.bizer.jp/ja/articles/9000029" TargetMode="External"/><Relationship Id="rId3" Type="http://schemas.openxmlformats.org/officeDocument/2006/relationships/hyperlink" Target="https://help-team.bizer.jp/ja/articles/1595153" TargetMode="External"/><Relationship Id="rId21" Type="http://schemas.openxmlformats.org/officeDocument/2006/relationships/hyperlink" Target="https://help-team.bizer.jp/ja/articles/3486465" TargetMode="External"/><Relationship Id="rId7" Type="http://schemas.openxmlformats.org/officeDocument/2006/relationships/hyperlink" Target="https://help-team.bizer.jp/ja/articles/4226592" TargetMode="External"/><Relationship Id="rId12" Type="http://schemas.openxmlformats.org/officeDocument/2006/relationships/hyperlink" Target="https://help-team.bizer.jp/ja/articles/9000015" TargetMode="External"/><Relationship Id="rId17" Type="http://schemas.openxmlformats.org/officeDocument/2006/relationships/hyperlink" Target="https://help-team.bizer.jp/ja/articles/6843913" TargetMode="External"/><Relationship Id="rId2" Type="http://schemas.openxmlformats.org/officeDocument/2006/relationships/notesSlide" Target="../notesSlides/notesSlide19.xml"/><Relationship Id="rId16" Type="http://schemas.openxmlformats.org/officeDocument/2006/relationships/hyperlink" Target="https://help-team.bizer.jp/ja/articles/1980787" TargetMode="External"/><Relationship Id="rId20" Type="http://schemas.openxmlformats.org/officeDocument/2006/relationships/hyperlink" Target="https://help-team.bizer.jp/ja/articles/3106244" TargetMode="External"/><Relationship Id="rId1" Type="http://schemas.openxmlformats.org/officeDocument/2006/relationships/slideLayout" Target="../slideLayouts/slideLayout2.xml"/><Relationship Id="rId6" Type="http://schemas.openxmlformats.org/officeDocument/2006/relationships/hyperlink" Target="https://help-team.bizer.jp/ja/articles/1595152" TargetMode="External"/><Relationship Id="rId11" Type="http://schemas.openxmlformats.org/officeDocument/2006/relationships/hyperlink" Target="https://help-team.bizer.jp/ja/articles/5829395" TargetMode="External"/><Relationship Id="rId5" Type="http://schemas.openxmlformats.org/officeDocument/2006/relationships/hyperlink" Target="https://help-team.bizer.jp/ja/articles/4035169" TargetMode="External"/><Relationship Id="rId15" Type="http://schemas.openxmlformats.org/officeDocument/2006/relationships/hyperlink" Target="https://help-team.bizer.jp/ja/articles/1591900" TargetMode="External"/><Relationship Id="rId10" Type="http://schemas.openxmlformats.org/officeDocument/2006/relationships/hyperlink" Target="https://help-team.bizer.jp/ja/articles/1591885" TargetMode="External"/><Relationship Id="rId19" Type="http://schemas.openxmlformats.org/officeDocument/2006/relationships/hyperlink" Target="https://help-team.bizer.jp/ja/articles/2249031" TargetMode="External"/><Relationship Id="rId4" Type="http://schemas.openxmlformats.org/officeDocument/2006/relationships/hyperlink" Target="https://help-team.bizer.jp/ja/articles/1595027" TargetMode="External"/><Relationship Id="rId9" Type="http://schemas.openxmlformats.org/officeDocument/2006/relationships/hyperlink" Target="https://help-team.bizer.jp/ja/articles/1591477" TargetMode="External"/><Relationship Id="rId14" Type="http://schemas.openxmlformats.org/officeDocument/2006/relationships/hyperlink" Target="https://help-team.bizer.jp/ja/articles/5644769"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app.bizer.team/trial?open_template_id_to_use=5e89cd46-8823-4289-b1df-70d4e06a409b"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openxmlformats.org/officeDocument/2006/relationships/hyperlink" Target="https://help-team.bizer.jp/ja/articles/4250230" TargetMode="External"/><Relationship Id="rId3" Type="http://schemas.openxmlformats.org/officeDocument/2006/relationships/hyperlink" Target="https://help-team.bizer.jp/ja/articles/5126471" TargetMode="External"/><Relationship Id="rId7" Type="http://schemas.openxmlformats.org/officeDocument/2006/relationships/hyperlink" Target="https://help-team.bizer.jp/ja/articles/6474020"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s://help-team.bizer.jp/ja/articles/2860492" TargetMode="External"/><Relationship Id="rId5" Type="http://schemas.openxmlformats.org/officeDocument/2006/relationships/hyperlink" Target="https://help-team.bizer.jp/ja/articles/1664036" TargetMode="External"/><Relationship Id="rId4" Type="http://schemas.openxmlformats.org/officeDocument/2006/relationships/hyperlink" Target="https://help-team.bizer.jp/ja/articles/6397164" TargetMode="External"/><Relationship Id="rId9" Type="http://schemas.openxmlformats.org/officeDocument/2006/relationships/hyperlink" Target="https://help-team.bizer.jp/ja/articles/2642503"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bizer.jp/team/seminar/kihon-3/"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hyperlink" Target="https://bizer.jp/team/seminar/jitsuenkai/"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youtu.be/kIX_dqGuc1U" TargetMode="External"/><Relationship Id="rId3" Type="http://schemas.openxmlformats.org/officeDocument/2006/relationships/image" Target="../media/image33.png"/><Relationship Id="rId7" Type="http://schemas.openxmlformats.org/officeDocument/2006/relationships/hyperlink" Target="https://youtu.be/mx1x9F4O6KY"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hyperlink" Target="https://youtu.be/NJ_DbwpUhww" TargetMode="External"/><Relationship Id="rId5" Type="http://schemas.openxmlformats.org/officeDocument/2006/relationships/hyperlink" Target="https://www.youtube.com/channel/UCLgogkgkkR-rW2_Byon2H1w" TargetMode="External"/><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3" Type="http://schemas.openxmlformats.org/officeDocument/2006/relationships/hyperlink" Target="https://app.bizer.team/trial?open_template_id_to_use=59941dd1-9ec7-4cbc-a0ec-9b22e23cd32b&amp;__hstc=220831879.7e9b8e775a0d838e9d864c93608a9d1d.1751014094532.1765796910089.1765802396920.211&amp;__hssc=220831879.4.1765802396920&amp;__hsfp=3814877784"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139754071.fs1.hubspotusercontent-eu1.net/hubfs/139754071/cs/%E6%A5%AD%E5%8B%99%E4%B8%80%E8%A6%A7%E3%83%95%E3%82%A9%E3%83%BC%E3%83%9E%E3%83%83%E3%83%88.xlsx"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9.xml"/><Relationship Id="rId1" Type="http://schemas.openxmlformats.org/officeDocument/2006/relationships/slideLayout" Target="../slideLayouts/slideLayout12.xml"/><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hyperlink" Target="https://www.bpm-j.org/download/bpmmodel.pdf"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hyperlink" Target="https://drive.google.com/file/d/1VAYXGMLd-5y-DBX5chPxBiv9ThFDEKYB/view" TargetMode="External"/><Relationship Id="rId5" Type="http://schemas.openxmlformats.org/officeDocument/2006/relationships/hyperlink" Target="https://drive.google.com/file/d/15DfLF8gts-yWr7RRZlbk3yAV6B2bd6XQ/view" TargetMode="External"/><Relationship Id="rId4" Type="http://schemas.openxmlformats.org/officeDocument/2006/relationships/hyperlink" Target="https://drive.google.com/file/d/1Kop4CAAq3-RetQtt-RxT_I2FXXjliLR_/view"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www.youtube.com/watch?v=n_yA35bzmxg"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6.xml"/><Relationship Id="rId1" Type="http://schemas.openxmlformats.org/officeDocument/2006/relationships/slideLayout" Target="../slideLayouts/slideLayout12.xml"/><Relationship Id="rId4" Type="http://schemas.openxmlformats.org/officeDocument/2006/relationships/image" Target="../media/image44.png"/></Relationships>
</file>

<file path=ppt/slides/_rels/slide37.xml.rels><?xml version="1.0" encoding="UTF-8" standalone="yes"?>
<Relationships xmlns="http://schemas.openxmlformats.org/package/2006/relationships"><Relationship Id="rId3" Type="http://schemas.openxmlformats.org/officeDocument/2006/relationships/slide" Target="slide26.xml"/><Relationship Id="rId7" Type="http://schemas.openxmlformats.org/officeDocument/2006/relationships/slide" Target="slide36.xml"/><Relationship Id="rId2" Type="http://schemas.openxmlformats.org/officeDocument/2006/relationships/notesSlide" Target="../notesSlides/notesSlide37.xml"/><Relationship Id="rId1" Type="http://schemas.openxmlformats.org/officeDocument/2006/relationships/slideLayout" Target="../slideLayouts/slideLayout12.xml"/><Relationship Id="rId6" Type="http://schemas.openxmlformats.org/officeDocument/2006/relationships/slide" Target="slide33.xml"/><Relationship Id="rId5" Type="http://schemas.openxmlformats.org/officeDocument/2006/relationships/slide" Target="slide32.xml"/><Relationship Id="rId4" Type="http://schemas.openxmlformats.org/officeDocument/2006/relationships/slide" Target="slide29.xml"/></Relationships>
</file>

<file path=ppt/slides/_rels/slide3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9.xml"/><Relationship Id="rId1" Type="http://schemas.openxmlformats.org/officeDocument/2006/relationships/slideLayout" Target="../slideLayouts/slideLayout12.xml"/><Relationship Id="rId5" Type="http://schemas.openxmlformats.org/officeDocument/2006/relationships/image" Target="../media/image47.png"/><Relationship Id="rId4" Type="http://schemas.openxmlformats.org/officeDocument/2006/relationships/image" Target="../media/image4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hyperlink" Target="https://help-team.bizer.jp/ja/articles/1980787" TargetMode="External"/><Relationship Id="rId7" Type="http://schemas.openxmlformats.org/officeDocument/2006/relationships/slide" Target="slide45.xml"/><Relationship Id="rId2" Type="http://schemas.openxmlformats.org/officeDocument/2006/relationships/notesSlide" Target="../notesSlides/notesSlide41.xml"/><Relationship Id="rId1" Type="http://schemas.openxmlformats.org/officeDocument/2006/relationships/slideLayout" Target="../slideLayouts/slideLayout12.xml"/><Relationship Id="rId6" Type="http://schemas.openxmlformats.org/officeDocument/2006/relationships/slide" Target="slide44.xml"/><Relationship Id="rId5" Type="http://schemas.openxmlformats.org/officeDocument/2006/relationships/hyperlink" Target="https://help-team.bizer.jp/ja/ja/articles/3486465" TargetMode="External"/><Relationship Id="rId4" Type="http://schemas.openxmlformats.org/officeDocument/2006/relationships/hyperlink" Target="https://help-team.bizer.jp/ja/articles/2249031" TargetMode="External"/></Relationships>
</file>

<file path=ppt/slides/_rels/slide42.xml.rels><?xml version="1.0" encoding="UTF-8" standalone="yes"?>
<Relationships xmlns="http://schemas.openxmlformats.org/package/2006/relationships"><Relationship Id="rId8" Type="http://schemas.openxmlformats.org/officeDocument/2006/relationships/hyperlink" Target="https://help-team.bizer.jp/ja/articles/6397164" TargetMode="External"/><Relationship Id="rId13"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hyperlink" Target="https://help-team.bizer.jp/ja/articles/5126471" TargetMode="External"/><Relationship Id="rId12" Type="http://schemas.openxmlformats.org/officeDocument/2006/relationships/image" Target="../media/image52.png"/><Relationship Id="rId2" Type="http://schemas.openxmlformats.org/officeDocument/2006/relationships/notesSlide" Target="../notesSlides/notesSlide42.xml"/><Relationship Id="rId1" Type="http://schemas.openxmlformats.org/officeDocument/2006/relationships/slideLayout" Target="../slideLayouts/slideLayout12.xml"/><Relationship Id="rId6" Type="http://schemas.openxmlformats.org/officeDocument/2006/relationships/hyperlink" Target="https://help-team.bizer.jp/ja/articles/9000010" TargetMode="External"/><Relationship Id="rId11" Type="http://schemas.openxmlformats.org/officeDocument/2006/relationships/image" Target="../media/image51.png"/><Relationship Id="rId5" Type="http://schemas.openxmlformats.org/officeDocument/2006/relationships/image" Target="../media/image49.png"/><Relationship Id="rId10" Type="http://schemas.openxmlformats.org/officeDocument/2006/relationships/hyperlink" Target="https://help-team.bizer.jp/ja/articles/9000013" TargetMode="External"/><Relationship Id="rId4" Type="http://schemas.openxmlformats.org/officeDocument/2006/relationships/hyperlink" Target="https://help-team.bizer.jp/ja/articles/1591470" TargetMode="External"/><Relationship Id="rId9" Type="http://schemas.openxmlformats.org/officeDocument/2006/relationships/image" Target="../media/image50.png"/></Relationships>
</file>

<file path=ppt/slides/_rels/slide43.xml.rels><?xml version="1.0" encoding="UTF-8" standalone="yes"?>
<Relationships xmlns="http://schemas.openxmlformats.org/package/2006/relationships"><Relationship Id="rId3" Type="http://schemas.openxmlformats.org/officeDocument/2006/relationships/slide" Target="slide45.xml"/><Relationship Id="rId2" Type="http://schemas.openxmlformats.org/officeDocument/2006/relationships/notesSlide" Target="../notesSlides/notesSlide43.xml"/><Relationship Id="rId1" Type="http://schemas.openxmlformats.org/officeDocument/2006/relationships/slideLayout" Target="../slideLayouts/slideLayout12.xml"/><Relationship Id="rId4" Type="http://schemas.openxmlformats.org/officeDocument/2006/relationships/slide" Target="slide44.xml"/></Relationships>
</file>

<file path=ppt/slides/_rels/slide4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4.xml"/><Relationship Id="rId1" Type="http://schemas.openxmlformats.org/officeDocument/2006/relationships/slideLayout" Target="../slideLayouts/slideLayout12.xml"/><Relationship Id="rId4" Type="http://schemas.openxmlformats.org/officeDocument/2006/relationships/image" Target="../media/image55.png"/></Relationships>
</file>

<file path=ppt/slides/_rels/slide45.xml.rels><?xml version="1.0" encoding="UTF-8" standalone="yes"?>
<Relationships xmlns="http://schemas.openxmlformats.org/package/2006/relationships"><Relationship Id="rId3" Type="http://schemas.openxmlformats.org/officeDocument/2006/relationships/hyperlink" Target="https://note.com/bizer/n/nd64c123c889f" TargetMode="External"/><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56.png"/></Relationships>
</file>

<file path=ppt/slides/_rels/slide46.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8.png"/><Relationship Id="rId7" Type="http://schemas.openxmlformats.org/officeDocument/2006/relationships/image" Target="../media/image61.png"/><Relationship Id="rId2" Type="http://schemas.openxmlformats.org/officeDocument/2006/relationships/notesSlide" Target="../notesSlides/notesSlide46.xml"/><Relationship Id="rId1" Type="http://schemas.openxmlformats.org/officeDocument/2006/relationships/slideLayout" Target="../slideLayouts/slideLayout1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7.png"/></Relationships>
</file>

<file path=ppt/slides/_rels/slide4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7.xml"/><Relationship Id="rId1" Type="http://schemas.openxmlformats.org/officeDocument/2006/relationships/slideLayout" Target="../slideLayouts/slideLayout2.xml"/><Relationship Id="rId5" Type="http://schemas.openxmlformats.org/officeDocument/2006/relationships/image" Target="../media/image65.png"/><Relationship Id="rId4" Type="http://schemas.openxmlformats.org/officeDocument/2006/relationships/image" Target="../media/image64.png"/></Relationships>
</file>

<file path=ppt/slides/_rels/slide48.xml.rels><?xml version="1.0" encoding="UTF-8" standalone="yes"?>
<Relationships xmlns="http://schemas.openxmlformats.org/package/2006/relationships"><Relationship Id="rId3" Type="http://schemas.openxmlformats.org/officeDocument/2006/relationships/slide" Target="slide40.xml"/><Relationship Id="rId2" Type="http://schemas.openxmlformats.org/officeDocument/2006/relationships/notesSlide" Target="../notesSlides/notesSlide48.xml"/><Relationship Id="rId1" Type="http://schemas.openxmlformats.org/officeDocument/2006/relationships/slideLayout" Target="../slideLayouts/slideLayout12.xml"/><Relationship Id="rId5" Type="http://schemas.openxmlformats.org/officeDocument/2006/relationships/slide" Target="slide42.xml"/><Relationship Id="rId4" Type="http://schemas.openxmlformats.org/officeDocument/2006/relationships/slide" Target="slide41.xml"/></Relationships>
</file>

<file path=ppt/slides/_rels/slide4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https://www.youtube.com/watch?v=WYgL24qFnVg&amp;t=245s" TargetMode="Externa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hyperlink" Target="https://note.com/bizer_team/n/ne311f06ec54f" TargetMode="External"/><Relationship Id="rId5" Type="http://schemas.openxmlformats.org/officeDocument/2006/relationships/image" Target="../media/image70.png"/><Relationship Id="rId4" Type="http://schemas.openxmlformats.org/officeDocument/2006/relationships/image" Target="../media/image69.png"/></Relationships>
</file>

<file path=ppt/slides/_rels/slide56.xml.rels><?xml version="1.0" encoding="UTF-8" standalone="yes"?>
<Relationships xmlns="http://schemas.openxmlformats.org/package/2006/relationships"><Relationship Id="rId3" Type="http://schemas.openxmlformats.org/officeDocument/2006/relationships/hyperlink" Target="https://help-team.bizer.jp/ja/articles/1805185" TargetMode="External"/><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57.xml.rels><?xml version="1.0" encoding="UTF-8" standalone="yes"?>
<Relationships xmlns="http://schemas.openxmlformats.org/package/2006/relationships"><Relationship Id="rId3" Type="http://schemas.openxmlformats.org/officeDocument/2006/relationships/image" Target="../media/image72.png"/><Relationship Id="rId7" Type="http://schemas.openxmlformats.org/officeDocument/2006/relationships/hyperlink" Target="https://help-team.bizer.jp/ja/articles/6474020" TargetMode="Externa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hyperlink" Target="https://help-team.bizer.jp/ja/articles/9000006" TargetMode="External"/><Relationship Id="rId5" Type="http://schemas.openxmlformats.org/officeDocument/2006/relationships/image" Target="../media/image74.png"/><Relationship Id="rId4" Type="http://schemas.openxmlformats.org/officeDocument/2006/relationships/image" Target="../media/image73.png"/></Relationships>
</file>

<file path=ppt/slides/_rels/slide58.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hyperlink" Target="https://help-team.bizer.jp/ja/articles/3547973" TargetMode="External"/><Relationship Id="rId3" Type="http://schemas.openxmlformats.org/officeDocument/2006/relationships/image" Target="../media/image60.png"/><Relationship Id="rId7" Type="http://schemas.openxmlformats.org/officeDocument/2006/relationships/image" Target="../media/image78.png"/><Relationship Id="rId12" Type="http://schemas.openxmlformats.org/officeDocument/2006/relationships/hyperlink" Target="https://help-team.bizer.jp/ja/articles/2860492" TargetMode="External"/><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image" Target="../media/image77.gif"/><Relationship Id="rId11" Type="http://schemas.openxmlformats.org/officeDocument/2006/relationships/hyperlink" Target="https://help-team.bizer.jp/ja/articles/1834602" TargetMode="External"/><Relationship Id="rId5" Type="http://schemas.openxmlformats.org/officeDocument/2006/relationships/image" Target="../media/image76.png"/><Relationship Id="rId10" Type="http://schemas.openxmlformats.org/officeDocument/2006/relationships/hyperlink" Target="https://api.bizer.team/open/api/docs" TargetMode="External"/><Relationship Id="rId4" Type="http://schemas.openxmlformats.org/officeDocument/2006/relationships/image" Target="../media/image75.png"/><Relationship Id="rId9" Type="http://schemas.openxmlformats.org/officeDocument/2006/relationships/image" Target="../media/image80.png"/></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3.png"/><Relationship Id="rId7"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g3f8202a78e1_0_0"/>
          <p:cNvSpPr/>
          <p:nvPr/>
        </p:nvSpPr>
        <p:spPr>
          <a:xfrm rot="10800000">
            <a:off x="0" y="493"/>
            <a:ext cx="12192000" cy="4425445"/>
          </a:xfrm>
          <a:prstGeom prst="flowChartManualInput">
            <a:avLst/>
          </a:prstGeom>
          <a:solidFill>
            <a:srgbClr val="1787F8"/>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eiryo"/>
              <a:ea typeface="Meiryo"/>
              <a:cs typeface="Meiryo"/>
              <a:sym typeface="Meiryo"/>
            </a:endParaRPr>
          </a:p>
        </p:txBody>
      </p:sp>
      <p:sp>
        <p:nvSpPr>
          <p:cNvPr id="173" name="Google Shape;173;g3f8202a78e1_0_0"/>
          <p:cNvSpPr/>
          <p:nvPr/>
        </p:nvSpPr>
        <p:spPr>
          <a:xfrm rot="5400000" flipH="1">
            <a:off x="5451158" y="-2081662"/>
            <a:ext cx="1289700" cy="12192000"/>
          </a:xfrm>
          <a:prstGeom prst="parallelogram">
            <a:avLst>
              <a:gd name="adj" fmla="val 67782"/>
            </a:avLst>
          </a:prstGeom>
          <a:solidFill>
            <a:srgbClr val="BBD6EE"/>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eiryo"/>
              <a:ea typeface="Meiryo"/>
              <a:cs typeface="Meiryo"/>
              <a:sym typeface="Meiryo"/>
            </a:endParaRPr>
          </a:p>
        </p:txBody>
      </p:sp>
      <p:sp>
        <p:nvSpPr>
          <p:cNvPr id="174" name="Google Shape;174;g3f8202a78e1_0_0"/>
          <p:cNvSpPr/>
          <p:nvPr/>
        </p:nvSpPr>
        <p:spPr>
          <a:xfrm>
            <a:off x="6960096" y="6476567"/>
            <a:ext cx="5232000" cy="381300"/>
          </a:xfrm>
          <a:prstGeom prst="triangle">
            <a:avLst>
              <a:gd name="adj" fmla="val 100000"/>
            </a:avLst>
          </a:prstGeom>
          <a:solidFill>
            <a:srgbClr val="7F7F7F"/>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eiryo"/>
              <a:ea typeface="Meiryo"/>
              <a:cs typeface="Meiryo"/>
              <a:sym typeface="Meiryo"/>
            </a:endParaRPr>
          </a:p>
        </p:txBody>
      </p:sp>
      <p:sp>
        <p:nvSpPr>
          <p:cNvPr id="175" name="Google Shape;175;g3f8202a78e1_0_0"/>
          <p:cNvSpPr txBox="1">
            <a:spLocks noGrp="1"/>
          </p:cNvSpPr>
          <p:nvPr>
            <p:ph type="subTitle" idx="1"/>
          </p:nvPr>
        </p:nvSpPr>
        <p:spPr>
          <a:xfrm>
            <a:off x="379341" y="1830412"/>
            <a:ext cx="7173900" cy="1455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4000"/>
              <a:buNone/>
            </a:pPr>
            <a:r>
              <a:rPr lang="ja-JP" sz="4000" b="1" dirty="0">
                <a:solidFill>
                  <a:schemeClr val="lt1"/>
                </a:solidFill>
                <a:latin typeface="Meiryo"/>
                <a:ea typeface="Meiryo"/>
                <a:cs typeface="Meiryo"/>
                <a:sym typeface="Meiryo"/>
              </a:rPr>
              <a:t>Bizer team活用BOOK</a:t>
            </a:r>
            <a:endParaRPr dirty="0">
              <a:latin typeface="Meiryo"/>
              <a:ea typeface="Meiryo"/>
              <a:cs typeface="Meiryo"/>
              <a:sym typeface="Meiryo"/>
            </a:endParaRPr>
          </a:p>
          <a:p>
            <a:pPr marL="0" lvl="0" indent="0" algn="l" rtl="0">
              <a:lnSpc>
                <a:spcPct val="90000"/>
              </a:lnSpc>
              <a:spcBef>
                <a:spcPts val="1800"/>
              </a:spcBef>
              <a:spcAft>
                <a:spcPts val="0"/>
              </a:spcAft>
              <a:buClr>
                <a:schemeClr val="dk1"/>
              </a:buClr>
              <a:buSzPts val="2400"/>
              <a:buNone/>
            </a:pPr>
            <a:endParaRPr b="1" dirty="0">
              <a:solidFill>
                <a:schemeClr val="lt1"/>
              </a:solidFill>
              <a:latin typeface="Meiryo"/>
              <a:ea typeface="Meiryo"/>
              <a:cs typeface="Meiryo"/>
              <a:sym typeface="Meiryo"/>
            </a:endParaRPr>
          </a:p>
          <a:p>
            <a:pPr marL="0" lvl="0" indent="0" algn="l" rtl="0">
              <a:lnSpc>
                <a:spcPct val="90000"/>
              </a:lnSpc>
              <a:spcBef>
                <a:spcPts val="1800"/>
              </a:spcBef>
              <a:spcAft>
                <a:spcPts val="0"/>
              </a:spcAft>
              <a:buClr>
                <a:schemeClr val="lt1"/>
              </a:buClr>
              <a:buSzPts val="2400"/>
              <a:buNone/>
            </a:pPr>
            <a:r>
              <a:rPr lang="ja-JP" b="1" dirty="0">
                <a:solidFill>
                  <a:schemeClr val="lt1"/>
                </a:solidFill>
                <a:latin typeface="Meiryo"/>
                <a:ea typeface="Meiryo"/>
                <a:cs typeface="Meiryo"/>
                <a:sym typeface="Meiryo"/>
              </a:rPr>
              <a:t>カスタマーサクセスチーム</a:t>
            </a:r>
            <a:endParaRPr dirty="0">
              <a:latin typeface="Meiryo"/>
              <a:ea typeface="Meiryo"/>
              <a:cs typeface="Meiryo"/>
              <a:sym typeface="Meiryo"/>
            </a:endParaRPr>
          </a:p>
        </p:txBody>
      </p:sp>
      <p:pic>
        <p:nvPicPr>
          <p:cNvPr id="176" name="Google Shape;176;g3f8202a78e1_0_0"/>
          <p:cNvPicPr preferRelativeResize="0"/>
          <p:nvPr/>
        </p:nvPicPr>
        <p:blipFill rotWithShape="1">
          <a:blip r:embed="rId3">
            <a:alphaModFix/>
          </a:blip>
          <a:srcRect/>
          <a:stretch/>
        </p:blipFill>
        <p:spPr>
          <a:xfrm>
            <a:off x="721061" y="323376"/>
            <a:ext cx="5749889" cy="1222102"/>
          </a:xfrm>
          <a:prstGeom prst="rect">
            <a:avLst/>
          </a:prstGeom>
          <a:noFill/>
          <a:ln>
            <a:noFill/>
          </a:ln>
        </p:spPr>
      </p:pic>
      <p:pic>
        <p:nvPicPr>
          <p:cNvPr id="177" name="Google Shape;177;g3f8202a78e1_0_0"/>
          <p:cNvPicPr preferRelativeResize="0"/>
          <p:nvPr/>
        </p:nvPicPr>
        <p:blipFill rotWithShape="1">
          <a:blip r:embed="rId4">
            <a:alphaModFix/>
          </a:blip>
          <a:srcRect/>
          <a:stretch/>
        </p:blipFill>
        <p:spPr>
          <a:xfrm>
            <a:off x="5799218" y="954428"/>
            <a:ext cx="6168871" cy="5712856"/>
          </a:xfrm>
          <a:prstGeom prst="rect">
            <a:avLst/>
          </a:prstGeom>
          <a:noFill/>
          <a:ln>
            <a:noFill/>
          </a:ln>
        </p:spPr>
      </p:pic>
      <p:pic>
        <p:nvPicPr>
          <p:cNvPr id="178" name="Google Shape;178;g3f8202a78e1_0_0"/>
          <p:cNvPicPr preferRelativeResize="0"/>
          <p:nvPr/>
        </p:nvPicPr>
        <p:blipFill rotWithShape="1">
          <a:blip r:embed="rId5">
            <a:alphaModFix/>
          </a:blip>
          <a:srcRect l="-24" t="63238" r="89981" b="13643"/>
          <a:stretch/>
        </p:blipFill>
        <p:spPr>
          <a:xfrm>
            <a:off x="91978" y="5339873"/>
            <a:ext cx="905709" cy="1469218"/>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g3a6f1f20d10_0_826"/>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10</a:t>
            </a:fld>
            <a:endParaRPr/>
          </a:p>
        </p:txBody>
      </p:sp>
      <p:sp>
        <p:nvSpPr>
          <p:cNvPr id="303" name="Google Shape;303;g3a6f1f20d10_0_826"/>
          <p:cNvSpPr txBox="1">
            <a:spLocks noGrp="1"/>
          </p:cNvSpPr>
          <p:nvPr>
            <p:ph type="title"/>
          </p:nvPr>
        </p:nvSpPr>
        <p:spPr>
          <a:xfrm>
            <a:off x="130262" y="68681"/>
            <a:ext cx="7671000" cy="540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000"/>
              <a:buFont typeface="Arial"/>
              <a:buNone/>
            </a:pPr>
            <a:r>
              <a:rPr lang="ja-JP">
                <a:latin typeface="Meiryo"/>
                <a:ea typeface="Meiryo"/>
                <a:cs typeface="Meiryo"/>
                <a:sym typeface="Meiryo"/>
              </a:rPr>
              <a:t>活用成功に向けて準備をしよう</a:t>
            </a:r>
            <a:endParaRPr>
              <a:latin typeface="Meiryo"/>
              <a:ea typeface="Meiryo"/>
              <a:cs typeface="Meiryo"/>
              <a:sym typeface="Meiryo"/>
            </a:endParaRPr>
          </a:p>
        </p:txBody>
      </p:sp>
      <p:sp>
        <p:nvSpPr>
          <p:cNvPr id="304" name="Google Shape;304;g3a6f1f20d10_0_826"/>
          <p:cNvSpPr txBox="1">
            <a:spLocks noGrp="1"/>
          </p:cNvSpPr>
          <p:nvPr>
            <p:ph type="body" idx="1"/>
          </p:nvPr>
        </p:nvSpPr>
        <p:spPr>
          <a:xfrm>
            <a:off x="463500" y="980725"/>
            <a:ext cx="11265000" cy="52704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活用成功に向け、チーム全員で目指す状態を決め、協力して進めていくことが大切です。</a:t>
            </a:r>
            <a:endParaRPr sz="1800">
              <a:latin typeface="Meiryo"/>
              <a:ea typeface="Meiryo"/>
              <a:cs typeface="Meiryo"/>
              <a:sym typeface="Meiryo"/>
            </a:endParaRPr>
          </a:p>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推進体制を決めて定着までの計画を立て、Bizer teamの基本的な使い方のインプットを進めましょう！</a:t>
            </a:r>
            <a:endParaRPr sz="1800">
              <a:latin typeface="Meiryo"/>
              <a:ea typeface="Meiryo"/>
              <a:cs typeface="Meiryo"/>
              <a:sym typeface="Meiryo"/>
            </a:endParaRPr>
          </a:p>
        </p:txBody>
      </p:sp>
      <p:sp>
        <p:nvSpPr>
          <p:cNvPr id="305" name="Google Shape;305;g3a6f1f20d10_0_826"/>
          <p:cNvSpPr/>
          <p:nvPr/>
        </p:nvSpPr>
        <p:spPr>
          <a:xfrm>
            <a:off x="802539" y="2636150"/>
            <a:ext cx="5133600" cy="3132900"/>
          </a:xfrm>
          <a:prstGeom prst="rect">
            <a:avLst/>
          </a:prstGeom>
          <a:noFill/>
          <a:ln w="16925" cap="flat" cmpd="sng">
            <a:solidFill>
              <a:srgbClr val="1787F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1200"/>
              </a:spcBef>
              <a:spcAft>
                <a:spcPts val="0"/>
              </a:spcAft>
              <a:buClr>
                <a:schemeClr val="dk1"/>
              </a:buClr>
              <a:buSzPts val="2000"/>
              <a:buFont typeface="Arial"/>
              <a:buNone/>
            </a:pPr>
            <a:r>
              <a:rPr lang="ja-JP" sz="2000" b="1" i="0" u="none" strike="noStrike" cap="none">
                <a:solidFill>
                  <a:schemeClr val="dk1"/>
                </a:solidFill>
                <a:latin typeface="Meiryo"/>
                <a:ea typeface="Meiryo"/>
                <a:cs typeface="Meiryo"/>
                <a:sym typeface="Meiryo"/>
              </a:rPr>
              <a:t>活用成功に向けた準備</a:t>
            </a:r>
            <a:endParaRPr sz="2000" b="1" i="0" u="none" strike="noStrike" cap="none">
              <a:solidFill>
                <a:schemeClr val="dk1"/>
              </a:solidFill>
              <a:latin typeface="Meiryo"/>
              <a:ea typeface="Meiryo"/>
              <a:cs typeface="Meiryo"/>
              <a:sym typeface="Meiryo"/>
            </a:endParaRPr>
          </a:p>
          <a:p>
            <a:pPr marL="0" marR="0" lvl="0" indent="0" algn="ctr" rtl="0">
              <a:lnSpc>
                <a:spcPct val="100000"/>
              </a:lnSpc>
              <a:spcBef>
                <a:spcPts val="0"/>
              </a:spcBef>
              <a:spcAft>
                <a:spcPts val="0"/>
              </a:spcAft>
              <a:buClr>
                <a:schemeClr val="dk1"/>
              </a:buClr>
              <a:buSzPts val="2000"/>
              <a:buFont typeface="Arial"/>
              <a:buNone/>
            </a:pPr>
            <a:endParaRPr sz="2000" b="1" i="0" u="none" strike="noStrike" cap="none">
              <a:solidFill>
                <a:schemeClr val="dk1"/>
              </a:solidFill>
              <a:latin typeface="Meiryo"/>
              <a:ea typeface="Meiryo"/>
              <a:cs typeface="Meiryo"/>
              <a:sym typeface="Meiryo"/>
            </a:endParaRPr>
          </a:p>
          <a:p>
            <a:pPr marL="0" marR="0" lvl="0" indent="0" algn="ctr" rtl="0">
              <a:lnSpc>
                <a:spcPct val="100000"/>
              </a:lnSpc>
              <a:spcBef>
                <a:spcPts val="1200"/>
              </a:spcBef>
              <a:spcAft>
                <a:spcPts val="0"/>
              </a:spcAft>
              <a:buClr>
                <a:schemeClr val="dk1"/>
              </a:buClr>
              <a:buSzPts val="2000"/>
              <a:buFont typeface="Arial"/>
              <a:buNone/>
            </a:pPr>
            <a:r>
              <a:rPr lang="ja-JP" sz="1800" b="0" i="0" u="none" strike="noStrike" cap="none">
                <a:solidFill>
                  <a:schemeClr val="dk1"/>
                </a:solidFill>
                <a:latin typeface="Meiryo"/>
                <a:ea typeface="Meiryo"/>
                <a:cs typeface="Meiryo"/>
                <a:sym typeface="Meiryo"/>
              </a:rPr>
              <a:t>・推進体制、役割を決める</a:t>
            </a:r>
            <a:endParaRPr sz="1800" b="0" i="0" u="none" strike="noStrike" cap="none">
              <a:solidFill>
                <a:schemeClr val="dk1"/>
              </a:solidFill>
              <a:latin typeface="Meiryo"/>
              <a:ea typeface="Meiryo"/>
              <a:cs typeface="Meiryo"/>
              <a:sym typeface="Meiryo"/>
            </a:endParaRPr>
          </a:p>
          <a:p>
            <a:pPr marL="0" marR="0" lvl="0" indent="0" algn="ctr" rtl="0">
              <a:lnSpc>
                <a:spcPct val="100000"/>
              </a:lnSpc>
              <a:spcBef>
                <a:spcPts val="1200"/>
              </a:spcBef>
              <a:spcAft>
                <a:spcPts val="0"/>
              </a:spcAft>
              <a:buClr>
                <a:schemeClr val="dk1"/>
              </a:buClr>
              <a:buSzPts val="2000"/>
              <a:buFont typeface="Arial"/>
              <a:buNone/>
            </a:pPr>
            <a:r>
              <a:rPr lang="ja-JP" sz="1800" b="0" i="0" u="none" strike="noStrike" cap="none">
                <a:solidFill>
                  <a:schemeClr val="dk1"/>
                </a:solidFill>
                <a:latin typeface="Meiryo"/>
                <a:ea typeface="Meiryo"/>
                <a:cs typeface="Meiryo"/>
                <a:sym typeface="Meiryo"/>
              </a:rPr>
              <a:t>・導入背景、問題、状態目標を明確にする</a:t>
            </a:r>
            <a:endParaRPr sz="1800" b="0" i="0" u="none" strike="noStrike" cap="none">
              <a:solidFill>
                <a:schemeClr val="dk1"/>
              </a:solidFill>
              <a:latin typeface="Meiryo"/>
              <a:ea typeface="Meiryo"/>
              <a:cs typeface="Meiryo"/>
              <a:sym typeface="Meiryo"/>
            </a:endParaRPr>
          </a:p>
          <a:p>
            <a:pPr marL="0" marR="0" lvl="0" indent="0" algn="ctr" rtl="0">
              <a:lnSpc>
                <a:spcPct val="100000"/>
              </a:lnSpc>
              <a:spcBef>
                <a:spcPts val="1200"/>
              </a:spcBef>
              <a:spcAft>
                <a:spcPts val="0"/>
              </a:spcAft>
              <a:buClr>
                <a:schemeClr val="dk1"/>
              </a:buClr>
              <a:buSzPts val="2000"/>
              <a:buFont typeface="Arial"/>
              <a:buNone/>
            </a:pPr>
            <a:r>
              <a:rPr lang="ja-JP" sz="1800" b="0" i="0" u="none" strike="noStrike" cap="none">
                <a:solidFill>
                  <a:schemeClr val="dk1"/>
                </a:solidFill>
                <a:latin typeface="Meiryo"/>
                <a:ea typeface="Meiryo"/>
                <a:cs typeface="Meiryo"/>
                <a:sym typeface="Meiryo"/>
              </a:rPr>
              <a:t>・定着までの計画を立てる</a:t>
            </a:r>
            <a:endParaRPr sz="1800" b="0" i="0" u="none" strike="noStrike" cap="none">
              <a:solidFill>
                <a:schemeClr val="dk1"/>
              </a:solidFill>
              <a:latin typeface="Meiryo"/>
              <a:ea typeface="Meiryo"/>
              <a:cs typeface="Meiryo"/>
              <a:sym typeface="Meiryo"/>
            </a:endParaRPr>
          </a:p>
        </p:txBody>
      </p:sp>
      <p:sp>
        <p:nvSpPr>
          <p:cNvPr id="306" name="Google Shape;306;g3a6f1f20d10_0_826"/>
          <p:cNvSpPr/>
          <p:nvPr/>
        </p:nvSpPr>
        <p:spPr>
          <a:xfrm>
            <a:off x="6255864" y="2636150"/>
            <a:ext cx="5133600" cy="3132900"/>
          </a:xfrm>
          <a:prstGeom prst="rect">
            <a:avLst/>
          </a:prstGeom>
          <a:noFill/>
          <a:ln w="16925" cap="flat" cmpd="sng">
            <a:solidFill>
              <a:srgbClr val="1787F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1200"/>
              </a:spcBef>
              <a:spcAft>
                <a:spcPts val="0"/>
              </a:spcAft>
              <a:buClr>
                <a:schemeClr val="dk1"/>
              </a:buClr>
              <a:buSzPts val="2000"/>
              <a:buFont typeface="Arial"/>
              <a:buNone/>
            </a:pPr>
            <a:r>
              <a:rPr lang="ja-JP" sz="2000" b="1" i="0" u="none" strike="noStrike" cap="none">
                <a:solidFill>
                  <a:schemeClr val="dk1"/>
                </a:solidFill>
                <a:latin typeface="Meiryo"/>
                <a:ea typeface="Meiryo"/>
                <a:cs typeface="Meiryo"/>
                <a:sym typeface="Meiryo"/>
              </a:rPr>
              <a:t>Bizer teamのインプット</a:t>
            </a:r>
            <a:endParaRPr sz="2000" b="1" i="0" u="none" strike="noStrike" cap="none">
              <a:solidFill>
                <a:schemeClr val="dk1"/>
              </a:solidFill>
              <a:latin typeface="Meiryo"/>
              <a:ea typeface="Meiryo"/>
              <a:cs typeface="Meiryo"/>
              <a:sym typeface="Meiryo"/>
            </a:endParaRPr>
          </a:p>
          <a:p>
            <a:pPr marL="0" marR="0" lvl="0" indent="0" algn="ctr" rtl="0">
              <a:lnSpc>
                <a:spcPct val="100000"/>
              </a:lnSpc>
              <a:spcBef>
                <a:spcPts val="0"/>
              </a:spcBef>
              <a:spcAft>
                <a:spcPts val="0"/>
              </a:spcAft>
              <a:buClr>
                <a:schemeClr val="dk1"/>
              </a:buClr>
              <a:buSzPts val="2000"/>
              <a:buFont typeface="Arial"/>
              <a:buNone/>
            </a:pPr>
            <a:endParaRPr sz="2000" b="1" i="0" u="none" strike="noStrike" cap="none">
              <a:solidFill>
                <a:schemeClr val="dk1"/>
              </a:solidFill>
              <a:latin typeface="Meiryo"/>
              <a:ea typeface="Meiryo"/>
              <a:cs typeface="Meiryo"/>
              <a:sym typeface="Meiryo"/>
            </a:endParaRPr>
          </a:p>
          <a:p>
            <a:pPr marL="0" marR="0" lvl="0" indent="0" algn="ctr" rtl="0">
              <a:lnSpc>
                <a:spcPct val="100000"/>
              </a:lnSpc>
              <a:spcBef>
                <a:spcPts val="1200"/>
              </a:spcBef>
              <a:spcAft>
                <a:spcPts val="0"/>
              </a:spcAft>
              <a:buClr>
                <a:schemeClr val="dk1"/>
              </a:buClr>
              <a:buSzPts val="2000"/>
              <a:buFont typeface="Arial"/>
              <a:buNone/>
            </a:pPr>
            <a:r>
              <a:rPr lang="ja-JP" sz="1800" b="0" i="0" u="none" strike="noStrike" cap="none">
                <a:solidFill>
                  <a:schemeClr val="dk1"/>
                </a:solidFill>
                <a:latin typeface="Meiryo"/>
                <a:ea typeface="Meiryo"/>
                <a:cs typeface="Meiryo"/>
                <a:sym typeface="Meiryo"/>
              </a:rPr>
              <a:t>・「Bizer teamをはじめる」タスクの完了</a:t>
            </a:r>
            <a:endParaRPr sz="1800" b="0" i="0" u="none" strike="noStrike" cap="none">
              <a:solidFill>
                <a:schemeClr val="dk1"/>
              </a:solidFill>
              <a:latin typeface="Meiryo"/>
              <a:ea typeface="Meiryo"/>
              <a:cs typeface="Meiryo"/>
              <a:sym typeface="Meiryo"/>
            </a:endParaRPr>
          </a:p>
          <a:p>
            <a:pPr marL="0" marR="0" lvl="0" indent="0" algn="ctr" rtl="0">
              <a:lnSpc>
                <a:spcPct val="100000"/>
              </a:lnSpc>
              <a:spcBef>
                <a:spcPts val="1200"/>
              </a:spcBef>
              <a:spcAft>
                <a:spcPts val="0"/>
              </a:spcAft>
              <a:buClr>
                <a:schemeClr val="dk1"/>
              </a:buClr>
              <a:buSzPts val="2000"/>
              <a:buFont typeface="Arial"/>
              <a:buNone/>
            </a:pPr>
            <a:r>
              <a:rPr lang="ja-JP" sz="1800" b="0" i="0" u="none" strike="noStrike" cap="none">
                <a:solidFill>
                  <a:schemeClr val="dk1"/>
                </a:solidFill>
                <a:latin typeface="Meiryo"/>
                <a:ea typeface="Meiryo"/>
                <a:cs typeface="Meiryo"/>
                <a:sym typeface="Meiryo"/>
              </a:rPr>
              <a:t>・お役立ちコンテンツについて知る</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1200"/>
              </a:spcBef>
              <a:spcAft>
                <a:spcPts val="0"/>
              </a:spcAft>
              <a:buClr>
                <a:schemeClr val="dk1"/>
              </a:buClr>
              <a:buSzPts val="2000"/>
              <a:buFont typeface="Arial"/>
              <a:buNone/>
            </a:pPr>
            <a:endParaRPr sz="1800" b="0" i="0" u="none" strike="noStrike" cap="none">
              <a:solidFill>
                <a:schemeClr val="dk1"/>
              </a:solidFill>
              <a:latin typeface="Meiryo"/>
              <a:ea typeface="Meiryo"/>
              <a:cs typeface="Meiryo"/>
              <a:sym typeface="Meiryo"/>
            </a:endParaRPr>
          </a:p>
        </p:txBody>
      </p:sp>
      <p:pic>
        <p:nvPicPr>
          <p:cNvPr id="307" name="Google Shape;307;g3a6f1f20d10_0_826"/>
          <p:cNvPicPr preferRelativeResize="0"/>
          <p:nvPr/>
        </p:nvPicPr>
        <p:blipFill rotWithShape="1">
          <a:blip r:embed="rId3">
            <a:alphaModFix/>
          </a:blip>
          <a:srcRect t="16694"/>
          <a:stretch/>
        </p:blipFill>
        <p:spPr>
          <a:xfrm>
            <a:off x="10311826" y="4891327"/>
            <a:ext cx="810775" cy="651775"/>
          </a:xfrm>
          <a:prstGeom prst="rect">
            <a:avLst/>
          </a:prstGeom>
          <a:solidFill>
            <a:schemeClr val="lt1"/>
          </a:solid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g3f8202a78e1_0_90"/>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ltLang="ja-JP"/>
              <a:t>11</a:t>
            </a:fld>
            <a:endParaRPr/>
          </a:p>
        </p:txBody>
      </p:sp>
      <p:sp>
        <p:nvSpPr>
          <p:cNvPr id="313" name="Google Shape;313;g3f8202a78e1_0_90"/>
          <p:cNvSpPr/>
          <p:nvPr/>
        </p:nvSpPr>
        <p:spPr>
          <a:xfrm>
            <a:off x="2693013" y="2174164"/>
            <a:ext cx="1541100" cy="4239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ja-JP" sz="2000" i="0" u="none" strike="noStrike" cap="none">
                <a:solidFill>
                  <a:srgbClr val="000000"/>
                </a:solidFill>
                <a:latin typeface="Meiryo"/>
                <a:ea typeface="Meiryo"/>
                <a:cs typeface="Meiryo"/>
                <a:sym typeface="Meiryo"/>
              </a:rPr>
              <a:t>貴社体制図</a:t>
            </a:r>
            <a:endParaRPr sz="1400" i="0" u="none" strike="noStrike" cap="none">
              <a:solidFill>
                <a:srgbClr val="000000"/>
              </a:solidFill>
              <a:latin typeface="Meiryo"/>
              <a:ea typeface="Meiryo"/>
              <a:cs typeface="Meiryo"/>
              <a:sym typeface="Meiryo"/>
            </a:endParaRPr>
          </a:p>
        </p:txBody>
      </p:sp>
      <p:sp>
        <p:nvSpPr>
          <p:cNvPr id="314" name="Google Shape;314;g3f8202a78e1_0_90"/>
          <p:cNvSpPr txBox="1"/>
          <p:nvPr/>
        </p:nvSpPr>
        <p:spPr>
          <a:xfrm>
            <a:off x="1047321" y="2995342"/>
            <a:ext cx="40893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i="0" u="none" strike="noStrike" cap="none">
                <a:solidFill>
                  <a:schemeClr val="dk1"/>
                </a:solidFill>
                <a:latin typeface="Meiryo"/>
                <a:ea typeface="Meiryo"/>
                <a:cs typeface="Meiryo"/>
                <a:sym typeface="Meiryo"/>
              </a:rPr>
              <a:t>部署名：</a:t>
            </a:r>
            <a:endParaRPr sz="180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800"/>
              <a:buFont typeface="Arial"/>
              <a:buNone/>
            </a:pPr>
            <a:r>
              <a:rPr lang="ja-JP" sz="1800">
                <a:solidFill>
                  <a:schemeClr val="dk1"/>
                </a:solidFill>
                <a:latin typeface="Meiryo"/>
                <a:ea typeface="Meiryo"/>
                <a:cs typeface="Meiryo"/>
                <a:sym typeface="Meiryo"/>
              </a:rPr>
              <a:t>メンバー：●●名</a:t>
            </a:r>
            <a:endParaRPr sz="1800">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800"/>
              <a:buFont typeface="Arial"/>
              <a:buNone/>
            </a:pPr>
            <a:r>
              <a:rPr lang="ja-JP" sz="1800">
                <a:solidFill>
                  <a:schemeClr val="dk1"/>
                </a:solidFill>
                <a:latin typeface="Meiryo"/>
                <a:ea typeface="Meiryo"/>
                <a:cs typeface="Meiryo"/>
                <a:sym typeface="Meiryo"/>
              </a:rPr>
              <a:t>推進者：</a:t>
            </a:r>
            <a:endParaRPr sz="1800">
              <a:solidFill>
                <a:schemeClr val="dk1"/>
              </a:solidFill>
              <a:latin typeface="Meiryo"/>
              <a:ea typeface="Meiryo"/>
              <a:cs typeface="Meiryo"/>
              <a:sym typeface="Meiryo"/>
            </a:endParaRPr>
          </a:p>
        </p:txBody>
      </p:sp>
      <p:cxnSp>
        <p:nvCxnSpPr>
          <p:cNvPr id="315" name="Google Shape;315;g3f8202a78e1_0_90"/>
          <p:cNvCxnSpPr/>
          <p:nvPr/>
        </p:nvCxnSpPr>
        <p:spPr>
          <a:xfrm>
            <a:off x="1139952" y="2710268"/>
            <a:ext cx="4791600" cy="0"/>
          </a:xfrm>
          <a:prstGeom prst="straightConnector1">
            <a:avLst/>
          </a:prstGeom>
          <a:noFill/>
          <a:ln w="19050" cap="flat" cmpd="sng">
            <a:solidFill>
              <a:srgbClr val="1787F8"/>
            </a:solidFill>
            <a:prstDash val="solid"/>
            <a:miter lim="800000"/>
            <a:headEnd type="none" w="sm" len="sm"/>
            <a:tailEnd type="none" w="sm" len="sm"/>
          </a:ln>
        </p:spPr>
      </p:cxnSp>
      <p:pic>
        <p:nvPicPr>
          <p:cNvPr id="316" name="Google Shape;316;g3f8202a78e1_0_90"/>
          <p:cNvPicPr preferRelativeResize="0"/>
          <p:nvPr/>
        </p:nvPicPr>
        <p:blipFill rotWithShape="1">
          <a:blip r:embed="rId3">
            <a:alphaModFix/>
          </a:blip>
          <a:srcRect r="4816"/>
          <a:stretch/>
        </p:blipFill>
        <p:spPr>
          <a:xfrm>
            <a:off x="6860275" y="2404575"/>
            <a:ext cx="5268226" cy="2449900"/>
          </a:xfrm>
          <a:prstGeom prst="rect">
            <a:avLst/>
          </a:prstGeom>
          <a:noFill/>
          <a:ln>
            <a:noFill/>
          </a:ln>
        </p:spPr>
      </p:pic>
      <p:sp>
        <p:nvSpPr>
          <p:cNvPr id="317" name="Google Shape;317;g3f8202a78e1_0_90"/>
          <p:cNvSpPr txBox="1"/>
          <p:nvPr/>
        </p:nvSpPr>
        <p:spPr>
          <a:xfrm>
            <a:off x="890842" y="962784"/>
            <a:ext cx="10520700" cy="1077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ja-JP" sz="1800" i="0" u="none" strike="noStrike" cap="none">
                <a:solidFill>
                  <a:schemeClr val="dk1"/>
                </a:solidFill>
                <a:latin typeface="Meiryo"/>
                <a:ea typeface="Meiryo"/>
                <a:cs typeface="Meiryo"/>
                <a:sym typeface="Meiryo"/>
              </a:rPr>
              <a:t>Bizer team 導入を成功させるためには、最初から現場のメンバーに自由に使って</a:t>
            </a:r>
            <a:endParaRPr sz="1400" i="0" u="none" strike="noStrike" cap="none">
              <a:solidFill>
                <a:srgbClr val="000000"/>
              </a:solidFill>
              <a:latin typeface="Meiryo"/>
              <a:ea typeface="Meiryo"/>
              <a:cs typeface="Meiryo"/>
              <a:sym typeface="Meiryo"/>
            </a:endParaRPr>
          </a:p>
          <a:p>
            <a:pPr marL="0" marR="0" lvl="0" indent="0" algn="ctr" rtl="0">
              <a:lnSpc>
                <a:spcPct val="100000"/>
              </a:lnSpc>
              <a:spcBef>
                <a:spcPts val="600"/>
              </a:spcBef>
              <a:spcAft>
                <a:spcPts val="0"/>
              </a:spcAft>
              <a:buClr>
                <a:srgbClr val="000000"/>
              </a:buClr>
              <a:buSzPts val="1800"/>
              <a:buFont typeface="Arial"/>
              <a:buNone/>
            </a:pPr>
            <a:r>
              <a:rPr lang="ja-JP" sz="1800" i="0" u="none" strike="noStrike" cap="none">
                <a:solidFill>
                  <a:schemeClr val="dk1"/>
                </a:solidFill>
                <a:latin typeface="Meiryo"/>
                <a:ea typeface="Meiryo"/>
                <a:cs typeface="Meiryo"/>
                <a:sym typeface="Meiryo"/>
              </a:rPr>
              <a:t>もらうより、中心メンバーとなる</a:t>
            </a:r>
            <a:r>
              <a:rPr lang="ja-JP" sz="1800" i="0" u="none" strike="noStrike" cap="none">
                <a:solidFill>
                  <a:srgbClr val="FF0000"/>
                </a:solidFill>
                <a:latin typeface="Meiryo"/>
                <a:ea typeface="Meiryo"/>
                <a:cs typeface="Meiryo"/>
                <a:sym typeface="Meiryo"/>
              </a:rPr>
              <a:t>「推進者」</a:t>
            </a:r>
            <a:r>
              <a:rPr lang="ja-JP" sz="1800" i="0" u="none" strike="noStrike" cap="none">
                <a:solidFill>
                  <a:schemeClr val="dk1"/>
                </a:solidFill>
                <a:latin typeface="Meiryo"/>
                <a:ea typeface="Meiryo"/>
                <a:cs typeface="Meiryo"/>
                <a:sym typeface="Meiryo"/>
              </a:rPr>
              <a:t>を決めてもらうことをおすすめします。</a:t>
            </a:r>
            <a:endParaRPr sz="1400" i="0" u="none" strike="noStrike" cap="none">
              <a:solidFill>
                <a:srgbClr val="000000"/>
              </a:solidFill>
              <a:latin typeface="Meiryo"/>
              <a:ea typeface="Meiryo"/>
              <a:cs typeface="Meiryo"/>
              <a:sym typeface="Meiryo"/>
            </a:endParaRPr>
          </a:p>
          <a:p>
            <a:pPr marL="0" marR="0" lvl="0" indent="0" algn="ctr" rtl="0">
              <a:lnSpc>
                <a:spcPct val="100000"/>
              </a:lnSpc>
              <a:spcBef>
                <a:spcPts val="600"/>
              </a:spcBef>
              <a:spcAft>
                <a:spcPts val="0"/>
              </a:spcAft>
              <a:buClr>
                <a:srgbClr val="000000"/>
              </a:buClr>
              <a:buSzPts val="1800"/>
              <a:buFont typeface="Arial"/>
              <a:buNone/>
            </a:pPr>
            <a:endParaRPr sz="1800" i="0" u="none" strike="noStrike" cap="none">
              <a:solidFill>
                <a:schemeClr val="dk1"/>
              </a:solidFill>
              <a:latin typeface="Meiryo"/>
              <a:ea typeface="Meiryo"/>
              <a:cs typeface="Meiryo"/>
              <a:sym typeface="Meiryo"/>
            </a:endParaRPr>
          </a:p>
        </p:txBody>
      </p:sp>
      <p:pic>
        <p:nvPicPr>
          <p:cNvPr id="318" name="Google Shape;318;g3f8202a78e1_0_90"/>
          <p:cNvPicPr preferRelativeResize="0"/>
          <p:nvPr/>
        </p:nvPicPr>
        <p:blipFill rotWithShape="1">
          <a:blip r:embed="rId4">
            <a:alphaModFix/>
          </a:blip>
          <a:srcRect/>
          <a:stretch/>
        </p:blipFill>
        <p:spPr>
          <a:xfrm>
            <a:off x="10657662" y="5218980"/>
            <a:ext cx="1269239" cy="1137369"/>
          </a:xfrm>
          <a:prstGeom prst="rect">
            <a:avLst/>
          </a:prstGeom>
          <a:noFill/>
          <a:ln>
            <a:noFill/>
          </a:ln>
        </p:spPr>
      </p:pic>
      <p:sp>
        <p:nvSpPr>
          <p:cNvPr id="319" name="Google Shape;319;g3f8202a78e1_0_90"/>
          <p:cNvSpPr/>
          <p:nvPr/>
        </p:nvSpPr>
        <p:spPr>
          <a:xfrm>
            <a:off x="9385300" y="2328375"/>
            <a:ext cx="2743200" cy="10542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20" name="Google Shape;320;g3f8202a78e1_0_90"/>
          <p:cNvSpPr/>
          <p:nvPr/>
        </p:nvSpPr>
        <p:spPr>
          <a:xfrm>
            <a:off x="890850" y="4540451"/>
            <a:ext cx="6108600" cy="18159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ja-JP" sz="1200">
                <a:latin typeface="Meiryo"/>
                <a:ea typeface="Meiryo"/>
                <a:cs typeface="Meiryo"/>
                <a:sym typeface="Meiryo"/>
              </a:rPr>
              <a:t>推進者とは…</a:t>
            </a:r>
            <a:br>
              <a:rPr lang="ja-JP" sz="1200">
                <a:latin typeface="Meiryo"/>
                <a:ea typeface="Meiryo"/>
                <a:cs typeface="Meiryo"/>
                <a:sym typeface="Meiryo"/>
              </a:rPr>
            </a:br>
            <a:r>
              <a:rPr lang="ja-JP" sz="1200" b="1">
                <a:solidFill>
                  <a:schemeClr val="dk1"/>
                </a:solidFill>
                <a:latin typeface="Meiryo"/>
                <a:ea typeface="Meiryo"/>
                <a:cs typeface="Meiryo"/>
                <a:sym typeface="Meiryo"/>
              </a:rPr>
              <a:t>管理職と連携し、チームの中心となってBizer team導入を進めていただく方</a:t>
            </a:r>
            <a:endParaRPr sz="1200" b="1">
              <a:solidFill>
                <a:schemeClr val="dk1"/>
              </a:solidFill>
              <a:latin typeface="Meiryo"/>
              <a:ea typeface="Meiryo"/>
              <a:cs typeface="Meiryo"/>
              <a:sym typeface="Meiryo"/>
            </a:endParaRPr>
          </a:p>
          <a:p>
            <a:pPr marL="0" lvl="0" indent="0" algn="l" rtl="0">
              <a:lnSpc>
                <a:spcPct val="115000"/>
              </a:lnSpc>
              <a:spcBef>
                <a:spcPts val="0"/>
              </a:spcBef>
              <a:spcAft>
                <a:spcPts val="0"/>
              </a:spcAft>
              <a:buClr>
                <a:schemeClr val="dk1"/>
              </a:buClr>
              <a:buSzPts val="1100"/>
              <a:buFont typeface="Arial"/>
              <a:buNone/>
            </a:pPr>
            <a:r>
              <a:rPr lang="ja-JP" sz="1200">
                <a:solidFill>
                  <a:schemeClr val="dk1"/>
                </a:solidFill>
                <a:latin typeface="Meiryo"/>
                <a:ea typeface="Meiryo"/>
                <a:cs typeface="Meiryo"/>
                <a:sym typeface="Meiryo"/>
              </a:rPr>
              <a:t>　推進者に実行していただくこと（例）</a:t>
            </a:r>
            <a:endParaRPr sz="1200">
              <a:solidFill>
                <a:schemeClr val="dk1"/>
              </a:solidFill>
              <a:latin typeface="Meiryo"/>
              <a:ea typeface="Meiryo"/>
              <a:cs typeface="Meiryo"/>
              <a:sym typeface="Meiryo"/>
            </a:endParaRPr>
          </a:p>
          <a:p>
            <a:pPr marL="0" lvl="0" indent="0" algn="l" rtl="0">
              <a:lnSpc>
                <a:spcPct val="115000"/>
              </a:lnSpc>
              <a:spcBef>
                <a:spcPts val="0"/>
              </a:spcBef>
              <a:spcAft>
                <a:spcPts val="0"/>
              </a:spcAft>
              <a:buClr>
                <a:schemeClr val="dk1"/>
              </a:buClr>
              <a:buSzPts val="1100"/>
              <a:buFont typeface="Arial"/>
              <a:buNone/>
            </a:pPr>
            <a:r>
              <a:rPr lang="ja-JP" sz="1200">
                <a:solidFill>
                  <a:schemeClr val="dk1"/>
                </a:solidFill>
                <a:latin typeface="Meiryo"/>
                <a:ea typeface="Meiryo"/>
                <a:cs typeface="Meiryo"/>
                <a:sym typeface="Meiryo"/>
              </a:rPr>
              <a:t>　・オンボーディングサポートミーティングへの参加</a:t>
            </a:r>
            <a:endParaRPr sz="1200">
              <a:solidFill>
                <a:schemeClr val="dk1"/>
              </a:solidFill>
              <a:latin typeface="Meiryo"/>
              <a:ea typeface="Meiryo"/>
              <a:cs typeface="Meiryo"/>
              <a:sym typeface="Meiryo"/>
            </a:endParaRPr>
          </a:p>
          <a:p>
            <a:pPr marL="0" lvl="0" indent="0" algn="l" rtl="0">
              <a:lnSpc>
                <a:spcPct val="115000"/>
              </a:lnSpc>
              <a:spcBef>
                <a:spcPts val="0"/>
              </a:spcBef>
              <a:spcAft>
                <a:spcPts val="0"/>
              </a:spcAft>
              <a:buClr>
                <a:schemeClr val="dk1"/>
              </a:buClr>
              <a:buSzPts val="1100"/>
              <a:buFont typeface="Arial"/>
              <a:buNone/>
            </a:pPr>
            <a:r>
              <a:rPr lang="ja-JP" sz="1200">
                <a:solidFill>
                  <a:schemeClr val="dk1"/>
                </a:solidFill>
                <a:latin typeface="Meiryo"/>
                <a:ea typeface="Meiryo"/>
                <a:cs typeface="Meiryo"/>
                <a:sym typeface="Meiryo"/>
              </a:rPr>
              <a:t>　・はじめのうちは、中心となってタスク作成</a:t>
            </a:r>
            <a:endParaRPr sz="1200">
              <a:solidFill>
                <a:schemeClr val="dk1"/>
              </a:solidFill>
              <a:latin typeface="Meiryo"/>
              <a:ea typeface="Meiryo"/>
              <a:cs typeface="Meiryo"/>
              <a:sym typeface="Meiryo"/>
            </a:endParaRPr>
          </a:p>
          <a:p>
            <a:pPr marL="0" lvl="0" indent="0" algn="l" rtl="0">
              <a:lnSpc>
                <a:spcPct val="115000"/>
              </a:lnSpc>
              <a:spcBef>
                <a:spcPts val="0"/>
              </a:spcBef>
              <a:spcAft>
                <a:spcPts val="0"/>
              </a:spcAft>
              <a:buClr>
                <a:schemeClr val="dk1"/>
              </a:buClr>
              <a:buSzPts val="1100"/>
              <a:buFont typeface="Arial"/>
              <a:buNone/>
            </a:pPr>
            <a:r>
              <a:rPr lang="ja-JP" sz="1200">
                <a:solidFill>
                  <a:schemeClr val="dk1"/>
                </a:solidFill>
                <a:latin typeface="Meiryo"/>
                <a:ea typeface="Meiryo"/>
                <a:cs typeface="Meiryo"/>
                <a:sym typeface="Meiryo"/>
              </a:rPr>
              <a:t>　・利用方針の検討、メンバーへの展開</a:t>
            </a:r>
            <a:endParaRPr sz="1200">
              <a:solidFill>
                <a:schemeClr val="dk1"/>
              </a:solidFill>
              <a:latin typeface="Meiryo"/>
              <a:ea typeface="Meiryo"/>
              <a:cs typeface="Meiryo"/>
              <a:sym typeface="Meiryo"/>
            </a:endParaRPr>
          </a:p>
          <a:p>
            <a:pPr marL="0" lvl="0" indent="0" algn="l" rtl="0">
              <a:lnSpc>
                <a:spcPct val="115000"/>
              </a:lnSpc>
              <a:spcBef>
                <a:spcPts val="0"/>
              </a:spcBef>
              <a:spcAft>
                <a:spcPts val="0"/>
              </a:spcAft>
              <a:buClr>
                <a:schemeClr val="dk1"/>
              </a:buClr>
              <a:buSzPts val="1100"/>
              <a:buFont typeface="Arial"/>
              <a:buNone/>
            </a:pPr>
            <a:r>
              <a:rPr lang="ja-JP" sz="1200">
                <a:solidFill>
                  <a:schemeClr val="dk1"/>
                </a:solidFill>
                <a:latin typeface="Meiryo"/>
                <a:ea typeface="Meiryo"/>
                <a:cs typeface="Meiryo"/>
                <a:sym typeface="Meiryo"/>
              </a:rPr>
              <a:t>　・他メンバーへの利用呼びかけ、メンバーの声を拾う、</a:t>
            </a:r>
            <a:br>
              <a:rPr lang="ja-JP" sz="1200">
                <a:solidFill>
                  <a:schemeClr val="dk1"/>
                </a:solidFill>
                <a:latin typeface="Meiryo"/>
                <a:ea typeface="Meiryo"/>
                <a:cs typeface="Meiryo"/>
                <a:sym typeface="Meiryo"/>
              </a:rPr>
            </a:br>
            <a:r>
              <a:rPr lang="ja-JP" sz="1200">
                <a:solidFill>
                  <a:schemeClr val="dk1"/>
                </a:solidFill>
                <a:latin typeface="Meiryo"/>
                <a:ea typeface="Meiryo"/>
                <a:cs typeface="Meiryo"/>
                <a:sym typeface="Meiryo"/>
              </a:rPr>
              <a:t>　　パトロール（期限切れの確認等）</a:t>
            </a:r>
            <a:endParaRPr sz="1200">
              <a:latin typeface="Meiryo"/>
              <a:ea typeface="Meiryo"/>
              <a:cs typeface="Meiryo"/>
              <a:sym typeface="Meiryo"/>
            </a:endParaRPr>
          </a:p>
        </p:txBody>
      </p:sp>
      <p:sp>
        <p:nvSpPr>
          <p:cNvPr id="321" name="Google Shape;321;g3f8202a78e1_0_90"/>
          <p:cNvSpPr txBox="1">
            <a:spLocks noGrp="1"/>
          </p:cNvSpPr>
          <p:nvPr>
            <p:ph type="title"/>
          </p:nvPr>
        </p:nvSpPr>
        <p:spPr>
          <a:xfrm>
            <a:off x="130262" y="68681"/>
            <a:ext cx="7671000" cy="5403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2000"/>
              <a:buFont typeface="Arial"/>
              <a:buNone/>
            </a:pPr>
            <a:r>
              <a:rPr lang="ja-JP">
                <a:latin typeface="Meiryo"/>
                <a:ea typeface="Meiryo"/>
                <a:cs typeface="Meiryo"/>
                <a:sym typeface="Meiryo"/>
              </a:rPr>
              <a:t>推進体制・役割を決める</a:t>
            </a:r>
            <a:endParaRPr>
              <a:latin typeface="Meiryo"/>
              <a:ea typeface="Meiryo"/>
              <a:cs typeface="Meiryo"/>
              <a:sym typeface="Meiryo"/>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g3f8202a78e1_0_103"/>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ltLang="ja-JP"/>
              <a:t>12</a:t>
            </a:fld>
            <a:endParaRPr/>
          </a:p>
        </p:txBody>
      </p:sp>
      <p:sp>
        <p:nvSpPr>
          <p:cNvPr id="327" name="Google Shape;327;g3f8202a78e1_0_103"/>
          <p:cNvSpPr txBox="1"/>
          <p:nvPr/>
        </p:nvSpPr>
        <p:spPr>
          <a:xfrm>
            <a:off x="1018025" y="2000075"/>
            <a:ext cx="86883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i="0" u="none" strike="noStrike" cap="none">
                <a:solidFill>
                  <a:schemeClr val="dk1"/>
                </a:solidFill>
                <a:latin typeface="Meiryo"/>
                <a:ea typeface="Meiryo"/>
                <a:cs typeface="Meiryo"/>
                <a:sym typeface="Meiryo"/>
              </a:rPr>
              <a:t>例）</a:t>
            </a:r>
            <a:endParaRPr sz="180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800"/>
              <a:buFont typeface="Arial"/>
              <a:buNone/>
            </a:pPr>
            <a:r>
              <a:rPr lang="ja-JP" sz="1800" i="0" u="none" strike="noStrike" cap="none">
                <a:solidFill>
                  <a:schemeClr val="dk1"/>
                </a:solidFill>
                <a:latin typeface="Meiryo"/>
                <a:ea typeface="Meiryo"/>
                <a:cs typeface="Meiryo"/>
                <a:sym typeface="Meiryo"/>
              </a:rPr>
              <a:t>・ 業務が属人化しており、他者がフォローできる体制になっていない</a:t>
            </a:r>
            <a:endParaRPr sz="140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800"/>
              <a:buFont typeface="Arial"/>
              <a:buNone/>
            </a:pPr>
            <a:r>
              <a:rPr lang="ja-JP" sz="1800" i="0" u="none" strike="noStrike" cap="none">
                <a:solidFill>
                  <a:schemeClr val="dk1"/>
                </a:solidFill>
                <a:latin typeface="Meiryo"/>
                <a:ea typeface="Meiryo"/>
                <a:cs typeface="Meiryo"/>
                <a:sym typeface="Meiryo"/>
              </a:rPr>
              <a:t>・ お互いがどこまで終わったかがわからず、業務の進捗状況が把握できていない</a:t>
            </a:r>
            <a:endParaRPr sz="140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800"/>
              <a:buFont typeface="Arial"/>
              <a:buNone/>
            </a:pPr>
            <a:r>
              <a:rPr lang="ja-JP" sz="1800" i="0" u="none" strike="noStrike" cap="none">
                <a:solidFill>
                  <a:schemeClr val="dk1"/>
                </a:solidFill>
                <a:latin typeface="Meiryo"/>
                <a:ea typeface="Meiryo"/>
                <a:cs typeface="Meiryo"/>
                <a:sym typeface="Meiryo"/>
              </a:rPr>
              <a:t>・ 業務の全体像がわからないので、効率化のための改善に着手できない</a:t>
            </a:r>
            <a:endParaRPr sz="1800" i="0" u="none" strike="noStrike" cap="none">
              <a:solidFill>
                <a:schemeClr val="dk1"/>
              </a:solidFill>
              <a:latin typeface="Meiryo"/>
              <a:ea typeface="Meiryo"/>
              <a:cs typeface="Meiryo"/>
              <a:sym typeface="Meiryo"/>
            </a:endParaRPr>
          </a:p>
        </p:txBody>
      </p:sp>
      <p:sp>
        <p:nvSpPr>
          <p:cNvPr id="328" name="Google Shape;328;g3f8202a78e1_0_103"/>
          <p:cNvSpPr txBox="1"/>
          <p:nvPr/>
        </p:nvSpPr>
        <p:spPr>
          <a:xfrm>
            <a:off x="890842" y="962784"/>
            <a:ext cx="10520700" cy="723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ja-JP" sz="1800" i="0" u="none" strike="noStrike" cap="none">
                <a:solidFill>
                  <a:schemeClr val="dk1"/>
                </a:solidFill>
                <a:latin typeface="Meiryo"/>
                <a:ea typeface="Meiryo"/>
                <a:cs typeface="Meiryo"/>
                <a:sym typeface="Meiryo"/>
              </a:rPr>
              <a:t>今チームが抱えている具体的な</a:t>
            </a:r>
            <a:r>
              <a:rPr lang="ja-JP" sz="1800">
                <a:solidFill>
                  <a:srgbClr val="FF0000"/>
                </a:solidFill>
                <a:latin typeface="Meiryo"/>
                <a:ea typeface="Meiryo"/>
                <a:cs typeface="Meiryo"/>
                <a:sym typeface="Meiryo"/>
              </a:rPr>
              <a:t>問題</a:t>
            </a:r>
            <a:r>
              <a:rPr lang="ja-JP" sz="1800" i="0" u="none" strike="noStrike" cap="none">
                <a:solidFill>
                  <a:schemeClr val="dk1"/>
                </a:solidFill>
                <a:latin typeface="Meiryo"/>
                <a:ea typeface="Meiryo"/>
                <a:cs typeface="Meiryo"/>
                <a:sym typeface="Meiryo"/>
              </a:rPr>
              <a:t>を記載しましょう。</a:t>
            </a:r>
            <a:endParaRPr sz="1800" i="0" u="none" strike="noStrike" cap="none">
              <a:solidFill>
                <a:schemeClr val="dk1"/>
              </a:solidFill>
              <a:latin typeface="Meiryo"/>
              <a:ea typeface="Meiryo"/>
              <a:cs typeface="Meiryo"/>
              <a:sym typeface="Meiryo"/>
            </a:endParaRPr>
          </a:p>
          <a:p>
            <a:pPr marL="0" marR="0" lvl="0" indent="0" algn="ctr" rtl="0">
              <a:lnSpc>
                <a:spcPct val="100000"/>
              </a:lnSpc>
              <a:spcBef>
                <a:spcPts val="600"/>
              </a:spcBef>
              <a:spcAft>
                <a:spcPts val="0"/>
              </a:spcAft>
              <a:buClr>
                <a:srgbClr val="000000"/>
              </a:buClr>
              <a:buSzPts val="1800"/>
              <a:buFont typeface="Arial"/>
              <a:buNone/>
            </a:pPr>
            <a:r>
              <a:rPr lang="ja-JP" sz="1800" i="0" u="none" strike="noStrike" cap="none">
                <a:solidFill>
                  <a:schemeClr val="dk1"/>
                </a:solidFill>
                <a:latin typeface="Meiryo"/>
                <a:ea typeface="Meiryo"/>
                <a:cs typeface="Meiryo"/>
                <a:sym typeface="Meiryo"/>
              </a:rPr>
              <a:t>この困っている状態が続くとどんなリスクがあるか？考えてみましょう。</a:t>
            </a:r>
            <a:endParaRPr sz="1800" i="0" u="none" strike="noStrike" cap="none">
              <a:solidFill>
                <a:schemeClr val="dk1"/>
              </a:solidFill>
              <a:latin typeface="Meiryo"/>
              <a:ea typeface="Meiryo"/>
              <a:cs typeface="Meiryo"/>
              <a:sym typeface="Meiryo"/>
            </a:endParaRPr>
          </a:p>
        </p:txBody>
      </p:sp>
      <p:sp>
        <p:nvSpPr>
          <p:cNvPr id="329" name="Google Shape;329;g3f8202a78e1_0_103"/>
          <p:cNvSpPr/>
          <p:nvPr/>
        </p:nvSpPr>
        <p:spPr>
          <a:xfrm>
            <a:off x="1018031" y="3471043"/>
            <a:ext cx="10155900" cy="2795400"/>
          </a:xfrm>
          <a:prstGeom prst="rect">
            <a:avLst/>
          </a:prstGeom>
          <a:noFill/>
          <a:ln w="28575" cap="flat" cmpd="sng">
            <a:solidFill>
              <a:srgbClr val="1787F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pic>
        <p:nvPicPr>
          <p:cNvPr id="330" name="Google Shape;330;g3f8202a78e1_0_103"/>
          <p:cNvPicPr preferRelativeResize="0"/>
          <p:nvPr/>
        </p:nvPicPr>
        <p:blipFill rotWithShape="1">
          <a:blip r:embed="rId3">
            <a:alphaModFix/>
          </a:blip>
          <a:srcRect/>
          <a:stretch/>
        </p:blipFill>
        <p:spPr>
          <a:xfrm>
            <a:off x="9614013" y="2415088"/>
            <a:ext cx="983883" cy="920634"/>
          </a:xfrm>
          <a:prstGeom prst="rect">
            <a:avLst/>
          </a:prstGeom>
          <a:noFill/>
          <a:ln>
            <a:noFill/>
          </a:ln>
        </p:spPr>
      </p:pic>
      <p:sp>
        <p:nvSpPr>
          <p:cNvPr id="331" name="Google Shape;331;g3f8202a78e1_0_103"/>
          <p:cNvSpPr txBox="1">
            <a:spLocks noGrp="1"/>
          </p:cNvSpPr>
          <p:nvPr>
            <p:ph type="title"/>
          </p:nvPr>
        </p:nvSpPr>
        <p:spPr>
          <a:xfrm>
            <a:off x="130262" y="68681"/>
            <a:ext cx="7671000" cy="5403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2000"/>
              <a:buFont typeface="Arial"/>
              <a:buNone/>
            </a:pPr>
            <a:r>
              <a:rPr lang="ja-JP">
                <a:latin typeface="Meiryo"/>
                <a:ea typeface="Meiryo"/>
                <a:cs typeface="Meiryo"/>
                <a:sym typeface="Meiryo"/>
              </a:rPr>
              <a:t>導入背景、問題、状態目標を明確にする</a:t>
            </a:r>
            <a:endParaRPr>
              <a:latin typeface="Meiryo"/>
              <a:ea typeface="Meiryo"/>
              <a:cs typeface="Meiryo"/>
              <a:sym typeface="Meiryo"/>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g3f8202a78e1_0_112"/>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ltLang="ja-JP"/>
              <a:t>13</a:t>
            </a:fld>
            <a:endParaRPr/>
          </a:p>
        </p:txBody>
      </p:sp>
      <p:sp>
        <p:nvSpPr>
          <p:cNvPr id="337" name="Google Shape;337;g3f8202a78e1_0_112"/>
          <p:cNvSpPr txBox="1"/>
          <p:nvPr/>
        </p:nvSpPr>
        <p:spPr>
          <a:xfrm>
            <a:off x="636250" y="944438"/>
            <a:ext cx="11029800" cy="1077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ja-JP" sz="1800" i="0" u="none" strike="noStrike" cap="none">
                <a:solidFill>
                  <a:schemeClr val="dk1"/>
                </a:solidFill>
                <a:latin typeface="Meiryo"/>
                <a:ea typeface="Meiryo"/>
                <a:cs typeface="Meiryo"/>
                <a:sym typeface="Meiryo"/>
              </a:rPr>
              <a:t>「何のためにBizer teamを使うのか」を明確にするため、</a:t>
            </a:r>
            <a:endParaRPr sz="1800" i="0" u="none" strike="noStrike" cap="none">
              <a:solidFill>
                <a:schemeClr val="dk1"/>
              </a:solidFill>
              <a:latin typeface="Meiryo"/>
              <a:ea typeface="Meiryo"/>
              <a:cs typeface="Meiryo"/>
              <a:sym typeface="Meiryo"/>
            </a:endParaRPr>
          </a:p>
          <a:p>
            <a:pPr marL="0" marR="0" lvl="0" indent="0" algn="ctr" rtl="0">
              <a:lnSpc>
                <a:spcPct val="100000"/>
              </a:lnSpc>
              <a:spcBef>
                <a:spcPts val="600"/>
              </a:spcBef>
              <a:spcAft>
                <a:spcPts val="0"/>
              </a:spcAft>
              <a:buClr>
                <a:srgbClr val="000000"/>
              </a:buClr>
              <a:buSzPts val="1800"/>
              <a:buFont typeface="Arial"/>
              <a:buNone/>
            </a:pPr>
            <a:r>
              <a:rPr lang="ja-JP" sz="1800" i="0" u="none" strike="noStrike" cap="none">
                <a:solidFill>
                  <a:schemeClr val="dk1"/>
                </a:solidFill>
                <a:latin typeface="Meiryo"/>
                <a:ea typeface="Meiryo"/>
                <a:cs typeface="Meiryo"/>
                <a:sym typeface="Meiryo"/>
              </a:rPr>
              <a:t>チームのミッションや</a:t>
            </a:r>
            <a:r>
              <a:rPr lang="ja-JP" sz="1800" i="0" u="none" strike="noStrike" cap="none">
                <a:solidFill>
                  <a:srgbClr val="FF0000"/>
                </a:solidFill>
                <a:latin typeface="Meiryo"/>
                <a:ea typeface="Meiryo"/>
                <a:cs typeface="Meiryo"/>
                <a:sym typeface="Meiryo"/>
              </a:rPr>
              <a:t>導入</a:t>
            </a:r>
            <a:r>
              <a:rPr lang="ja-JP" sz="1800">
                <a:solidFill>
                  <a:srgbClr val="FF0000"/>
                </a:solidFill>
                <a:latin typeface="Meiryo"/>
                <a:ea typeface="Meiryo"/>
                <a:cs typeface="Meiryo"/>
                <a:sym typeface="Meiryo"/>
              </a:rPr>
              <a:t>背景</a:t>
            </a:r>
            <a:r>
              <a:rPr lang="ja-JP" sz="1800" i="0" u="none" strike="noStrike" cap="none">
                <a:solidFill>
                  <a:schemeClr val="dk1"/>
                </a:solidFill>
                <a:latin typeface="Meiryo"/>
                <a:ea typeface="Meiryo"/>
                <a:cs typeface="Meiryo"/>
                <a:sym typeface="Meiryo"/>
              </a:rPr>
              <a:t>の認識を合わせ、チームでゴールを設定しましょう！</a:t>
            </a:r>
            <a:endParaRPr sz="1800" i="0" u="none" strike="noStrike" cap="none">
              <a:solidFill>
                <a:schemeClr val="dk1"/>
              </a:solidFill>
              <a:latin typeface="Meiryo"/>
              <a:ea typeface="Meiryo"/>
              <a:cs typeface="Meiryo"/>
              <a:sym typeface="Meiryo"/>
            </a:endParaRPr>
          </a:p>
          <a:p>
            <a:pPr marL="0" marR="0" lvl="0" indent="0" algn="ctr" rtl="0">
              <a:lnSpc>
                <a:spcPct val="100000"/>
              </a:lnSpc>
              <a:spcBef>
                <a:spcPts val="600"/>
              </a:spcBef>
              <a:spcAft>
                <a:spcPts val="0"/>
              </a:spcAft>
              <a:buClr>
                <a:srgbClr val="000000"/>
              </a:buClr>
              <a:buSzPts val="1800"/>
              <a:buFont typeface="Arial"/>
              <a:buNone/>
            </a:pPr>
            <a:r>
              <a:rPr lang="ja-JP" sz="1800" i="0" u="none" strike="noStrike" cap="none">
                <a:solidFill>
                  <a:schemeClr val="dk1"/>
                </a:solidFill>
                <a:latin typeface="Meiryo"/>
                <a:ea typeface="Meiryo"/>
                <a:cs typeface="Meiryo"/>
                <a:sym typeface="Meiryo"/>
              </a:rPr>
              <a:t>今後、活用方法に迷ったときなどは、ここで設定した目標・課題・実現したいことに立ち返りましょう。</a:t>
            </a:r>
            <a:endParaRPr sz="1800" i="0" u="none" strike="noStrike" cap="none">
              <a:solidFill>
                <a:schemeClr val="dk1"/>
              </a:solidFill>
              <a:latin typeface="Meiryo"/>
              <a:ea typeface="Meiryo"/>
              <a:cs typeface="Meiryo"/>
              <a:sym typeface="Meiryo"/>
            </a:endParaRPr>
          </a:p>
        </p:txBody>
      </p:sp>
      <p:sp>
        <p:nvSpPr>
          <p:cNvPr id="338" name="Google Shape;338;g3f8202a78e1_0_112"/>
          <p:cNvSpPr txBox="1"/>
          <p:nvPr/>
        </p:nvSpPr>
        <p:spPr>
          <a:xfrm>
            <a:off x="1569851" y="2311513"/>
            <a:ext cx="9162600" cy="646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ja-JP" sz="1800" i="0" u="none" strike="noStrike" cap="none">
                <a:solidFill>
                  <a:schemeClr val="dk1"/>
                </a:solidFill>
                <a:latin typeface="Meiryo"/>
                <a:ea typeface="Meiryo"/>
                <a:cs typeface="Meiryo"/>
                <a:sym typeface="Meiryo"/>
              </a:rPr>
              <a:t>まずは、</a:t>
            </a:r>
            <a:r>
              <a:rPr lang="ja-JP" sz="1800" b="1" i="0" u="none" strike="noStrike" cap="none">
                <a:solidFill>
                  <a:schemeClr val="dk1"/>
                </a:solidFill>
                <a:latin typeface="Meiryo"/>
                <a:ea typeface="Meiryo"/>
                <a:cs typeface="Meiryo"/>
                <a:sym typeface="Meiryo"/>
              </a:rPr>
              <a:t>会社全体で注力している取り組みやチームのミッション</a:t>
            </a:r>
            <a:r>
              <a:rPr lang="ja-JP" sz="1800" i="0" u="none" strike="noStrike" cap="none">
                <a:solidFill>
                  <a:schemeClr val="dk1"/>
                </a:solidFill>
                <a:latin typeface="Meiryo"/>
                <a:ea typeface="Meiryo"/>
                <a:cs typeface="Meiryo"/>
                <a:sym typeface="Meiryo"/>
              </a:rPr>
              <a:t>を振り返りましょう！今の困りごとが解決されたとき、どんなことに取り組みたいか考えてみましょう。</a:t>
            </a:r>
            <a:endParaRPr sz="1800" i="0" u="none" strike="noStrike" cap="none">
              <a:solidFill>
                <a:schemeClr val="dk1"/>
              </a:solidFill>
              <a:latin typeface="Meiryo"/>
              <a:ea typeface="Meiryo"/>
              <a:cs typeface="Meiryo"/>
              <a:sym typeface="Meiryo"/>
            </a:endParaRPr>
          </a:p>
        </p:txBody>
      </p:sp>
      <p:sp>
        <p:nvSpPr>
          <p:cNvPr id="339" name="Google Shape;339;g3f8202a78e1_0_112"/>
          <p:cNvSpPr/>
          <p:nvPr/>
        </p:nvSpPr>
        <p:spPr>
          <a:xfrm>
            <a:off x="1018031" y="3995928"/>
            <a:ext cx="10155900" cy="2270400"/>
          </a:xfrm>
          <a:prstGeom prst="rect">
            <a:avLst/>
          </a:prstGeom>
          <a:noFill/>
          <a:ln w="28575" cap="flat" cmpd="sng">
            <a:solidFill>
              <a:srgbClr val="1787F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40" name="Google Shape;340;g3f8202a78e1_0_112"/>
          <p:cNvSpPr txBox="1"/>
          <p:nvPr/>
        </p:nvSpPr>
        <p:spPr>
          <a:xfrm>
            <a:off x="890850" y="3247775"/>
            <a:ext cx="103593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i="0" u="none" strike="noStrike" cap="none">
                <a:solidFill>
                  <a:schemeClr val="dk1"/>
                </a:solidFill>
                <a:latin typeface="Meiryo"/>
                <a:ea typeface="Meiryo"/>
                <a:cs typeface="Meiryo"/>
                <a:sym typeface="Meiryo"/>
              </a:rPr>
              <a:t>例）全社的にもデジタルツールを使って生産性を上げよう！という動きがある。</a:t>
            </a:r>
            <a:endParaRPr sz="180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800"/>
              <a:buFont typeface="Arial"/>
              <a:buNone/>
            </a:pPr>
            <a:r>
              <a:rPr lang="ja-JP" sz="1800" i="0" u="none" strike="noStrike" cap="none">
                <a:solidFill>
                  <a:schemeClr val="dk1"/>
                </a:solidFill>
                <a:latin typeface="Meiryo"/>
                <a:ea typeface="Meiryo"/>
                <a:cs typeface="Meiryo"/>
                <a:sym typeface="Meiryo"/>
              </a:rPr>
              <a:t>安定運用に加え、オペレーションコストを30％削減し、新規や中長期のPJT への稼働比率を上げる</a:t>
            </a:r>
            <a:endParaRPr sz="1400" i="0" u="none" strike="noStrike" cap="none">
              <a:solidFill>
                <a:srgbClr val="000000"/>
              </a:solidFill>
              <a:latin typeface="Meiryo"/>
              <a:ea typeface="Meiryo"/>
              <a:cs typeface="Meiryo"/>
              <a:sym typeface="Meiryo"/>
            </a:endParaRPr>
          </a:p>
        </p:txBody>
      </p:sp>
      <p:sp>
        <p:nvSpPr>
          <p:cNvPr id="341" name="Google Shape;341;g3f8202a78e1_0_112"/>
          <p:cNvSpPr txBox="1">
            <a:spLocks noGrp="1"/>
          </p:cNvSpPr>
          <p:nvPr>
            <p:ph type="title"/>
          </p:nvPr>
        </p:nvSpPr>
        <p:spPr>
          <a:xfrm>
            <a:off x="130262" y="68681"/>
            <a:ext cx="7671000" cy="5403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2000"/>
              <a:buFont typeface="Arial"/>
              <a:buNone/>
            </a:pPr>
            <a:r>
              <a:rPr lang="ja-JP">
                <a:latin typeface="Meiryo"/>
                <a:ea typeface="Meiryo"/>
                <a:cs typeface="Meiryo"/>
                <a:sym typeface="Meiryo"/>
              </a:rPr>
              <a:t>導入背景、問題、状態目標を明確にする</a:t>
            </a:r>
            <a:endParaRPr>
              <a:latin typeface="Meiryo"/>
              <a:ea typeface="Meiryo"/>
              <a:cs typeface="Meiryo"/>
              <a:sym typeface="Meiryo"/>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g3f8202a78e1_0_121"/>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ltLang="ja-JP"/>
              <a:t>14</a:t>
            </a:fld>
            <a:endParaRPr/>
          </a:p>
        </p:txBody>
      </p:sp>
      <p:sp>
        <p:nvSpPr>
          <p:cNvPr id="347" name="Google Shape;347;g3f8202a78e1_0_121"/>
          <p:cNvSpPr txBox="1"/>
          <p:nvPr/>
        </p:nvSpPr>
        <p:spPr>
          <a:xfrm>
            <a:off x="1018031" y="1903791"/>
            <a:ext cx="8457900" cy="1477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sz="1800" i="0" u="none" strike="noStrike" cap="none">
                <a:solidFill>
                  <a:schemeClr val="dk1"/>
                </a:solidFill>
                <a:latin typeface="Meiryo"/>
                <a:ea typeface="Meiryo"/>
                <a:cs typeface="Meiryo"/>
                <a:sym typeface="Meiryo"/>
              </a:rPr>
              <a:t>例）</a:t>
            </a:r>
            <a:endParaRPr sz="180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800"/>
              <a:buFont typeface="Arial"/>
              <a:buNone/>
            </a:pPr>
            <a:r>
              <a:rPr lang="ja-JP" sz="1800" i="0" u="none" strike="noStrike" cap="none">
                <a:solidFill>
                  <a:schemeClr val="dk1"/>
                </a:solidFill>
                <a:latin typeface="Meiryo"/>
                <a:ea typeface="Meiryo"/>
                <a:cs typeface="Meiryo"/>
                <a:sym typeface="Meiryo"/>
              </a:rPr>
              <a:t>① タスクを可視化し、業務の抜け漏れをなくす</a:t>
            </a:r>
            <a:endParaRPr sz="180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800"/>
              <a:buFont typeface="Arial"/>
              <a:buNone/>
            </a:pPr>
            <a:r>
              <a:rPr lang="ja-JP" sz="1800" i="0" u="none" strike="noStrike" cap="none">
                <a:solidFill>
                  <a:schemeClr val="dk1"/>
                </a:solidFill>
                <a:latin typeface="Meiryo"/>
                <a:ea typeface="Meiryo"/>
                <a:cs typeface="Meiryo"/>
                <a:sym typeface="Meiryo"/>
              </a:rPr>
              <a:t>② 各タスクの進捗を集約することで、コミュニケーションロスをなくす</a:t>
            </a:r>
            <a:endParaRPr sz="180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800"/>
              <a:buFont typeface="Arial"/>
              <a:buNone/>
            </a:pPr>
            <a:r>
              <a:rPr lang="ja-JP" sz="1800" i="0" u="none" strike="noStrike" cap="none">
                <a:solidFill>
                  <a:schemeClr val="dk1"/>
                </a:solidFill>
                <a:latin typeface="Meiryo"/>
                <a:ea typeface="Meiryo"/>
                <a:cs typeface="Meiryo"/>
                <a:sym typeface="Meiryo"/>
              </a:rPr>
              <a:t>③ 業務手順を可視化し、チーム内で助け合える状態を作る</a:t>
            </a:r>
            <a:endParaRPr sz="140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800"/>
              <a:buFont typeface="Arial"/>
              <a:buNone/>
            </a:pPr>
            <a:r>
              <a:rPr lang="ja-JP" sz="1800" i="0" u="none" strike="noStrike" cap="none">
                <a:solidFill>
                  <a:schemeClr val="dk1"/>
                </a:solidFill>
                <a:latin typeface="Meiryo"/>
                <a:ea typeface="Meiryo"/>
                <a:cs typeface="Meiryo"/>
                <a:sym typeface="Meiryo"/>
              </a:rPr>
              <a:t>④ 上記によりプロセス改善に取り組む基盤を作り、工数削減につなげる</a:t>
            </a:r>
            <a:endParaRPr sz="1800" i="0" u="none" strike="noStrike" cap="none">
              <a:solidFill>
                <a:schemeClr val="dk1"/>
              </a:solidFill>
              <a:latin typeface="Meiryo"/>
              <a:ea typeface="Meiryo"/>
              <a:cs typeface="Meiryo"/>
              <a:sym typeface="Meiryo"/>
            </a:endParaRPr>
          </a:p>
        </p:txBody>
      </p:sp>
      <p:sp>
        <p:nvSpPr>
          <p:cNvPr id="348" name="Google Shape;348;g3f8202a78e1_0_121"/>
          <p:cNvSpPr txBox="1"/>
          <p:nvPr/>
        </p:nvSpPr>
        <p:spPr>
          <a:xfrm>
            <a:off x="139350" y="912975"/>
            <a:ext cx="11913300" cy="1000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ja-JP" sz="1800" i="0" u="none" strike="noStrike" cap="none">
                <a:solidFill>
                  <a:schemeClr val="dk1"/>
                </a:solidFill>
                <a:latin typeface="Meiryo"/>
                <a:ea typeface="Meiryo"/>
                <a:cs typeface="Meiryo"/>
                <a:sym typeface="Meiryo"/>
              </a:rPr>
              <a:t>導入後、「こうなっていたい！」</a:t>
            </a:r>
            <a:r>
              <a:rPr lang="ja-JP" sz="1800">
                <a:solidFill>
                  <a:schemeClr val="dk1"/>
                </a:solidFill>
                <a:latin typeface="Meiryo"/>
                <a:ea typeface="Meiryo"/>
                <a:cs typeface="Meiryo"/>
                <a:sym typeface="Meiryo"/>
              </a:rPr>
              <a:t>という</a:t>
            </a:r>
            <a:r>
              <a:rPr lang="ja-JP" sz="1800">
                <a:solidFill>
                  <a:srgbClr val="FF0000"/>
                </a:solidFill>
                <a:latin typeface="Meiryo"/>
                <a:ea typeface="Meiryo"/>
                <a:cs typeface="Meiryo"/>
                <a:sym typeface="Meiryo"/>
              </a:rPr>
              <a:t>状態目標</a:t>
            </a:r>
            <a:r>
              <a:rPr lang="ja-JP" sz="1800" i="0" u="none" strike="noStrike" cap="none">
                <a:solidFill>
                  <a:schemeClr val="dk1"/>
                </a:solidFill>
                <a:latin typeface="Meiryo"/>
                <a:ea typeface="Meiryo"/>
                <a:cs typeface="Meiryo"/>
                <a:sym typeface="Meiryo"/>
              </a:rPr>
              <a:t>を記載してみましょう。</a:t>
            </a:r>
            <a:endParaRPr sz="1800" i="0" u="none" strike="noStrike" cap="none">
              <a:solidFill>
                <a:schemeClr val="dk1"/>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1800"/>
              <a:buFont typeface="Arial"/>
              <a:buNone/>
            </a:pPr>
            <a:r>
              <a:rPr lang="ja-JP" sz="1800" i="0" u="none" strike="noStrike" cap="none">
                <a:solidFill>
                  <a:schemeClr val="dk1"/>
                </a:solidFill>
                <a:latin typeface="Meiryo"/>
                <a:ea typeface="Meiryo"/>
                <a:cs typeface="Meiryo"/>
                <a:sym typeface="Meiryo"/>
              </a:rPr>
              <a:t>優先順位付けも行うと、達成感も感じやすいです！</a:t>
            </a:r>
            <a:endParaRPr sz="1800" i="0" u="none" strike="noStrike" cap="none">
              <a:solidFill>
                <a:schemeClr val="dk1"/>
              </a:solidFill>
              <a:latin typeface="Meiryo"/>
              <a:ea typeface="Meiryo"/>
              <a:cs typeface="Meiryo"/>
              <a:sym typeface="Meiryo"/>
            </a:endParaRPr>
          </a:p>
          <a:p>
            <a:pPr marL="0" marR="0" lvl="0" indent="0" algn="ctr" rtl="0">
              <a:lnSpc>
                <a:spcPct val="100000"/>
              </a:lnSpc>
              <a:spcBef>
                <a:spcPts val="600"/>
              </a:spcBef>
              <a:spcAft>
                <a:spcPts val="0"/>
              </a:spcAft>
              <a:buClr>
                <a:srgbClr val="000000"/>
              </a:buClr>
              <a:buSzPts val="1800"/>
              <a:buFont typeface="Arial"/>
              <a:buNone/>
            </a:pPr>
            <a:r>
              <a:rPr lang="ja-JP" sz="1800" i="0" u="none" strike="noStrike" cap="none">
                <a:solidFill>
                  <a:schemeClr val="dk1"/>
                </a:solidFill>
                <a:latin typeface="Meiryo"/>
                <a:ea typeface="Meiryo"/>
                <a:cs typeface="Meiryo"/>
                <a:sym typeface="Meiryo"/>
              </a:rPr>
              <a:t>利用定着後はこの内容を基に振り返りを行いましょう。</a:t>
            </a:r>
            <a:endParaRPr sz="1800" i="0" u="none" strike="noStrike" cap="none">
              <a:solidFill>
                <a:schemeClr val="dk1"/>
              </a:solidFill>
              <a:latin typeface="Meiryo"/>
              <a:ea typeface="Meiryo"/>
              <a:cs typeface="Meiryo"/>
              <a:sym typeface="Meiryo"/>
            </a:endParaRPr>
          </a:p>
        </p:txBody>
      </p:sp>
      <p:sp>
        <p:nvSpPr>
          <p:cNvPr id="349" name="Google Shape;349;g3f8202a78e1_0_121"/>
          <p:cNvSpPr/>
          <p:nvPr/>
        </p:nvSpPr>
        <p:spPr>
          <a:xfrm>
            <a:off x="1018031" y="3471043"/>
            <a:ext cx="10155900" cy="2795400"/>
          </a:xfrm>
          <a:prstGeom prst="rect">
            <a:avLst/>
          </a:prstGeom>
          <a:noFill/>
          <a:ln w="28575" cap="flat" cmpd="sng">
            <a:solidFill>
              <a:srgbClr val="1787F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pic>
        <p:nvPicPr>
          <p:cNvPr id="350" name="Google Shape;350;g3f8202a78e1_0_121"/>
          <p:cNvPicPr preferRelativeResize="0"/>
          <p:nvPr/>
        </p:nvPicPr>
        <p:blipFill rotWithShape="1">
          <a:blip r:embed="rId3">
            <a:alphaModFix/>
          </a:blip>
          <a:srcRect/>
          <a:stretch/>
        </p:blipFill>
        <p:spPr>
          <a:xfrm>
            <a:off x="8879102" y="2391034"/>
            <a:ext cx="1342529" cy="836902"/>
          </a:xfrm>
          <a:prstGeom prst="rect">
            <a:avLst/>
          </a:prstGeom>
          <a:noFill/>
          <a:ln>
            <a:noFill/>
          </a:ln>
        </p:spPr>
      </p:pic>
      <p:sp>
        <p:nvSpPr>
          <p:cNvPr id="351" name="Google Shape;351;g3f8202a78e1_0_121"/>
          <p:cNvSpPr txBox="1">
            <a:spLocks noGrp="1"/>
          </p:cNvSpPr>
          <p:nvPr>
            <p:ph type="title"/>
          </p:nvPr>
        </p:nvSpPr>
        <p:spPr>
          <a:xfrm>
            <a:off x="130262" y="68681"/>
            <a:ext cx="7671000" cy="5403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2000"/>
              <a:buFont typeface="Arial"/>
              <a:buNone/>
            </a:pPr>
            <a:r>
              <a:rPr lang="ja-JP">
                <a:latin typeface="Meiryo"/>
                <a:ea typeface="Meiryo"/>
                <a:cs typeface="Meiryo"/>
                <a:sym typeface="Meiryo"/>
              </a:rPr>
              <a:t>導入背景、問題、状態目標を明確にする</a:t>
            </a:r>
            <a:endParaRPr>
              <a:latin typeface="Meiryo"/>
              <a:ea typeface="Meiryo"/>
              <a:cs typeface="Meiryo"/>
              <a:sym typeface="Meiryo"/>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g3f8202a78e1_0_130"/>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ltLang="ja-JP"/>
              <a:t>15</a:t>
            </a:fld>
            <a:endParaRPr/>
          </a:p>
        </p:txBody>
      </p:sp>
      <p:pic>
        <p:nvPicPr>
          <p:cNvPr id="357" name="Google Shape;357;g3f8202a78e1_0_130"/>
          <p:cNvPicPr preferRelativeResize="0"/>
          <p:nvPr/>
        </p:nvPicPr>
        <p:blipFill rotWithShape="1">
          <a:blip r:embed="rId3">
            <a:alphaModFix/>
          </a:blip>
          <a:srcRect/>
          <a:stretch/>
        </p:blipFill>
        <p:spPr>
          <a:xfrm>
            <a:off x="374402" y="2894185"/>
            <a:ext cx="5529575" cy="3335298"/>
          </a:xfrm>
          <a:prstGeom prst="rect">
            <a:avLst/>
          </a:prstGeom>
          <a:noFill/>
          <a:ln>
            <a:noFill/>
          </a:ln>
        </p:spPr>
      </p:pic>
      <p:sp>
        <p:nvSpPr>
          <p:cNvPr id="358" name="Google Shape;358;g3f8202a78e1_0_130"/>
          <p:cNvSpPr txBox="1"/>
          <p:nvPr/>
        </p:nvSpPr>
        <p:spPr>
          <a:xfrm>
            <a:off x="890842" y="962784"/>
            <a:ext cx="10520700" cy="1431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ja-JP" sz="1800" i="0" u="none" strike="noStrike" cap="none">
                <a:solidFill>
                  <a:schemeClr val="dk1"/>
                </a:solidFill>
                <a:latin typeface="Meiryo"/>
                <a:ea typeface="Meiryo"/>
                <a:cs typeface="Meiryo"/>
                <a:sym typeface="Meiryo"/>
              </a:rPr>
              <a:t>Bizer team がチームに定着するには、ある程度の期間を要します。いつまでにどの程度まで</a:t>
            </a:r>
            <a:endParaRPr sz="1800" i="0" u="none" strike="noStrike" cap="none">
              <a:solidFill>
                <a:schemeClr val="dk1"/>
              </a:solidFill>
              <a:latin typeface="Meiryo"/>
              <a:ea typeface="Meiryo"/>
              <a:cs typeface="Meiryo"/>
              <a:sym typeface="Meiryo"/>
            </a:endParaRPr>
          </a:p>
          <a:p>
            <a:pPr marL="0" marR="0" lvl="0" indent="0" algn="ctr" rtl="0">
              <a:lnSpc>
                <a:spcPct val="100000"/>
              </a:lnSpc>
              <a:spcBef>
                <a:spcPts val="600"/>
              </a:spcBef>
              <a:spcAft>
                <a:spcPts val="0"/>
              </a:spcAft>
              <a:buClr>
                <a:srgbClr val="000000"/>
              </a:buClr>
              <a:buSzPts val="1800"/>
              <a:buFont typeface="Arial"/>
              <a:buNone/>
            </a:pPr>
            <a:r>
              <a:rPr lang="ja-JP" sz="1800" i="0" u="none" strike="noStrike" cap="none">
                <a:solidFill>
                  <a:schemeClr val="dk1"/>
                </a:solidFill>
                <a:latin typeface="Meiryo"/>
                <a:ea typeface="Meiryo"/>
                <a:cs typeface="Meiryo"/>
                <a:sym typeface="Meiryo"/>
              </a:rPr>
              <a:t>活用を進めるかについて、事前に計画を立てておくと良いでしょう。</a:t>
            </a:r>
            <a:endParaRPr sz="1800" i="0" u="none" strike="noStrike" cap="none">
              <a:solidFill>
                <a:schemeClr val="dk1"/>
              </a:solidFill>
              <a:latin typeface="Meiryo"/>
              <a:ea typeface="Meiryo"/>
              <a:cs typeface="Meiryo"/>
              <a:sym typeface="Meiryo"/>
            </a:endParaRPr>
          </a:p>
          <a:p>
            <a:pPr marL="0" marR="0" lvl="0" indent="0" algn="ctr" rtl="0">
              <a:lnSpc>
                <a:spcPct val="100000"/>
              </a:lnSpc>
              <a:spcBef>
                <a:spcPts val="600"/>
              </a:spcBef>
              <a:spcAft>
                <a:spcPts val="0"/>
              </a:spcAft>
              <a:buClr>
                <a:srgbClr val="000000"/>
              </a:buClr>
              <a:buSzPts val="1800"/>
              <a:buFont typeface="Arial"/>
              <a:buNone/>
            </a:pPr>
            <a:r>
              <a:rPr lang="ja-JP" sz="1800" i="0" u="none" strike="noStrike" cap="none">
                <a:solidFill>
                  <a:schemeClr val="dk1"/>
                </a:solidFill>
                <a:latin typeface="Meiryo"/>
                <a:ea typeface="Meiryo"/>
                <a:cs typeface="Meiryo"/>
                <a:sym typeface="Meiryo"/>
              </a:rPr>
              <a:t>最初からチーム内のすべての業務に適用させようとせず、Bizer team で管理するタスクを</a:t>
            </a:r>
            <a:endParaRPr sz="1800" i="0" u="none" strike="noStrike" cap="none">
              <a:solidFill>
                <a:schemeClr val="dk1"/>
              </a:solidFill>
              <a:latin typeface="Meiryo"/>
              <a:ea typeface="Meiryo"/>
              <a:cs typeface="Meiryo"/>
              <a:sym typeface="Meiryo"/>
            </a:endParaRPr>
          </a:p>
          <a:p>
            <a:pPr marL="0" marR="0" lvl="0" indent="0" algn="ctr" rtl="0">
              <a:lnSpc>
                <a:spcPct val="100000"/>
              </a:lnSpc>
              <a:spcBef>
                <a:spcPts val="600"/>
              </a:spcBef>
              <a:spcAft>
                <a:spcPts val="0"/>
              </a:spcAft>
              <a:buClr>
                <a:srgbClr val="000000"/>
              </a:buClr>
              <a:buSzPts val="1800"/>
              <a:buFont typeface="Arial"/>
              <a:buNone/>
            </a:pPr>
            <a:r>
              <a:rPr lang="ja-JP" sz="1800" i="0" u="none" strike="noStrike" cap="none">
                <a:solidFill>
                  <a:schemeClr val="dk1"/>
                </a:solidFill>
                <a:latin typeface="Meiryo"/>
                <a:ea typeface="Meiryo"/>
                <a:cs typeface="Meiryo"/>
                <a:sym typeface="Meiryo"/>
              </a:rPr>
              <a:t>1つか２つに絞って、小さな成功事例を作ることから始めるとスムーズな定着につながります。</a:t>
            </a:r>
            <a:endParaRPr sz="1800" i="0" u="none" strike="noStrike" cap="none">
              <a:solidFill>
                <a:schemeClr val="dk1"/>
              </a:solidFill>
              <a:latin typeface="Meiryo"/>
              <a:ea typeface="Meiryo"/>
              <a:cs typeface="Meiryo"/>
              <a:sym typeface="Meiryo"/>
            </a:endParaRPr>
          </a:p>
        </p:txBody>
      </p:sp>
      <p:sp>
        <p:nvSpPr>
          <p:cNvPr id="359" name="Google Shape;359;g3f8202a78e1_0_130"/>
          <p:cNvSpPr/>
          <p:nvPr/>
        </p:nvSpPr>
        <p:spPr>
          <a:xfrm>
            <a:off x="6151140" y="4281597"/>
            <a:ext cx="5407200" cy="1853700"/>
          </a:xfrm>
          <a:prstGeom prst="rect">
            <a:avLst/>
          </a:prstGeom>
          <a:noFill/>
          <a:ln w="28575" cap="flat" cmpd="sng">
            <a:solidFill>
              <a:srgbClr val="1787F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60" name="Google Shape;360;g3f8202a78e1_0_130"/>
          <p:cNvSpPr txBox="1"/>
          <p:nvPr/>
        </p:nvSpPr>
        <p:spPr>
          <a:xfrm>
            <a:off x="6084300" y="2683750"/>
            <a:ext cx="6310800" cy="1308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JP" sz="1600" i="0" u="none" strike="noStrike" cap="none">
                <a:solidFill>
                  <a:schemeClr val="dk1"/>
                </a:solidFill>
                <a:latin typeface="Meiryo"/>
                <a:ea typeface="Meiryo"/>
                <a:cs typeface="Meiryo"/>
                <a:sym typeface="Meiryo"/>
              </a:rPr>
              <a:t>例）　●月までには一部業務をアウトソースできる状態にする</a:t>
            </a:r>
            <a:endParaRPr sz="1600" i="0" u="none" strike="noStrike" cap="none">
              <a:solidFill>
                <a:schemeClr val="dk1"/>
              </a:solidFill>
              <a:latin typeface="Meiryo"/>
              <a:ea typeface="Meiryo"/>
              <a:cs typeface="Meiryo"/>
              <a:sym typeface="Meiryo"/>
            </a:endParaRPr>
          </a:p>
          <a:p>
            <a:pPr marL="0" marR="0" lvl="0" indent="0" algn="l" rtl="0">
              <a:lnSpc>
                <a:spcPct val="100000"/>
              </a:lnSpc>
              <a:spcBef>
                <a:spcPts val="600"/>
              </a:spcBef>
              <a:spcAft>
                <a:spcPts val="0"/>
              </a:spcAft>
              <a:buClr>
                <a:srgbClr val="000000"/>
              </a:buClr>
              <a:buSzPts val="1600"/>
              <a:buFont typeface="Arial"/>
              <a:buNone/>
            </a:pPr>
            <a:r>
              <a:rPr lang="ja-JP" sz="1600" i="0" u="none" strike="noStrike" cap="none">
                <a:solidFill>
                  <a:schemeClr val="dk1"/>
                </a:solidFill>
                <a:latin typeface="Meiryo"/>
                <a:ea typeface="Meiryo"/>
                <a:cs typeface="Meiryo"/>
                <a:sym typeface="Meiryo"/>
              </a:rPr>
              <a:t>〇月：業務一覧作成、1人1つ選んでタスク可視化・運用</a:t>
            </a:r>
            <a:r>
              <a:rPr lang="ja-JP" sz="1600">
                <a:solidFill>
                  <a:schemeClr val="dk1"/>
                </a:solidFill>
                <a:latin typeface="Meiryo"/>
                <a:ea typeface="Meiryo"/>
                <a:cs typeface="Meiryo"/>
                <a:sym typeface="Meiryo"/>
              </a:rPr>
              <a:t>する</a:t>
            </a:r>
            <a:endParaRPr sz="1600" i="0" u="none" strike="noStrike" cap="none">
              <a:solidFill>
                <a:schemeClr val="dk1"/>
              </a:solidFill>
              <a:latin typeface="Meiryo"/>
              <a:ea typeface="Meiryo"/>
              <a:cs typeface="Meiryo"/>
              <a:sym typeface="Meiryo"/>
            </a:endParaRPr>
          </a:p>
          <a:p>
            <a:pPr marL="0" marR="0" lvl="0" indent="0" algn="l" rtl="0">
              <a:lnSpc>
                <a:spcPct val="100000"/>
              </a:lnSpc>
              <a:spcBef>
                <a:spcPts val="600"/>
              </a:spcBef>
              <a:spcAft>
                <a:spcPts val="0"/>
              </a:spcAft>
              <a:buClr>
                <a:srgbClr val="000000"/>
              </a:buClr>
              <a:buSzPts val="1600"/>
              <a:buFont typeface="Arial"/>
              <a:buNone/>
            </a:pPr>
            <a:r>
              <a:rPr lang="ja-JP" sz="1600" i="0" u="none" strike="noStrike" cap="none">
                <a:solidFill>
                  <a:schemeClr val="dk1"/>
                </a:solidFill>
                <a:latin typeface="Meiryo"/>
                <a:ea typeface="Meiryo"/>
                <a:cs typeface="Meiryo"/>
                <a:sym typeface="Meiryo"/>
              </a:rPr>
              <a:t>〇月：各自が持っている業務を可視化/利用定着（80%目標）</a:t>
            </a:r>
            <a:endParaRPr sz="1600" i="0" u="none" strike="noStrike" cap="none">
              <a:solidFill>
                <a:schemeClr val="dk1"/>
              </a:solidFill>
              <a:latin typeface="Meiryo"/>
              <a:ea typeface="Meiryo"/>
              <a:cs typeface="Meiryo"/>
              <a:sym typeface="Meiryo"/>
            </a:endParaRPr>
          </a:p>
          <a:p>
            <a:pPr marL="0" marR="0" lvl="0" indent="0" algn="l" rtl="0">
              <a:lnSpc>
                <a:spcPct val="100000"/>
              </a:lnSpc>
              <a:spcBef>
                <a:spcPts val="600"/>
              </a:spcBef>
              <a:spcAft>
                <a:spcPts val="0"/>
              </a:spcAft>
              <a:buClr>
                <a:srgbClr val="000000"/>
              </a:buClr>
              <a:buSzPts val="1600"/>
              <a:buFont typeface="Arial"/>
              <a:buNone/>
            </a:pPr>
            <a:r>
              <a:rPr lang="ja-JP" sz="1600" i="0" u="none" strike="noStrike" cap="none">
                <a:solidFill>
                  <a:schemeClr val="dk1"/>
                </a:solidFill>
                <a:latin typeface="Meiryo"/>
                <a:ea typeface="Meiryo"/>
                <a:cs typeface="Meiryo"/>
                <a:sym typeface="Meiryo"/>
              </a:rPr>
              <a:t>〇月：Bizer teamで業務内容や進捗を確認できる状態に！</a:t>
            </a:r>
            <a:endParaRPr sz="1600" i="0" u="none" strike="noStrike" cap="none">
              <a:solidFill>
                <a:schemeClr val="dk1"/>
              </a:solidFill>
              <a:latin typeface="Meiryo"/>
              <a:ea typeface="Meiryo"/>
              <a:cs typeface="Meiryo"/>
              <a:sym typeface="Meiryo"/>
            </a:endParaRPr>
          </a:p>
        </p:txBody>
      </p:sp>
      <p:sp>
        <p:nvSpPr>
          <p:cNvPr id="361" name="Google Shape;361;g3f8202a78e1_0_130"/>
          <p:cNvSpPr txBox="1"/>
          <p:nvPr/>
        </p:nvSpPr>
        <p:spPr>
          <a:xfrm>
            <a:off x="6368994" y="4468633"/>
            <a:ext cx="5042400" cy="338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Arial"/>
              <a:ea typeface="Arial"/>
              <a:cs typeface="Arial"/>
              <a:sym typeface="Arial"/>
            </a:endParaRPr>
          </a:p>
        </p:txBody>
      </p:sp>
      <p:sp>
        <p:nvSpPr>
          <p:cNvPr id="362" name="Google Shape;362;g3f8202a78e1_0_130"/>
          <p:cNvSpPr txBox="1">
            <a:spLocks noGrp="1"/>
          </p:cNvSpPr>
          <p:nvPr>
            <p:ph type="title"/>
          </p:nvPr>
        </p:nvSpPr>
        <p:spPr>
          <a:xfrm>
            <a:off x="130262" y="68681"/>
            <a:ext cx="7671000" cy="5403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2000"/>
              <a:buFont typeface="Arial"/>
              <a:buNone/>
            </a:pPr>
            <a:r>
              <a:rPr lang="ja-JP">
                <a:latin typeface="Meiryo"/>
                <a:ea typeface="Meiryo"/>
                <a:cs typeface="Meiryo"/>
                <a:sym typeface="Meiryo"/>
              </a:rPr>
              <a:t>定着までの計画を立てる</a:t>
            </a:r>
            <a:endParaRPr>
              <a:latin typeface="Meiryo"/>
              <a:ea typeface="Meiryo"/>
              <a:cs typeface="Meiryo"/>
              <a:sym typeface="Meiryo"/>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g3a6f1f20d10_0_838"/>
          <p:cNvSpPr txBox="1">
            <a:spLocks noGrp="1"/>
          </p:cNvSpPr>
          <p:nvPr>
            <p:ph type="sldNum" idx="12"/>
          </p:nvPr>
        </p:nvSpPr>
        <p:spPr>
          <a:xfrm>
            <a:off x="11480801" y="8475136"/>
            <a:ext cx="3657600" cy="486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16</a:t>
            </a:fld>
            <a:endParaRPr/>
          </a:p>
        </p:txBody>
      </p:sp>
      <p:sp>
        <p:nvSpPr>
          <p:cNvPr id="368" name="Google Shape;368;g3a6f1f20d10_0_838"/>
          <p:cNvSpPr txBox="1">
            <a:spLocks noGrp="1"/>
          </p:cNvSpPr>
          <p:nvPr>
            <p:ph type="title"/>
          </p:nvPr>
        </p:nvSpPr>
        <p:spPr>
          <a:xfrm>
            <a:off x="130262" y="68681"/>
            <a:ext cx="7671000" cy="540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000"/>
              <a:buFont typeface="Arial"/>
              <a:buNone/>
            </a:pPr>
            <a:r>
              <a:rPr lang="ja-JP">
                <a:latin typeface="Meiryo"/>
                <a:ea typeface="Meiryo"/>
                <a:cs typeface="Meiryo"/>
                <a:sym typeface="Meiryo"/>
              </a:rPr>
              <a:t>「Bizer teamをはじめる」タスクの完了</a:t>
            </a:r>
            <a:endParaRPr>
              <a:latin typeface="Meiryo"/>
              <a:ea typeface="Meiryo"/>
              <a:cs typeface="Meiryo"/>
              <a:sym typeface="Meiryo"/>
            </a:endParaRPr>
          </a:p>
        </p:txBody>
      </p:sp>
      <p:sp>
        <p:nvSpPr>
          <p:cNvPr id="369" name="Google Shape;369;g3a6f1f20d10_0_838"/>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16</a:t>
            </a:fld>
            <a:endParaRPr/>
          </a:p>
        </p:txBody>
      </p:sp>
      <p:sp>
        <p:nvSpPr>
          <p:cNvPr id="370" name="Google Shape;370;g3a6f1f20d10_0_838"/>
          <p:cNvSpPr txBox="1">
            <a:spLocks noGrp="1"/>
          </p:cNvSpPr>
          <p:nvPr>
            <p:ph type="body" idx="1"/>
          </p:nvPr>
        </p:nvSpPr>
        <p:spPr>
          <a:xfrm>
            <a:off x="463500" y="980725"/>
            <a:ext cx="11265000" cy="52704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各ユーザーのプライベートグループにある「Bizer teamをはじめる」タスクを完了しましょう！</a:t>
            </a:r>
            <a:endParaRPr sz="1800">
              <a:latin typeface="Meiryo"/>
              <a:ea typeface="Meiryo"/>
              <a:cs typeface="Meiryo"/>
              <a:sym typeface="Meiryo"/>
            </a:endParaRPr>
          </a:p>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初期設定を進め、基本的な操作を学ぶことができます。</a:t>
            </a:r>
            <a:endParaRPr sz="1800">
              <a:latin typeface="Meiryo"/>
              <a:ea typeface="Meiryo"/>
              <a:cs typeface="Meiryo"/>
              <a:sym typeface="Meiryo"/>
            </a:endParaRPr>
          </a:p>
        </p:txBody>
      </p:sp>
      <p:sp>
        <p:nvSpPr>
          <p:cNvPr id="371" name="Google Shape;371;g3a6f1f20d10_0_838"/>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16</a:t>
            </a:fld>
            <a:endParaRPr/>
          </a:p>
        </p:txBody>
      </p:sp>
      <p:pic>
        <p:nvPicPr>
          <p:cNvPr id="372" name="Google Shape;372;g3a6f1f20d10_0_838"/>
          <p:cNvPicPr preferRelativeResize="0"/>
          <p:nvPr/>
        </p:nvPicPr>
        <p:blipFill rotWithShape="1">
          <a:blip r:embed="rId3">
            <a:alphaModFix/>
          </a:blip>
          <a:srcRect b="4561"/>
          <a:stretch/>
        </p:blipFill>
        <p:spPr>
          <a:xfrm>
            <a:off x="5363662" y="2731025"/>
            <a:ext cx="4974674" cy="3305450"/>
          </a:xfrm>
          <a:prstGeom prst="rect">
            <a:avLst/>
          </a:prstGeom>
          <a:noFill/>
          <a:ln w="9525" cap="flat" cmpd="sng">
            <a:solidFill>
              <a:srgbClr val="BFBFBF"/>
            </a:solidFill>
            <a:prstDash val="solid"/>
            <a:round/>
            <a:headEnd type="none" w="sm" len="sm"/>
            <a:tailEnd type="none" w="sm" len="sm"/>
          </a:ln>
        </p:spPr>
      </p:pic>
      <p:pic>
        <p:nvPicPr>
          <p:cNvPr id="373" name="Google Shape;373;g3a6f1f20d10_0_838"/>
          <p:cNvPicPr preferRelativeResize="0"/>
          <p:nvPr/>
        </p:nvPicPr>
        <p:blipFill rotWithShape="1">
          <a:blip r:embed="rId4">
            <a:alphaModFix/>
          </a:blip>
          <a:srcRect/>
          <a:stretch/>
        </p:blipFill>
        <p:spPr>
          <a:xfrm>
            <a:off x="7979350" y="2279014"/>
            <a:ext cx="3816625" cy="3257875"/>
          </a:xfrm>
          <a:prstGeom prst="rect">
            <a:avLst/>
          </a:prstGeom>
          <a:noFill/>
          <a:ln w="12700" cap="flat" cmpd="sng">
            <a:solidFill>
              <a:srgbClr val="BFBFBF"/>
            </a:solidFill>
            <a:prstDash val="solid"/>
            <a:round/>
            <a:headEnd type="none" w="sm" len="sm"/>
            <a:tailEnd type="none" w="sm" len="sm"/>
          </a:ln>
        </p:spPr>
      </p:pic>
      <p:grpSp>
        <p:nvGrpSpPr>
          <p:cNvPr id="374" name="Google Shape;374;g3a6f1f20d10_0_838"/>
          <p:cNvGrpSpPr/>
          <p:nvPr/>
        </p:nvGrpSpPr>
        <p:grpSpPr>
          <a:xfrm>
            <a:off x="463500" y="2279025"/>
            <a:ext cx="3949576" cy="3972100"/>
            <a:chOff x="463500" y="2279025"/>
            <a:chExt cx="3949576" cy="3972100"/>
          </a:xfrm>
        </p:grpSpPr>
        <p:pic>
          <p:nvPicPr>
            <p:cNvPr id="375" name="Google Shape;375;g3a6f1f20d10_0_838"/>
            <p:cNvPicPr preferRelativeResize="0"/>
            <p:nvPr/>
          </p:nvPicPr>
          <p:blipFill rotWithShape="1">
            <a:blip r:embed="rId5">
              <a:alphaModFix/>
            </a:blip>
            <a:srcRect r="19152"/>
            <a:stretch/>
          </p:blipFill>
          <p:spPr>
            <a:xfrm>
              <a:off x="463500" y="2279025"/>
              <a:ext cx="3949576" cy="3972100"/>
            </a:xfrm>
            <a:prstGeom prst="rect">
              <a:avLst/>
            </a:prstGeom>
            <a:noFill/>
            <a:ln w="9525" cap="flat" cmpd="sng">
              <a:solidFill>
                <a:srgbClr val="BFBFBF"/>
              </a:solidFill>
              <a:prstDash val="solid"/>
              <a:round/>
              <a:headEnd type="none" w="sm" len="sm"/>
              <a:tailEnd type="none" w="sm" len="sm"/>
            </a:ln>
          </p:spPr>
        </p:pic>
        <p:pic>
          <p:nvPicPr>
            <p:cNvPr id="376" name="Google Shape;376;g3a6f1f20d10_0_838"/>
            <p:cNvPicPr preferRelativeResize="0"/>
            <p:nvPr/>
          </p:nvPicPr>
          <p:blipFill rotWithShape="1">
            <a:blip r:embed="rId6">
              <a:alphaModFix/>
            </a:blip>
            <a:srcRect/>
            <a:stretch/>
          </p:blipFill>
          <p:spPr>
            <a:xfrm>
              <a:off x="781250" y="2806726"/>
              <a:ext cx="771525" cy="197700"/>
            </a:xfrm>
            <a:prstGeom prst="rect">
              <a:avLst/>
            </a:prstGeom>
            <a:noFill/>
            <a:ln>
              <a:noFill/>
            </a:ln>
          </p:spPr>
        </p:pic>
      </p:grpSp>
      <p:sp>
        <p:nvSpPr>
          <p:cNvPr id="377" name="Google Shape;377;g3a6f1f20d10_0_838"/>
          <p:cNvSpPr/>
          <p:nvPr/>
        </p:nvSpPr>
        <p:spPr>
          <a:xfrm>
            <a:off x="336875" y="4899625"/>
            <a:ext cx="1609800" cy="2682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378" name="Google Shape;378;g3a6f1f20d10_0_838"/>
          <p:cNvCxnSpPr>
            <a:endCxn id="372" idx="1"/>
          </p:cNvCxnSpPr>
          <p:nvPr/>
        </p:nvCxnSpPr>
        <p:spPr>
          <a:xfrm rot="10800000" flipH="1">
            <a:off x="4412962" y="4383750"/>
            <a:ext cx="950700" cy="1119300"/>
          </a:xfrm>
          <a:prstGeom prst="straightConnector1">
            <a:avLst/>
          </a:prstGeom>
          <a:noFill/>
          <a:ln w="9525" cap="flat" cmpd="sng">
            <a:solidFill>
              <a:srgbClr val="BFBFBF"/>
            </a:solidFill>
            <a:prstDash val="solid"/>
            <a:round/>
            <a:headEnd type="none" w="sm" len="sm"/>
            <a:tailEnd type="none" w="sm" len="sm"/>
          </a:ln>
        </p:spPr>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g3c5df7eb690_0_288"/>
          <p:cNvSpPr txBox="1">
            <a:spLocks noGrp="1"/>
          </p:cNvSpPr>
          <p:nvPr>
            <p:ph type="body" idx="1"/>
          </p:nvPr>
        </p:nvSpPr>
        <p:spPr>
          <a:xfrm>
            <a:off x="463500" y="921525"/>
            <a:ext cx="11265000" cy="52704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機能や操作に関して知りたい場合には、ヘルプセンターやYouTubeをご活用ください。</a:t>
            </a:r>
            <a:endParaRPr sz="1800">
              <a:latin typeface="Meiryo"/>
              <a:ea typeface="Meiryo"/>
              <a:cs typeface="Meiryo"/>
              <a:sym typeface="Meiryo"/>
            </a:endParaRPr>
          </a:p>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Bizer teamのお問い合わせフォームから、気軽に質問や相談も可能です！</a:t>
            </a:r>
            <a:endParaRPr sz="1800">
              <a:latin typeface="Meiryo"/>
              <a:ea typeface="Meiryo"/>
              <a:cs typeface="Meiryo"/>
              <a:sym typeface="Meiryo"/>
            </a:endParaRPr>
          </a:p>
        </p:txBody>
      </p:sp>
      <p:sp>
        <p:nvSpPr>
          <p:cNvPr id="384" name="Google Shape;384;g3c5df7eb690_0_288"/>
          <p:cNvSpPr txBox="1"/>
          <p:nvPr/>
        </p:nvSpPr>
        <p:spPr>
          <a:xfrm>
            <a:off x="459537" y="2406372"/>
            <a:ext cx="2886900" cy="323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ja-JP" sz="1500" b="1" i="0" u="none" strike="noStrike" cap="none">
                <a:solidFill>
                  <a:srgbClr val="000000"/>
                </a:solidFill>
                <a:latin typeface="Meiryo"/>
                <a:ea typeface="Meiryo"/>
                <a:cs typeface="Meiryo"/>
                <a:sym typeface="Meiryo"/>
              </a:rPr>
              <a:t>お問い合わせフォーム</a:t>
            </a:r>
            <a:endParaRPr sz="1500" b="1" i="0" u="none" strike="noStrike" cap="none">
              <a:solidFill>
                <a:srgbClr val="000000"/>
              </a:solidFill>
              <a:latin typeface="Meiryo"/>
              <a:ea typeface="Meiryo"/>
              <a:cs typeface="Meiryo"/>
              <a:sym typeface="Meiryo"/>
            </a:endParaRPr>
          </a:p>
        </p:txBody>
      </p:sp>
      <p:grpSp>
        <p:nvGrpSpPr>
          <p:cNvPr id="385" name="Google Shape;385;g3c5df7eb690_0_288"/>
          <p:cNvGrpSpPr/>
          <p:nvPr/>
        </p:nvGrpSpPr>
        <p:grpSpPr>
          <a:xfrm>
            <a:off x="390785" y="2957869"/>
            <a:ext cx="11409949" cy="2628157"/>
            <a:chOff x="1444370" y="3879430"/>
            <a:chExt cx="9069912" cy="2089155"/>
          </a:xfrm>
        </p:grpSpPr>
        <p:pic>
          <p:nvPicPr>
            <p:cNvPr id="386" name="Google Shape;386;g3c5df7eb690_0_288" descr="グラフィカル ユーザー インターフェイス, テキスト, アプリケーション&#10;&#10;自動的に生成された説明"/>
            <p:cNvPicPr preferRelativeResize="0"/>
            <p:nvPr/>
          </p:nvPicPr>
          <p:blipFill rotWithShape="1">
            <a:blip r:embed="rId3">
              <a:alphaModFix/>
            </a:blip>
            <a:srcRect/>
            <a:stretch/>
          </p:blipFill>
          <p:spPr>
            <a:xfrm>
              <a:off x="1444370" y="3879430"/>
              <a:ext cx="2432464" cy="2079568"/>
            </a:xfrm>
            <a:prstGeom prst="rect">
              <a:avLst/>
            </a:prstGeom>
            <a:noFill/>
            <a:ln w="12700" cap="flat" cmpd="sng">
              <a:solidFill>
                <a:srgbClr val="7F7F7F"/>
              </a:solidFill>
              <a:prstDash val="solid"/>
              <a:round/>
              <a:headEnd type="none" w="sm" len="sm"/>
              <a:tailEnd type="none" w="sm" len="sm"/>
            </a:ln>
          </p:spPr>
        </p:pic>
        <p:pic>
          <p:nvPicPr>
            <p:cNvPr id="387" name="Google Shape;387;g3c5df7eb690_0_288" descr="グラフィカル ユーザー インターフェイス, Web サイト&#10;&#10;自動的に生成された説明"/>
            <p:cNvPicPr preferRelativeResize="0"/>
            <p:nvPr/>
          </p:nvPicPr>
          <p:blipFill rotWithShape="1">
            <a:blip r:embed="rId4">
              <a:alphaModFix/>
            </a:blip>
            <a:srcRect/>
            <a:stretch/>
          </p:blipFill>
          <p:spPr>
            <a:xfrm>
              <a:off x="7355903" y="3889017"/>
              <a:ext cx="3158379" cy="2079568"/>
            </a:xfrm>
            <a:prstGeom prst="rect">
              <a:avLst/>
            </a:prstGeom>
            <a:noFill/>
            <a:ln w="12700" cap="flat" cmpd="sng">
              <a:solidFill>
                <a:srgbClr val="7F7F7F"/>
              </a:solidFill>
              <a:prstDash val="solid"/>
              <a:round/>
              <a:headEnd type="none" w="sm" len="sm"/>
              <a:tailEnd type="none" w="sm" len="sm"/>
            </a:ln>
          </p:spPr>
        </p:pic>
        <p:pic>
          <p:nvPicPr>
            <p:cNvPr id="388" name="Google Shape;388;g3c5df7eb690_0_288" descr="グラフィカル ユーザー インターフェイス, アプリケーション, Teams&#10;&#10;自動的に生成された説明"/>
            <p:cNvPicPr preferRelativeResize="0"/>
            <p:nvPr/>
          </p:nvPicPr>
          <p:blipFill rotWithShape="1">
            <a:blip r:embed="rId5">
              <a:alphaModFix/>
            </a:blip>
            <a:srcRect/>
            <a:stretch/>
          </p:blipFill>
          <p:spPr>
            <a:xfrm>
              <a:off x="4076798" y="3889016"/>
              <a:ext cx="3079138" cy="2079567"/>
            </a:xfrm>
            <a:prstGeom prst="rect">
              <a:avLst/>
            </a:prstGeom>
            <a:noFill/>
            <a:ln w="12700" cap="flat" cmpd="sng">
              <a:solidFill>
                <a:srgbClr val="7F7F7F"/>
              </a:solidFill>
              <a:prstDash val="solid"/>
              <a:round/>
              <a:headEnd type="none" w="sm" len="sm"/>
              <a:tailEnd type="none" w="sm" len="sm"/>
            </a:ln>
          </p:spPr>
        </p:pic>
      </p:grpSp>
      <p:sp>
        <p:nvSpPr>
          <p:cNvPr id="389" name="Google Shape;389;g3c5df7eb690_0_288"/>
          <p:cNvSpPr txBox="1"/>
          <p:nvPr/>
        </p:nvSpPr>
        <p:spPr>
          <a:xfrm>
            <a:off x="4236316" y="2406372"/>
            <a:ext cx="2886900" cy="323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ja-JP" sz="1500" b="1" i="0" u="sng" strike="noStrike" cap="none">
                <a:solidFill>
                  <a:schemeClr val="hlink"/>
                </a:solidFill>
                <a:latin typeface="Meiryo"/>
                <a:ea typeface="Meiryo"/>
                <a:cs typeface="Meiryo"/>
                <a:sym typeface="Meiryo"/>
                <a:hlinkClick r:id="rId6"/>
              </a:rPr>
              <a:t>ヘルプセンター</a:t>
            </a:r>
            <a:endParaRPr sz="1500" b="1" i="0" u="none" strike="noStrike" cap="none">
              <a:solidFill>
                <a:srgbClr val="000000"/>
              </a:solidFill>
              <a:latin typeface="Meiryo"/>
              <a:ea typeface="Meiryo"/>
              <a:cs typeface="Meiryo"/>
              <a:sym typeface="Meiryo"/>
            </a:endParaRPr>
          </a:p>
        </p:txBody>
      </p:sp>
      <p:sp>
        <p:nvSpPr>
          <p:cNvPr id="390" name="Google Shape;390;g3c5df7eb690_0_288"/>
          <p:cNvSpPr txBox="1"/>
          <p:nvPr/>
        </p:nvSpPr>
        <p:spPr>
          <a:xfrm>
            <a:off x="8389588" y="2406372"/>
            <a:ext cx="2886900" cy="323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ja-JP" sz="1500" b="1" i="0" u="sng" strike="noStrike" cap="none">
                <a:solidFill>
                  <a:schemeClr val="hlink"/>
                </a:solidFill>
                <a:latin typeface="Meiryo"/>
                <a:ea typeface="Meiryo"/>
                <a:cs typeface="Meiryo"/>
                <a:sym typeface="Meiryo"/>
                <a:hlinkClick r:id="rId7"/>
              </a:rPr>
              <a:t>YouTube</a:t>
            </a:r>
            <a:endParaRPr sz="1500" b="1" i="0" u="none" strike="noStrike" cap="none">
              <a:solidFill>
                <a:srgbClr val="000000"/>
              </a:solidFill>
              <a:latin typeface="Meiryo"/>
              <a:ea typeface="Meiryo"/>
              <a:cs typeface="Meiryo"/>
              <a:sym typeface="Meiryo"/>
            </a:endParaRPr>
          </a:p>
        </p:txBody>
      </p:sp>
      <p:sp>
        <p:nvSpPr>
          <p:cNvPr id="391" name="Google Shape;391;g3c5df7eb690_0_288"/>
          <p:cNvSpPr txBox="1">
            <a:spLocks noGrp="1"/>
          </p:cNvSpPr>
          <p:nvPr>
            <p:ph type="sldNum" idx="12"/>
          </p:nvPr>
        </p:nvSpPr>
        <p:spPr>
          <a:xfrm>
            <a:off x="11480801" y="8475136"/>
            <a:ext cx="3657600" cy="486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17</a:t>
            </a:fld>
            <a:endParaRPr/>
          </a:p>
        </p:txBody>
      </p:sp>
      <p:sp>
        <p:nvSpPr>
          <p:cNvPr id="392" name="Google Shape;392;g3c5df7eb690_0_288"/>
          <p:cNvSpPr txBox="1">
            <a:spLocks noGrp="1"/>
          </p:cNvSpPr>
          <p:nvPr>
            <p:ph type="title"/>
          </p:nvPr>
        </p:nvSpPr>
        <p:spPr>
          <a:xfrm>
            <a:off x="130262" y="68681"/>
            <a:ext cx="7671000" cy="540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000"/>
              <a:buFont typeface="Arial"/>
              <a:buNone/>
            </a:pPr>
            <a:r>
              <a:rPr lang="ja-JP">
                <a:latin typeface="Meiryo"/>
                <a:ea typeface="Meiryo"/>
                <a:cs typeface="Meiryo"/>
                <a:sym typeface="Meiryo"/>
              </a:rPr>
              <a:t>お役立ちコンテンツについて知る</a:t>
            </a:r>
            <a:endParaRPr>
              <a:latin typeface="Meiryo"/>
              <a:ea typeface="Meiryo"/>
              <a:cs typeface="Meiryo"/>
              <a:sym typeface="Meiryo"/>
            </a:endParaRPr>
          </a:p>
        </p:txBody>
      </p:sp>
      <p:sp>
        <p:nvSpPr>
          <p:cNvPr id="393" name="Google Shape;393;g3c5df7eb690_0_288"/>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g3a6f1f20d10_0_165"/>
          <p:cNvSpPr txBox="1">
            <a:spLocks noGrp="1"/>
          </p:cNvSpPr>
          <p:nvPr>
            <p:ph type="body" idx="1"/>
          </p:nvPr>
        </p:nvSpPr>
        <p:spPr>
          <a:xfrm>
            <a:off x="363275" y="1001775"/>
            <a:ext cx="3309300" cy="750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100"/>
              </a:spcBef>
              <a:spcAft>
                <a:spcPts val="0"/>
              </a:spcAft>
              <a:buSzPts val="2800"/>
              <a:buNone/>
            </a:pPr>
            <a:r>
              <a:rPr lang="ja-JP" sz="2300" b="1" u="sng">
                <a:solidFill>
                  <a:schemeClr val="hlink"/>
                </a:solidFill>
                <a:latin typeface="Meiryo"/>
                <a:ea typeface="Meiryo"/>
                <a:cs typeface="Meiryo"/>
                <a:sym typeface="Meiryo"/>
                <a:hlinkClick r:id="rId3"/>
              </a:rPr>
              <a:t>ヘルプページ</a:t>
            </a:r>
            <a:endParaRPr sz="2300" b="1">
              <a:latin typeface="Meiryo"/>
              <a:ea typeface="Meiryo"/>
              <a:cs typeface="Meiryo"/>
              <a:sym typeface="Meiryo"/>
            </a:endParaRPr>
          </a:p>
        </p:txBody>
      </p:sp>
      <p:sp>
        <p:nvSpPr>
          <p:cNvPr id="400" name="Google Shape;400;g3a6f1f20d10_0_165"/>
          <p:cNvSpPr txBox="1">
            <a:spLocks noGrp="1"/>
          </p:cNvSpPr>
          <p:nvPr>
            <p:ph type="sldNum" idx="12"/>
          </p:nvPr>
        </p:nvSpPr>
        <p:spPr>
          <a:xfrm>
            <a:off x="6457951" y="4767264"/>
            <a:ext cx="2057700" cy="273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18</a:t>
            </a:fld>
            <a:endParaRPr/>
          </a:p>
        </p:txBody>
      </p:sp>
      <p:sp>
        <p:nvSpPr>
          <p:cNvPr id="401" name="Google Shape;401;g3a6f1f20d10_0_165"/>
          <p:cNvSpPr txBox="1">
            <a:spLocks noGrp="1"/>
          </p:cNvSpPr>
          <p:nvPr>
            <p:ph type="title"/>
          </p:nvPr>
        </p:nvSpPr>
        <p:spPr>
          <a:xfrm>
            <a:off x="77016" y="128164"/>
            <a:ext cx="5753700" cy="405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000"/>
              <a:buNone/>
            </a:pPr>
            <a:r>
              <a:rPr lang="ja-JP">
                <a:latin typeface="Meiryo"/>
                <a:ea typeface="Meiryo"/>
                <a:cs typeface="Meiryo"/>
                <a:sym typeface="Meiryo"/>
              </a:rPr>
              <a:t>お役立ちコンテンツ詳細①</a:t>
            </a:r>
            <a:endParaRPr>
              <a:latin typeface="Meiryo"/>
              <a:ea typeface="Meiryo"/>
              <a:cs typeface="Meiryo"/>
              <a:sym typeface="Meiryo"/>
            </a:endParaRPr>
          </a:p>
        </p:txBody>
      </p:sp>
      <p:sp>
        <p:nvSpPr>
          <p:cNvPr id="402" name="Google Shape;402;g3a6f1f20d10_0_165"/>
          <p:cNvSpPr txBox="1"/>
          <p:nvPr/>
        </p:nvSpPr>
        <p:spPr>
          <a:xfrm>
            <a:off x="374951" y="1615151"/>
            <a:ext cx="5940900" cy="2957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ja-JP" sz="2000" b="1" i="0" u="none" strike="noStrike" cap="none">
                <a:solidFill>
                  <a:schemeClr val="dk1"/>
                </a:solidFill>
                <a:latin typeface="Meiryo"/>
                <a:ea typeface="Meiryo"/>
                <a:cs typeface="Meiryo"/>
                <a:sym typeface="Meiryo"/>
              </a:rPr>
              <a:t>■特徴</a:t>
            </a:r>
            <a:endParaRPr sz="2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2000"/>
              <a:buFont typeface="Arial"/>
              <a:buNone/>
            </a:pPr>
            <a:r>
              <a:rPr lang="ja-JP" sz="1800" b="0" i="0" u="none" strike="noStrike" cap="none">
                <a:solidFill>
                  <a:schemeClr val="dk1"/>
                </a:solidFill>
                <a:latin typeface="Meiryo"/>
                <a:ea typeface="Meiryo"/>
                <a:cs typeface="Meiryo"/>
                <a:sym typeface="Meiryo"/>
              </a:rPr>
              <a:t>各機能の詳細や操作方法がテキストで確認できる</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2000"/>
              <a:buFont typeface="Arial"/>
              <a:buNone/>
            </a:pPr>
            <a:r>
              <a:rPr lang="ja-JP" sz="2000" b="1" i="0" u="none" strike="noStrike" cap="none">
                <a:solidFill>
                  <a:schemeClr val="dk1"/>
                </a:solidFill>
                <a:latin typeface="Meiryo"/>
                <a:ea typeface="Meiryo"/>
                <a:cs typeface="Meiryo"/>
                <a:sym typeface="Meiryo"/>
              </a:rPr>
              <a:t>■こんな時に使える！</a:t>
            </a:r>
            <a:endParaRPr sz="2000" b="1" i="0" u="none" strike="noStrike" cap="none">
              <a:solidFill>
                <a:schemeClr val="dk1"/>
              </a:solidFill>
              <a:latin typeface="Meiryo"/>
              <a:ea typeface="Meiryo"/>
              <a:cs typeface="Meiryo"/>
              <a:sym typeface="Meiryo"/>
            </a:endParaRPr>
          </a:p>
          <a:p>
            <a:pPr marL="457200" marR="0" lvl="0" indent="-330200" algn="l" rtl="0">
              <a:lnSpc>
                <a:spcPct val="100000"/>
              </a:lnSpc>
              <a:spcBef>
                <a:spcPts val="0"/>
              </a:spcBef>
              <a:spcAft>
                <a:spcPts val="0"/>
              </a:spcAft>
              <a:buClr>
                <a:schemeClr val="dk1"/>
              </a:buClr>
              <a:buSzPts val="1800"/>
              <a:buFont typeface="Meiryo"/>
              <a:buChar char="●"/>
            </a:pPr>
            <a:r>
              <a:rPr lang="ja-JP" sz="1800" b="0" i="0" u="none" strike="noStrike" cap="none">
                <a:solidFill>
                  <a:schemeClr val="dk1"/>
                </a:solidFill>
                <a:latin typeface="Meiryo"/>
                <a:ea typeface="Meiryo"/>
                <a:cs typeface="Meiryo"/>
                <a:sym typeface="Meiryo"/>
              </a:rPr>
              <a:t>Bizer teamの機能マニュアルを確認したい</a:t>
            </a:r>
            <a:endParaRPr sz="1800" b="0" i="0" u="none" strike="noStrike" cap="none">
              <a:solidFill>
                <a:schemeClr val="dk1"/>
              </a:solidFill>
              <a:latin typeface="Meiryo"/>
              <a:ea typeface="Meiryo"/>
              <a:cs typeface="Meiryo"/>
              <a:sym typeface="Meiryo"/>
            </a:endParaRPr>
          </a:p>
          <a:p>
            <a:pPr marL="457200" marR="0" lvl="0" indent="-330200" algn="l" rtl="0">
              <a:lnSpc>
                <a:spcPct val="100000"/>
              </a:lnSpc>
              <a:spcBef>
                <a:spcPts val="0"/>
              </a:spcBef>
              <a:spcAft>
                <a:spcPts val="0"/>
              </a:spcAft>
              <a:buClr>
                <a:schemeClr val="dk1"/>
              </a:buClr>
              <a:buSzPts val="1800"/>
              <a:buFont typeface="Meiryo"/>
              <a:buChar char="●"/>
            </a:pPr>
            <a:r>
              <a:rPr lang="ja-JP" sz="1800" b="0" i="0" u="none" strike="noStrike" cap="none">
                <a:solidFill>
                  <a:schemeClr val="dk1"/>
                </a:solidFill>
                <a:latin typeface="Meiryo"/>
                <a:ea typeface="Meiryo"/>
                <a:cs typeface="Meiryo"/>
                <a:sym typeface="Meiryo"/>
              </a:rPr>
              <a:t>はじめにどんな設定をすれば良いか知りたい</a:t>
            </a:r>
            <a:endParaRPr sz="1800" b="0" i="0" u="none" strike="noStrike" cap="none">
              <a:solidFill>
                <a:schemeClr val="dk1"/>
              </a:solidFill>
              <a:latin typeface="Meiryo"/>
              <a:ea typeface="Meiryo"/>
              <a:cs typeface="Meiryo"/>
              <a:sym typeface="Meiryo"/>
            </a:endParaRPr>
          </a:p>
          <a:p>
            <a:pPr marL="457200" marR="0" lvl="0" indent="-330200" algn="l" rtl="0">
              <a:lnSpc>
                <a:spcPct val="100000"/>
              </a:lnSpc>
              <a:spcBef>
                <a:spcPts val="0"/>
              </a:spcBef>
              <a:spcAft>
                <a:spcPts val="0"/>
              </a:spcAft>
              <a:buClr>
                <a:schemeClr val="dk1"/>
              </a:buClr>
              <a:buSzPts val="1800"/>
              <a:buFont typeface="Meiryo"/>
              <a:buChar char="●"/>
            </a:pPr>
            <a:r>
              <a:rPr lang="ja-JP" sz="1800" b="0" i="0" u="none" strike="noStrike" cap="none">
                <a:solidFill>
                  <a:schemeClr val="dk1"/>
                </a:solidFill>
                <a:latin typeface="Meiryo"/>
                <a:ea typeface="Meiryo"/>
                <a:cs typeface="Meiryo"/>
                <a:sym typeface="Meiryo"/>
              </a:rPr>
              <a:t>機能を検索し、できることを把握したい</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900"/>
              <a:buFont typeface="Arial"/>
              <a:buNone/>
            </a:pPr>
            <a:endParaRPr sz="1900" b="0" i="0" u="none" strike="noStrike" cap="none">
              <a:solidFill>
                <a:schemeClr val="dk1"/>
              </a:solidFill>
              <a:latin typeface="Meiryo"/>
              <a:ea typeface="Meiryo"/>
              <a:cs typeface="Meiryo"/>
              <a:sym typeface="Meiryo"/>
            </a:endParaRPr>
          </a:p>
        </p:txBody>
      </p:sp>
      <p:sp>
        <p:nvSpPr>
          <p:cNvPr id="403" name="Google Shape;403;g3a6f1f20d10_0_165"/>
          <p:cNvSpPr txBox="1"/>
          <p:nvPr/>
        </p:nvSpPr>
        <p:spPr>
          <a:xfrm>
            <a:off x="475025" y="4580300"/>
            <a:ext cx="5167800" cy="1505100"/>
          </a:xfrm>
          <a:prstGeom prst="rect">
            <a:avLst/>
          </a:prstGeom>
          <a:noFill/>
          <a:ln w="127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1000"/>
              </a:spcBef>
              <a:spcAft>
                <a:spcPts val="0"/>
              </a:spcAft>
              <a:buClr>
                <a:srgbClr val="000000"/>
              </a:buClr>
              <a:buSzPts val="2000"/>
              <a:buFont typeface="Arial"/>
              <a:buNone/>
            </a:pPr>
            <a:r>
              <a:rPr lang="ja-JP" sz="1700" b="0" i="0" u="none" strike="noStrike" cap="none">
                <a:solidFill>
                  <a:schemeClr val="dk1"/>
                </a:solidFill>
                <a:latin typeface="Meiryo"/>
                <a:ea typeface="Meiryo"/>
                <a:cs typeface="Meiryo"/>
                <a:sym typeface="Meiryo"/>
              </a:rPr>
              <a:t>💡 </a:t>
            </a:r>
            <a:r>
              <a:rPr lang="ja-JP" sz="1700" b="0" i="0" u="sng" strike="noStrike" cap="none">
                <a:solidFill>
                  <a:schemeClr val="hlink"/>
                </a:solidFill>
                <a:latin typeface="Meiryo"/>
                <a:ea typeface="Meiryo"/>
                <a:cs typeface="Meiryo"/>
                <a:sym typeface="Meiryo"/>
                <a:hlinkClick r:id="rId4"/>
              </a:rPr>
              <a:t>ユーザーを招待する</a:t>
            </a:r>
            <a:endParaRPr sz="1700" b="0" i="0" u="none" strike="noStrike" cap="none">
              <a:solidFill>
                <a:schemeClr val="dk1"/>
              </a:solidFill>
              <a:latin typeface="Meiryo"/>
              <a:ea typeface="Meiryo"/>
              <a:cs typeface="Meiryo"/>
              <a:sym typeface="Meiryo"/>
            </a:endParaRPr>
          </a:p>
          <a:p>
            <a:pPr marL="0" marR="0" lvl="0" indent="0" algn="l" rtl="0">
              <a:lnSpc>
                <a:spcPct val="100000"/>
              </a:lnSpc>
              <a:spcBef>
                <a:spcPts val="1000"/>
              </a:spcBef>
              <a:spcAft>
                <a:spcPts val="0"/>
              </a:spcAft>
              <a:buClr>
                <a:srgbClr val="000000"/>
              </a:buClr>
              <a:buSzPts val="2000"/>
              <a:buFont typeface="Arial"/>
              <a:buNone/>
            </a:pPr>
            <a:r>
              <a:rPr lang="ja-JP" sz="1700" b="0" i="0" u="none" strike="noStrike" cap="none">
                <a:solidFill>
                  <a:schemeClr val="dk1"/>
                </a:solidFill>
                <a:latin typeface="Meiryo"/>
                <a:ea typeface="Meiryo"/>
                <a:cs typeface="Meiryo"/>
                <a:sym typeface="Meiryo"/>
              </a:rPr>
              <a:t>💡 </a:t>
            </a:r>
            <a:r>
              <a:rPr lang="ja-JP" sz="1700" b="0" i="0" u="sng" strike="noStrike" cap="none">
                <a:solidFill>
                  <a:schemeClr val="hlink"/>
                </a:solidFill>
                <a:latin typeface="Meiryo"/>
                <a:ea typeface="Meiryo"/>
                <a:cs typeface="Meiryo"/>
                <a:sym typeface="Meiryo"/>
                <a:hlinkClick r:id="rId5"/>
              </a:rPr>
              <a:t>タスク画面の構成を知ろう</a:t>
            </a:r>
            <a:endParaRPr sz="1700" b="0" i="0" u="none" strike="noStrike" cap="none">
              <a:solidFill>
                <a:schemeClr val="dk1"/>
              </a:solidFill>
              <a:latin typeface="Meiryo"/>
              <a:ea typeface="Meiryo"/>
              <a:cs typeface="Meiryo"/>
              <a:sym typeface="Meiryo"/>
            </a:endParaRPr>
          </a:p>
          <a:p>
            <a:pPr marL="0" marR="0" lvl="0" indent="0" algn="l" rtl="0">
              <a:lnSpc>
                <a:spcPct val="100000"/>
              </a:lnSpc>
              <a:spcBef>
                <a:spcPts val="1000"/>
              </a:spcBef>
              <a:spcAft>
                <a:spcPts val="0"/>
              </a:spcAft>
              <a:buClr>
                <a:schemeClr val="dk1"/>
              </a:buClr>
              <a:buSzPts val="1100"/>
              <a:buFont typeface="Arial"/>
              <a:buNone/>
            </a:pPr>
            <a:r>
              <a:rPr lang="ja-JP" sz="1700" b="0" i="0" u="none" strike="noStrike" cap="none">
                <a:solidFill>
                  <a:schemeClr val="dk1"/>
                </a:solidFill>
                <a:latin typeface="Meiryo"/>
                <a:ea typeface="Meiryo"/>
                <a:cs typeface="Meiryo"/>
                <a:sym typeface="Meiryo"/>
              </a:rPr>
              <a:t>💡 </a:t>
            </a:r>
            <a:r>
              <a:rPr lang="ja-JP" sz="1700" b="0" i="0" u="sng" strike="noStrike" cap="none">
                <a:solidFill>
                  <a:schemeClr val="hlink"/>
                </a:solidFill>
                <a:latin typeface="Meiryo"/>
                <a:ea typeface="Meiryo"/>
                <a:cs typeface="Meiryo"/>
                <a:sym typeface="Meiryo"/>
                <a:hlinkClick r:id="rId6"/>
              </a:rPr>
              <a:t>チェックリストの作成方法や機能</a:t>
            </a:r>
            <a:endParaRPr sz="1700" b="0" i="0" u="none" strike="noStrike" cap="none">
              <a:solidFill>
                <a:schemeClr val="dk1"/>
              </a:solidFill>
              <a:latin typeface="Meiryo"/>
              <a:ea typeface="Meiryo"/>
              <a:cs typeface="Meiryo"/>
              <a:sym typeface="Meiryo"/>
            </a:endParaRPr>
          </a:p>
        </p:txBody>
      </p:sp>
      <p:pic>
        <p:nvPicPr>
          <p:cNvPr id="404" name="Google Shape;404;g3a6f1f20d10_0_165" descr="グラフィカル ユーザー インターフェイス, アプリケーション, Teams&#10;&#10;自動的に生成された説明"/>
          <p:cNvPicPr preferRelativeResize="0"/>
          <p:nvPr/>
        </p:nvPicPr>
        <p:blipFill rotWithShape="1">
          <a:blip r:embed="rId7">
            <a:alphaModFix/>
          </a:blip>
          <a:srcRect/>
          <a:stretch/>
        </p:blipFill>
        <p:spPr>
          <a:xfrm>
            <a:off x="6556475" y="1752075"/>
            <a:ext cx="4378798" cy="2957312"/>
          </a:xfrm>
          <a:prstGeom prst="rect">
            <a:avLst/>
          </a:prstGeom>
          <a:noFill/>
          <a:ln w="12700" cap="flat" cmpd="sng">
            <a:solidFill>
              <a:srgbClr val="BFBFBF"/>
            </a:solidFill>
            <a:prstDash val="solid"/>
            <a:round/>
            <a:headEnd type="none" w="sm" len="sm"/>
            <a:tailEnd type="none" w="sm" len="sm"/>
          </a:ln>
        </p:spPr>
      </p:pic>
      <p:pic>
        <p:nvPicPr>
          <p:cNvPr id="405" name="Google Shape;405;g3a6f1f20d10_0_165"/>
          <p:cNvPicPr preferRelativeResize="0"/>
          <p:nvPr/>
        </p:nvPicPr>
        <p:blipFill rotWithShape="1">
          <a:blip r:embed="rId8">
            <a:alphaModFix/>
          </a:blip>
          <a:srcRect/>
          <a:stretch/>
        </p:blipFill>
        <p:spPr>
          <a:xfrm>
            <a:off x="7835325" y="3510963"/>
            <a:ext cx="3876850" cy="2574425"/>
          </a:xfrm>
          <a:prstGeom prst="rect">
            <a:avLst/>
          </a:prstGeom>
          <a:noFill/>
          <a:ln w="12700" cap="flat" cmpd="sng">
            <a:solidFill>
              <a:srgbClr val="BFBFBF"/>
            </a:solidFill>
            <a:prstDash val="solid"/>
            <a:round/>
            <a:headEnd type="none" w="sm" len="sm"/>
            <a:tailEnd type="none" w="sm" len="sm"/>
          </a:ln>
        </p:spPr>
      </p:pic>
      <p:sp>
        <p:nvSpPr>
          <p:cNvPr id="406" name="Google Shape;406;g3a6f1f20d10_0_165"/>
          <p:cNvSpPr txBox="1"/>
          <p:nvPr/>
        </p:nvSpPr>
        <p:spPr>
          <a:xfrm>
            <a:off x="363276" y="4118603"/>
            <a:ext cx="46023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ja-JP" sz="1800" b="0" i="0" u="none" strike="noStrike" cap="none">
                <a:solidFill>
                  <a:schemeClr val="dk1"/>
                </a:solidFill>
                <a:latin typeface="Meiryo"/>
                <a:ea typeface="Meiryo"/>
                <a:cs typeface="Meiryo"/>
                <a:sym typeface="Meiryo"/>
              </a:rPr>
              <a:t>よく見られているヘルプ記事リンク</a:t>
            </a:r>
            <a:endParaRPr sz="1800" b="0" i="0" u="none" strike="noStrike" cap="none">
              <a:solidFill>
                <a:schemeClr val="dk1"/>
              </a:solidFill>
              <a:latin typeface="Meiryo"/>
              <a:ea typeface="Meiryo"/>
              <a:cs typeface="Meiryo"/>
              <a:sym typeface="Meiryo"/>
            </a:endParaRPr>
          </a:p>
        </p:txBody>
      </p:sp>
      <p:sp>
        <p:nvSpPr>
          <p:cNvPr id="407" name="Google Shape;407;g3a6f1f20d10_0_165"/>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g3a6f1f20d10_0_177"/>
          <p:cNvSpPr txBox="1">
            <a:spLocks noGrp="1"/>
          </p:cNvSpPr>
          <p:nvPr>
            <p:ph type="sldNum" idx="12"/>
          </p:nvPr>
        </p:nvSpPr>
        <p:spPr>
          <a:xfrm>
            <a:off x="11480801" y="8475136"/>
            <a:ext cx="3657600" cy="486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19</a:t>
            </a:fld>
            <a:endParaRPr/>
          </a:p>
        </p:txBody>
      </p:sp>
      <p:sp>
        <p:nvSpPr>
          <p:cNvPr id="413" name="Google Shape;413;g3a6f1f20d10_0_177"/>
          <p:cNvSpPr txBox="1">
            <a:spLocks noGrp="1"/>
          </p:cNvSpPr>
          <p:nvPr>
            <p:ph type="title"/>
          </p:nvPr>
        </p:nvSpPr>
        <p:spPr>
          <a:xfrm>
            <a:off x="90893" y="5"/>
            <a:ext cx="10227900" cy="720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000"/>
              <a:buFont typeface="Arial"/>
              <a:buNone/>
            </a:pPr>
            <a:r>
              <a:rPr lang="ja-JP">
                <a:latin typeface="Meiryo"/>
                <a:ea typeface="Meiryo"/>
                <a:cs typeface="Meiryo"/>
                <a:sym typeface="Meiryo"/>
              </a:rPr>
              <a:t>ヘルプページ早見表</a:t>
            </a:r>
            <a:endParaRPr>
              <a:latin typeface="Meiryo"/>
              <a:ea typeface="Meiryo"/>
              <a:cs typeface="Meiryo"/>
              <a:sym typeface="Meiryo"/>
            </a:endParaRPr>
          </a:p>
        </p:txBody>
      </p:sp>
      <p:graphicFrame>
        <p:nvGraphicFramePr>
          <p:cNvPr id="414" name="Google Shape;414;g3a6f1f20d10_0_177"/>
          <p:cNvGraphicFramePr/>
          <p:nvPr/>
        </p:nvGraphicFramePr>
        <p:xfrm>
          <a:off x="339726" y="961950"/>
          <a:ext cx="11512550" cy="5394570"/>
        </p:xfrm>
        <a:graphic>
          <a:graphicData uri="http://schemas.openxmlformats.org/drawingml/2006/table">
            <a:tbl>
              <a:tblPr>
                <a:noFill/>
                <a:tableStyleId>{DFCE519C-AEE1-40AF-B1DA-DBF280BEAC5E}</a:tableStyleId>
              </a:tblPr>
              <a:tblGrid>
                <a:gridCol w="1203975">
                  <a:extLst>
                    <a:ext uri="{9D8B030D-6E8A-4147-A177-3AD203B41FA5}">
                      <a16:colId xmlns:a16="http://schemas.microsoft.com/office/drawing/2014/main" val="20000"/>
                    </a:ext>
                  </a:extLst>
                </a:gridCol>
                <a:gridCol w="4204675">
                  <a:extLst>
                    <a:ext uri="{9D8B030D-6E8A-4147-A177-3AD203B41FA5}">
                      <a16:colId xmlns:a16="http://schemas.microsoft.com/office/drawing/2014/main" val="20001"/>
                    </a:ext>
                  </a:extLst>
                </a:gridCol>
                <a:gridCol w="1377200">
                  <a:extLst>
                    <a:ext uri="{9D8B030D-6E8A-4147-A177-3AD203B41FA5}">
                      <a16:colId xmlns:a16="http://schemas.microsoft.com/office/drawing/2014/main" val="20002"/>
                    </a:ext>
                  </a:extLst>
                </a:gridCol>
                <a:gridCol w="852425">
                  <a:extLst>
                    <a:ext uri="{9D8B030D-6E8A-4147-A177-3AD203B41FA5}">
                      <a16:colId xmlns:a16="http://schemas.microsoft.com/office/drawing/2014/main" val="20003"/>
                    </a:ext>
                  </a:extLst>
                </a:gridCol>
                <a:gridCol w="3874275">
                  <a:extLst>
                    <a:ext uri="{9D8B030D-6E8A-4147-A177-3AD203B41FA5}">
                      <a16:colId xmlns:a16="http://schemas.microsoft.com/office/drawing/2014/main" val="20004"/>
                    </a:ext>
                  </a:extLst>
                </a:gridCol>
              </a:tblGrid>
              <a:tr h="215125">
                <a:tc>
                  <a:txBody>
                    <a:bodyPr/>
                    <a:lstStyle/>
                    <a:p>
                      <a:pPr marL="0" marR="0" lvl="0" indent="0" algn="ctr" rtl="0">
                        <a:lnSpc>
                          <a:spcPct val="100000"/>
                        </a:lnSpc>
                        <a:spcBef>
                          <a:spcPts val="0"/>
                        </a:spcBef>
                        <a:spcAft>
                          <a:spcPts val="0"/>
                        </a:spcAft>
                        <a:buClr>
                          <a:srgbClr val="000000"/>
                        </a:buClr>
                        <a:buSzPts val="1500"/>
                        <a:buFont typeface="Arial"/>
                        <a:buNone/>
                      </a:pPr>
                      <a:endParaRPr sz="1100" u="none" strike="noStrike" cap="none">
                        <a:latin typeface="Meiryo"/>
                        <a:ea typeface="Meiryo"/>
                        <a:cs typeface="Meiryo"/>
                        <a:sym typeface="Meiryo"/>
                      </a:endParaRPr>
                    </a:p>
                  </a:txBody>
                  <a:tcPr marL="91425" marR="91425" marT="91425" marB="91425">
                    <a:solidFill>
                      <a:srgbClr val="BBD6EE"/>
                    </a:solidFill>
                  </a:tcPr>
                </a:tc>
                <a:tc>
                  <a:txBody>
                    <a:bodyPr/>
                    <a:lstStyle/>
                    <a:p>
                      <a:pPr marL="0" marR="0" lvl="0" indent="0" algn="ctr" rtl="0">
                        <a:lnSpc>
                          <a:spcPct val="100000"/>
                        </a:lnSpc>
                        <a:spcBef>
                          <a:spcPts val="0"/>
                        </a:spcBef>
                        <a:spcAft>
                          <a:spcPts val="0"/>
                        </a:spcAft>
                        <a:buClr>
                          <a:srgbClr val="000000"/>
                        </a:buClr>
                        <a:buSzPts val="1500"/>
                        <a:buFont typeface="Arial"/>
                        <a:buNone/>
                      </a:pPr>
                      <a:r>
                        <a:rPr lang="ja-JP" sz="1100" u="none" strike="noStrike" cap="none">
                          <a:latin typeface="Meiryo"/>
                          <a:ea typeface="Meiryo"/>
                          <a:cs typeface="Meiryo"/>
                          <a:sym typeface="Meiryo"/>
                        </a:rPr>
                        <a:t>ヘルプページ</a:t>
                      </a:r>
                      <a:endParaRPr sz="1100" u="none" strike="noStrike" cap="none">
                        <a:latin typeface="Meiryo"/>
                        <a:ea typeface="Meiryo"/>
                        <a:cs typeface="Meiryo"/>
                        <a:sym typeface="Meiryo"/>
                      </a:endParaRPr>
                    </a:p>
                  </a:txBody>
                  <a:tcPr marL="91425" marR="91425" marT="91425" marB="91425" anchor="ctr">
                    <a:solidFill>
                      <a:srgbClr val="BBD6EE"/>
                    </a:solidFill>
                  </a:tcPr>
                </a:tc>
                <a:tc>
                  <a:txBody>
                    <a:bodyPr/>
                    <a:lstStyle/>
                    <a:p>
                      <a:pPr marL="0" marR="0" lvl="0" indent="0" algn="ctr" rtl="0">
                        <a:lnSpc>
                          <a:spcPct val="100000"/>
                        </a:lnSpc>
                        <a:spcBef>
                          <a:spcPts val="0"/>
                        </a:spcBef>
                        <a:spcAft>
                          <a:spcPts val="0"/>
                        </a:spcAft>
                        <a:buClr>
                          <a:srgbClr val="000000"/>
                        </a:buClr>
                        <a:buSzPts val="1500"/>
                        <a:buFont typeface="Arial"/>
                        <a:buNone/>
                      </a:pPr>
                      <a:r>
                        <a:rPr lang="ja-JP" sz="1100" u="none" strike="noStrike" cap="none">
                          <a:latin typeface="Meiryo"/>
                          <a:ea typeface="Meiryo"/>
                          <a:cs typeface="Meiryo"/>
                          <a:sym typeface="Meiryo"/>
                        </a:rPr>
                        <a:t>カテゴリ</a:t>
                      </a:r>
                      <a:endParaRPr sz="1100" u="none" strike="noStrike" cap="none">
                        <a:latin typeface="Meiryo"/>
                        <a:ea typeface="Meiryo"/>
                        <a:cs typeface="Meiryo"/>
                        <a:sym typeface="Meiryo"/>
                      </a:endParaRPr>
                    </a:p>
                  </a:txBody>
                  <a:tcPr marL="91425" marR="91425" marT="91425" marB="91425" anchor="ctr">
                    <a:solidFill>
                      <a:srgbClr val="BBD6EE"/>
                    </a:solidFill>
                  </a:tcPr>
                </a:tc>
                <a:tc>
                  <a:txBody>
                    <a:bodyPr/>
                    <a:lstStyle/>
                    <a:p>
                      <a:pPr marL="0" marR="0" lvl="0" indent="0" algn="ctr" rtl="0">
                        <a:lnSpc>
                          <a:spcPct val="100000"/>
                        </a:lnSpc>
                        <a:spcBef>
                          <a:spcPts val="0"/>
                        </a:spcBef>
                        <a:spcAft>
                          <a:spcPts val="0"/>
                        </a:spcAft>
                        <a:buClr>
                          <a:srgbClr val="000000"/>
                        </a:buClr>
                        <a:buSzPts val="1500"/>
                        <a:buFont typeface="Arial"/>
                        <a:buNone/>
                      </a:pPr>
                      <a:r>
                        <a:rPr lang="ja-JP" sz="1100" u="none" strike="noStrike" cap="none">
                          <a:latin typeface="Meiryo"/>
                          <a:ea typeface="Meiryo"/>
                          <a:cs typeface="Meiryo"/>
                          <a:sym typeface="Meiryo"/>
                        </a:rPr>
                        <a:t>対象者</a:t>
                      </a:r>
                      <a:endParaRPr sz="1100" u="none" strike="noStrike" cap="none">
                        <a:latin typeface="Meiryo"/>
                        <a:ea typeface="Meiryo"/>
                        <a:cs typeface="Meiryo"/>
                        <a:sym typeface="Meiryo"/>
                      </a:endParaRPr>
                    </a:p>
                  </a:txBody>
                  <a:tcPr marL="91425" marR="91425" marT="91425" marB="91425" anchor="ctr">
                    <a:solidFill>
                      <a:srgbClr val="BBD6EE"/>
                    </a:solidFill>
                  </a:tcPr>
                </a:tc>
                <a:tc>
                  <a:txBody>
                    <a:bodyPr/>
                    <a:lstStyle/>
                    <a:p>
                      <a:pPr marL="0" marR="0" lvl="0" indent="0" algn="ctr" rtl="0">
                        <a:lnSpc>
                          <a:spcPct val="100000"/>
                        </a:lnSpc>
                        <a:spcBef>
                          <a:spcPts val="0"/>
                        </a:spcBef>
                        <a:spcAft>
                          <a:spcPts val="0"/>
                        </a:spcAft>
                        <a:buClr>
                          <a:srgbClr val="000000"/>
                        </a:buClr>
                        <a:buSzPts val="1500"/>
                        <a:buFont typeface="Arial"/>
                        <a:buNone/>
                      </a:pPr>
                      <a:r>
                        <a:rPr lang="ja-JP" sz="1100" u="none" strike="noStrike" cap="none">
                          <a:latin typeface="Meiryo"/>
                          <a:ea typeface="Meiryo"/>
                          <a:cs typeface="Meiryo"/>
                          <a:sym typeface="Meiryo"/>
                        </a:rPr>
                        <a:t>関連ページ</a:t>
                      </a:r>
                      <a:endParaRPr sz="1100" u="none" strike="noStrike" cap="none">
                        <a:latin typeface="Meiryo"/>
                        <a:ea typeface="Meiryo"/>
                        <a:cs typeface="Meiryo"/>
                        <a:sym typeface="Meiryo"/>
                      </a:endParaRPr>
                    </a:p>
                  </a:txBody>
                  <a:tcPr marL="91425" marR="91425" marT="91425" marB="91425" anchor="ctr">
                    <a:solidFill>
                      <a:srgbClr val="BBD6EE"/>
                    </a:solidFill>
                  </a:tcPr>
                </a:tc>
                <a:extLst>
                  <a:ext uri="{0D108BD9-81ED-4DB2-BD59-A6C34878D82A}">
                    <a16:rowId xmlns:a16="http://schemas.microsoft.com/office/drawing/2014/main" val="10000"/>
                  </a:ext>
                </a:extLst>
              </a:tr>
              <a:tr h="342600">
                <a:tc rowSpan="3">
                  <a:txBody>
                    <a:bodyPr/>
                    <a:lstStyle/>
                    <a:p>
                      <a:pPr marL="0" marR="0" lvl="0" indent="0" algn="l" rtl="0">
                        <a:lnSpc>
                          <a:spcPct val="100000"/>
                        </a:lnSpc>
                        <a:spcBef>
                          <a:spcPts val="0"/>
                        </a:spcBef>
                        <a:spcAft>
                          <a:spcPts val="0"/>
                        </a:spcAft>
                        <a:buClr>
                          <a:srgbClr val="000000"/>
                        </a:buClr>
                        <a:buSzPts val="1100"/>
                        <a:buFont typeface="Arial"/>
                        <a:buNone/>
                      </a:pPr>
                      <a:r>
                        <a:rPr lang="ja-JP" sz="1100" u="none" strike="noStrike" cap="none">
                          <a:latin typeface="Meiryo"/>
                          <a:ea typeface="Meiryo"/>
                          <a:cs typeface="Meiryo"/>
                          <a:sym typeface="Meiryo"/>
                        </a:rPr>
                        <a:t>導入準備</a:t>
                      </a:r>
                      <a:endParaRPr sz="1100" u="none" strike="noStrike" cap="none">
                        <a:latin typeface="Meiryo"/>
                        <a:ea typeface="Meiryo"/>
                        <a:cs typeface="Meiryo"/>
                        <a:sym typeface="Meiryo"/>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1500"/>
                        <a:buFont typeface="Arial"/>
                        <a:buNone/>
                      </a:pPr>
                      <a:r>
                        <a:rPr lang="ja-JP" sz="1100" u="sng" strike="noStrike" cap="none">
                          <a:solidFill>
                            <a:schemeClr val="hlink"/>
                          </a:solidFill>
                          <a:latin typeface="Meiryo"/>
                          <a:ea typeface="Meiryo"/>
                          <a:cs typeface="Meiryo"/>
                          <a:sym typeface="Meiryo"/>
                          <a:hlinkClick r:id="rId3"/>
                        </a:rPr>
                        <a:t>ユーザーを招待する</a:t>
                      </a:r>
                      <a:endParaRPr sz="1100" u="none" strike="noStrike" cap="none">
                        <a:latin typeface="Meiryo"/>
                        <a:ea typeface="Meiryo"/>
                        <a:cs typeface="Meiryo"/>
                        <a:sym typeface="Meiryo"/>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1500"/>
                        <a:buFont typeface="Arial"/>
                        <a:buNone/>
                      </a:pPr>
                      <a:r>
                        <a:rPr lang="ja-JP" sz="1100" u="none" strike="noStrike" cap="none">
                          <a:latin typeface="Meiryo"/>
                          <a:ea typeface="Meiryo"/>
                          <a:cs typeface="Meiryo"/>
                          <a:sym typeface="Meiryo"/>
                        </a:rPr>
                        <a:t>ユーザー</a:t>
                      </a:r>
                      <a:endParaRPr sz="1100" u="none" strike="noStrike" cap="none">
                        <a:latin typeface="Meiryo"/>
                        <a:ea typeface="Meiryo"/>
                        <a:cs typeface="Meiryo"/>
                        <a:sym typeface="Meiryo"/>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1500"/>
                        <a:buFont typeface="Arial"/>
                        <a:buNone/>
                      </a:pPr>
                      <a:r>
                        <a:rPr lang="ja-JP" sz="1100" u="none" strike="noStrike" cap="none">
                          <a:latin typeface="Meiryo"/>
                          <a:ea typeface="Meiryo"/>
                          <a:cs typeface="Meiryo"/>
                          <a:sym typeface="Meiryo"/>
                        </a:rPr>
                        <a:t>管理者</a:t>
                      </a:r>
                      <a:endParaRPr sz="1100" u="none" strike="noStrike" cap="none">
                        <a:latin typeface="Meiryo"/>
                        <a:ea typeface="Meiryo"/>
                        <a:cs typeface="Meiryo"/>
                        <a:sym typeface="Meiryo"/>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1500"/>
                        <a:buFont typeface="Arial"/>
                        <a:buNone/>
                      </a:pPr>
                      <a:r>
                        <a:rPr lang="ja-JP" sz="1100" u="sng" strike="noStrike" cap="none">
                          <a:solidFill>
                            <a:schemeClr val="hlink"/>
                          </a:solidFill>
                          <a:latin typeface="Meiryo"/>
                          <a:ea typeface="Meiryo"/>
                          <a:cs typeface="Meiryo"/>
                          <a:sym typeface="Meiryo"/>
                          <a:hlinkClick r:id="rId4"/>
                        </a:rPr>
                        <a:t>Bizer teamユーザー権限一覧</a:t>
                      </a:r>
                      <a:endParaRPr sz="1100" u="none" strike="noStrike" cap="none">
                        <a:latin typeface="Meiryo"/>
                        <a:ea typeface="Meiryo"/>
                        <a:cs typeface="Meiryo"/>
                        <a:sym typeface="Meiryo"/>
                      </a:endParaRPr>
                    </a:p>
                  </a:txBody>
                  <a:tcPr marL="91425" marR="91425" marT="91425" marB="91425"/>
                </a:tc>
                <a:extLst>
                  <a:ext uri="{0D108BD9-81ED-4DB2-BD59-A6C34878D82A}">
                    <a16:rowId xmlns:a16="http://schemas.microsoft.com/office/drawing/2014/main" val="10001"/>
                  </a:ext>
                </a:extLst>
              </a:tr>
              <a:tr h="342600">
                <a:tc vMerge="1">
                  <a:txBody>
                    <a:bodyPr/>
                    <a:lstStyle/>
                    <a:p>
                      <a:endParaRPr lang="ja-JP"/>
                    </a:p>
                  </a:txBody>
                  <a:tcPr/>
                </a:tc>
                <a:tc>
                  <a:txBody>
                    <a:bodyPr/>
                    <a:lstStyle/>
                    <a:p>
                      <a:pPr marL="0" marR="0" lvl="0" indent="0" algn="l" rtl="0">
                        <a:lnSpc>
                          <a:spcPct val="100000"/>
                        </a:lnSpc>
                        <a:spcBef>
                          <a:spcPts val="0"/>
                        </a:spcBef>
                        <a:spcAft>
                          <a:spcPts val="0"/>
                        </a:spcAft>
                        <a:buClr>
                          <a:srgbClr val="000000"/>
                        </a:buClr>
                        <a:buSzPts val="1500"/>
                        <a:buFont typeface="Arial"/>
                        <a:buNone/>
                      </a:pPr>
                      <a:r>
                        <a:rPr lang="ja-JP" sz="1100" u="sng" strike="noStrike" cap="none">
                          <a:solidFill>
                            <a:schemeClr val="hlink"/>
                          </a:solidFill>
                          <a:latin typeface="Meiryo"/>
                          <a:ea typeface="Meiryo"/>
                          <a:cs typeface="Meiryo"/>
                          <a:sym typeface="Meiryo"/>
                          <a:hlinkClick r:id="rId5"/>
                        </a:rPr>
                        <a:t>招待されたBizer team環境でアカウント登録をする</a:t>
                      </a:r>
                      <a:endParaRPr sz="1100" u="none" strike="noStrike" cap="none">
                        <a:latin typeface="Meiryo"/>
                        <a:ea typeface="Meiryo"/>
                        <a:cs typeface="Meiryo"/>
                        <a:sym typeface="Meiryo"/>
                      </a:endParaRPr>
                    </a:p>
                  </a:txBody>
                  <a:tcPr marL="91425" marR="91425" marT="91425" marB="91425"/>
                </a:tc>
                <a:tc>
                  <a:txBody>
                    <a:bodyPr/>
                    <a:lstStyle/>
                    <a:p>
                      <a:pPr marL="0" marR="0" lvl="0" indent="0" algn="l" rtl="0">
                        <a:lnSpc>
                          <a:spcPct val="100000"/>
                        </a:lnSpc>
                        <a:spcBef>
                          <a:spcPts val="0"/>
                        </a:spcBef>
                        <a:spcAft>
                          <a:spcPts val="0"/>
                        </a:spcAft>
                        <a:buClr>
                          <a:schemeClr val="dk1"/>
                        </a:buClr>
                        <a:buSzPts val="1500"/>
                        <a:buFont typeface="Arial"/>
                        <a:buNone/>
                      </a:pPr>
                      <a:r>
                        <a:rPr lang="ja-JP" sz="1100" u="none" strike="noStrike" cap="none">
                          <a:solidFill>
                            <a:schemeClr val="dk1"/>
                          </a:solidFill>
                          <a:latin typeface="Meiryo"/>
                          <a:ea typeface="Meiryo"/>
                          <a:cs typeface="Meiryo"/>
                          <a:sym typeface="Meiryo"/>
                        </a:rPr>
                        <a:t>ユーザー</a:t>
                      </a:r>
                      <a:endParaRPr sz="1100" u="none" strike="noStrike" cap="none">
                        <a:latin typeface="Meiryo"/>
                        <a:ea typeface="Meiryo"/>
                        <a:cs typeface="Meiryo"/>
                        <a:sym typeface="Meiryo"/>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1500"/>
                        <a:buFont typeface="Arial"/>
                        <a:buNone/>
                      </a:pPr>
                      <a:r>
                        <a:rPr lang="ja-JP" sz="1100" u="none" strike="noStrike" cap="none">
                          <a:latin typeface="Meiryo"/>
                          <a:ea typeface="Meiryo"/>
                          <a:cs typeface="Meiryo"/>
                          <a:sym typeface="Meiryo"/>
                        </a:rPr>
                        <a:t>メンバー</a:t>
                      </a:r>
                      <a:endParaRPr sz="1100" u="none" strike="noStrike" cap="none">
                        <a:latin typeface="Meiryo"/>
                        <a:ea typeface="Meiryo"/>
                        <a:cs typeface="Meiryo"/>
                        <a:sym typeface="Meiryo"/>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1500"/>
                        <a:buFont typeface="Arial"/>
                        <a:buNone/>
                      </a:pPr>
                      <a:endParaRPr sz="1100" u="none" strike="noStrike" cap="none">
                        <a:latin typeface="Meiryo"/>
                        <a:ea typeface="Meiryo"/>
                        <a:cs typeface="Meiryo"/>
                        <a:sym typeface="Meiryo"/>
                      </a:endParaRPr>
                    </a:p>
                  </a:txBody>
                  <a:tcPr marL="91425" marR="91425" marT="91425" marB="91425"/>
                </a:tc>
                <a:extLst>
                  <a:ext uri="{0D108BD9-81ED-4DB2-BD59-A6C34878D82A}">
                    <a16:rowId xmlns:a16="http://schemas.microsoft.com/office/drawing/2014/main" val="10002"/>
                  </a:ext>
                </a:extLst>
              </a:tr>
              <a:tr h="342600">
                <a:tc vMerge="1">
                  <a:txBody>
                    <a:bodyPr/>
                    <a:lstStyle/>
                    <a:p>
                      <a:endParaRPr lang="ja-JP"/>
                    </a:p>
                  </a:txBody>
                  <a:tcPr/>
                </a:tc>
                <a:tc>
                  <a:txBody>
                    <a:bodyPr/>
                    <a:lstStyle/>
                    <a:p>
                      <a:pPr marL="0" marR="0" lvl="0" indent="0" algn="l" rtl="0">
                        <a:lnSpc>
                          <a:spcPct val="100000"/>
                        </a:lnSpc>
                        <a:spcBef>
                          <a:spcPts val="0"/>
                        </a:spcBef>
                        <a:spcAft>
                          <a:spcPts val="0"/>
                        </a:spcAft>
                        <a:buClr>
                          <a:srgbClr val="000000"/>
                        </a:buClr>
                        <a:buSzPts val="1500"/>
                        <a:buFont typeface="Arial"/>
                        <a:buNone/>
                      </a:pPr>
                      <a:r>
                        <a:rPr lang="ja-JP" sz="1100" u="sng" strike="noStrike" cap="none">
                          <a:solidFill>
                            <a:schemeClr val="hlink"/>
                          </a:solidFill>
                          <a:latin typeface="Meiryo"/>
                          <a:ea typeface="Meiryo"/>
                          <a:cs typeface="Meiryo"/>
                          <a:sym typeface="Meiryo"/>
                          <a:hlinkClick r:id="rId6"/>
                        </a:rPr>
                        <a:t>アカウント設定を変更する</a:t>
                      </a:r>
                      <a:endParaRPr sz="1100" u="none" strike="noStrike" cap="none">
                        <a:latin typeface="Meiryo"/>
                        <a:ea typeface="Meiryo"/>
                        <a:cs typeface="Meiryo"/>
                        <a:sym typeface="Meiryo"/>
                      </a:endParaRPr>
                    </a:p>
                  </a:txBody>
                  <a:tcPr marL="91425" marR="91425" marT="91425" marB="91425"/>
                </a:tc>
                <a:tc>
                  <a:txBody>
                    <a:bodyPr/>
                    <a:lstStyle/>
                    <a:p>
                      <a:pPr marL="0" marR="0" lvl="0" indent="0" algn="l" rtl="0">
                        <a:lnSpc>
                          <a:spcPct val="100000"/>
                        </a:lnSpc>
                        <a:spcBef>
                          <a:spcPts val="0"/>
                        </a:spcBef>
                        <a:spcAft>
                          <a:spcPts val="0"/>
                        </a:spcAft>
                        <a:buClr>
                          <a:schemeClr val="dk1"/>
                        </a:buClr>
                        <a:buSzPts val="1500"/>
                        <a:buFont typeface="Arial"/>
                        <a:buNone/>
                      </a:pPr>
                      <a:r>
                        <a:rPr lang="ja-JP" sz="1100" u="none" strike="noStrike" cap="none">
                          <a:solidFill>
                            <a:schemeClr val="dk1"/>
                          </a:solidFill>
                          <a:latin typeface="Meiryo"/>
                          <a:ea typeface="Meiryo"/>
                          <a:cs typeface="Meiryo"/>
                          <a:sym typeface="Meiryo"/>
                        </a:rPr>
                        <a:t>導入手続き・設定</a:t>
                      </a:r>
                      <a:endParaRPr sz="1100" u="none" strike="noStrike" cap="none">
                        <a:latin typeface="Meiryo"/>
                        <a:ea typeface="Meiryo"/>
                        <a:cs typeface="Meiryo"/>
                        <a:sym typeface="Meiryo"/>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1500"/>
                        <a:buFont typeface="Arial"/>
                        <a:buNone/>
                      </a:pPr>
                      <a:r>
                        <a:rPr lang="ja-JP" sz="1100" u="none" strike="noStrike" cap="none">
                          <a:latin typeface="Meiryo"/>
                          <a:ea typeface="Meiryo"/>
                          <a:cs typeface="Meiryo"/>
                          <a:sym typeface="Meiryo"/>
                        </a:rPr>
                        <a:t>共通</a:t>
                      </a:r>
                      <a:endParaRPr sz="1100" u="none" strike="noStrike" cap="none">
                        <a:latin typeface="Meiryo"/>
                        <a:ea typeface="Meiryo"/>
                        <a:cs typeface="Meiryo"/>
                        <a:sym typeface="Meiryo"/>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1500"/>
                        <a:buFont typeface="Arial"/>
                        <a:buNone/>
                      </a:pPr>
                      <a:r>
                        <a:rPr lang="ja-JP" sz="1100" u="sng" strike="noStrike" cap="none">
                          <a:solidFill>
                            <a:schemeClr val="hlink"/>
                          </a:solidFill>
                          <a:latin typeface="Meiryo"/>
                          <a:ea typeface="Meiryo"/>
                          <a:cs typeface="Meiryo"/>
                          <a:sym typeface="Meiryo"/>
                          <a:hlinkClick r:id="rId7"/>
                        </a:rPr>
                        <a:t>メール送信およびブラウザ表示させる通知内容を変更する</a:t>
                      </a:r>
                      <a:endParaRPr sz="1100" u="none" strike="noStrike" cap="none">
                        <a:latin typeface="Meiryo"/>
                        <a:ea typeface="Meiryo"/>
                        <a:cs typeface="Meiryo"/>
                        <a:sym typeface="Meiryo"/>
                      </a:endParaRPr>
                    </a:p>
                  </a:txBody>
                  <a:tcPr marL="91425" marR="91425" marT="91425" marB="91425"/>
                </a:tc>
                <a:extLst>
                  <a:ext uri="{0D108BD9-81ED-4DB2-BD59-A6C34878D82A}">
                    <a16:rowId xmlns:a16="http://schemas.microsoft.com/office/drawing/2014/main" val="10003"/>
                  </a:ext>
                </a:extLst>
              </a:tr>
              <a:tr h="342600">
                <a:tc rowSpan="9">
                  <a:txBody>
                    <a:bodyPr/>
                    <a:lstStyle/>
                    <a:p>
                      <a:pPr marL="0" marR="0" lvl="0" indent="0" algn="l" rtl="0">
                        <a:lnSpc>
                          <a:spcPct val="100000"/>
                        </a:lnSpc>
                        <a:spcBef>
                          <a:spcPts val="0"/>
                        </a:spcBef>
                        <a:spcAft>
                          <a:spcPts val="0"/>
                        </a:spcAft>
                        <a:buClr>
                          <a:srgbClr val="000000"/>
                        </a:buClr>
                        <a:buSzPts val="1100"/>
                        <a:buFont typeface="Arial"/>
                        <a:buNone/>
                      </a:pPr>
                      <a:r>
                        <a:rPr lang="ja-JP" sz="1100" u="none" strike="noStrike" cap="none">
                          <a:latin typeface="Meiryo"/>
                          <a:ea typeface="Meiryo"/>
                          <a:cs typeface="Meiryo"/>
                          <a:sym typeface="Meiryo"/>
                        </a:rPr>
                        <a:t>利用開始</a:t>
                      </a:r>
                      <a:endParaRPr sz="1100" u="none" strike="noStrike" cap="none">
                        <a:latin typeface="Meiryo"/>
                        <a:ea typeface="Meiryo"/>
                        <a:cs typeface="Meiryo"/>
                        <a:sym typeface="Meiryo"/>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1500"/>
                        <a:buFont typeface="Arial"/>
                        <a:buNone/>
                      </a:pPr>
                      <a:r>
                        <a:rPr lang="ja-JP" sz="1100" u="sng" strike="noStrike" cap="none">
                          <a:solidFill>
                            <a:schemeClr val="hlink"/>
                          </a:solidFill>
                          <a:latin typeface="Meiryo"/>
                          <a:ea typeface="Meiryo"/>
                          <a:cs typeface="Meiryo"/>
                          <a:sym typeface="Meiryo"/>
                          <a:hlinkClick r:id="rId8"/>
                        </a:rPr>
                        <a:t>グループを作成する</a:t>
                      </a:r>
                      <a:endParaRPr sz="1100" u="none" strike="noStrike" cap="none">
                        <a:latin typeface="Meiryo"/>
                        <a:ea typeface="Meiryo"/>
                        <a:cs typeface="Meiryo"/>
                        <a:sym typeface="Meiryo"/>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1500"/>
                        <a:buFont typeface="Arial"/>
                        <a:buNone/>
                      </a:pPr>
                      <a:r>
                        <a:rPr lang="ja-JP" sz="1100" u="none" strike="noStrike" cap="none">
                          <a:latin typeface="Meiryo"/>
                          <a:ea typeface="Meiryo"/>
                          <a:cs typeface="Meiryo"/>
                          <a:sym typeface="Meiryo"/>
                        </a:rPr>
                        <a:t>グループ</a:t>
                      </a:r>
                      <a:endParaRPr sz="1100" u="none" strike="noStrike" cap="none">
                        <a:latin typeface="Meiryo"/>
                        <a:ea typeface="Meiryo"/>
                        <a:cs typeface="Meiryo"/>
                        <a:sym typeface="Meiryo"/>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1500"/>
                        <a:buFont typeface="Arial"/>
                        <a:buNone/>
                      </a:pPr>
                      <a:r>
                        <a:rPr lang="ja-JP" sz="1100" u="none" strike="noStrike" cap="none">
                          <a:latin typeface="Meiryo"/>
                          <a:ea typeface="Meiryo"/>
                          <a:cs typeface="Meiryo"/>
                          <a:sym typeface="Meiryo"/>
                        </a:rPr>
                        <a:t>共通</a:t>
                      </a:r>
                      <a:endParaRPr sz="1100" u="none" strike="noStrike" cap="none">
                        <a:latin typeface="Meiryo"/>
                        <a:ea typeface="Meiryo"/>
                        <a:cs typeface="Meiryo"/>
                        <a:sym typeface="Meiryo"/>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1500"/>
                        <a:buFont typeface="Arial"/>
                        <a:buNone/>
                      </a:pPr>
                      <a:endParaRPr sz="1100" u="none" strike="noStrike" cap="none">
                        <a:latin typeface="Meiryo"/>
                        <a:ea typeface="Meiryo"/>
                        <a:cs typeface="Meiryo"/>
                        <a:sym typeface="Meiryo"/>
                      </a:endParaRPr>
                    </a:p>
                  </a:txBody>
                  <a:tcPr marL="91425" marR="91425" marT="91425" marB="91425"/>
                </a:tc>
                <a:extLst>
                  <a:ext uri="{0D108BD9-81ED-4DB2-BD59-A6C34878D82A}">
                    <a16:rowId xmlns:a16="http://schemas.microsoft.com/office/drawing/2014/main" val="10004"/>
                  </a:ext>
                </a:extLst>
              </a:tr>
              <a:tr h="342600">
                <a:tc vMerge="1">
                  <a:txBody>
                    <a:bodyPr/>
                    <a:lstStyle/>
                    <a:p>
                      <a:endParaRPr lang="ja-JP"/>
                    </a:p>
                  </a:txBody>
                  <a:tcPr/>
                </a:tc>
                <a:tc>
                  <a:txBody>
                    <a:bodyPr/>
                    <a:lstStyle/>
                    <a:p>
                      <a:pPr marL="0" marR="0" lvl="0" indent="0" algn="l" rtl="0">
                        <a:lnSpc>
                          <a:spcPct val="100000"/>
                        </a:lnSpc>
                        <a:spcBef>
                          <a:spcPts val="0"/>
                        </a:spcBef>
                        <a:spcAft>
                          <a:spcPts val="0"/>
                        </a:spcAft>
                        <a:buClr>
                          <a:srgbClr val="000000"/>
                        </a:buClr>
                        <a:buSzPts val="1500"/>
                        <a:buFont typeface="Arial"/>
                        <a:buNone/>
                      </a:pPr>
                      <a:r>
                        <a:rPr lang="ja-JP" sz="1100" u="sng" strike="noStrike" cap="none">
                          <a:solidFill>
                            <a:schemeClr val="hlink"/>
                          </a:solidFill>
                          <a:latin typeface="Meiryo"/>
                          <a:ea typeface="Meiryo"/>
                          <a:cs typeface="Meiryo"/>
                          <a:sym typeface="Meiryo"/>
                          <a:hlinkClick r:id="rId9"/>
                        </a:rPr>
                        <a:t>タスクを作成する</a:t>
                      </a:r>
                      <a:endParaRPr sz="1100" u="none" strike="noStrike" cap="none">
                        <a:latin typeface="Meiryo"/>
                        <a:ea typeface="Meiryo"/>
                        <a:cs typeface="Meiryo"/>
                        <a:sym typeface="Meiryo"/>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1500"/>
                        <a:buFont typeface="Arial"/>
                        <a:buNone/>
                      </a:pPr>
                      <a:r>
                        <a:rPr lang="ja-JP" sz="1100" u="none" strike="noStrike" cap="none">
                          <a:latin typeface="Meiryo"/>
                          <a:ea typeface="Meiryo"/>
                          <a:cs typeface="Meiryo"/>
                          <a:sym typeface="Meiryo"/>
                        </a:rPr>
                        <a:t>タスク</a:t>
                      </a:r>
                      <a:endParaRPr sz="1100" u="none" strike="noStrike" cap="none">
                        <a:latin typeface="Meiryo"/>
                        <a:ea typeface="Meiryo"/>
                        <a:cs typeface="Meiryo"/>
                        <a:sym typeface="Meiryo"/>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1500"/>
                        <a:buFont typeface="Arial"/>
                        <a:buNone/>
                      </a:pPr>
                      <a:r>
                        <a:rPr lang="ja-JP" sz="1100" u="none" strike="noStrike" cap="none">
                          <a:latin typeface="Meiryo"/>
                          <a:ea typeface="Meiryo"/>
                          <a:cs typeface="Meiryo"/>
                          <a:sym typeface="Meiryo"/>
                        </a:rPr>
                        <a:t>共通</a:t>
                      </a:r>
                      <a:endParaRPr sz="1100" u="none" strike="noStrike" cap="none">
                        <a:latin typeface="Meiryo"/>
                        <a:ea typeface="Meiryo"/>
                        <a:cs typeface="Meiryo"/>
                        <a:sym typeface="Meiryo"/>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1500"/>
                        <a:buFont typeface="Arial"/>
                        <a:buNone/>
                      </a:pPr>
                      <a:endParaRPr sz="1100" u="none" strike="noStrike" cap="none">
                        <a:latin typeface="Meiryo"/>
                        <a:ea typeface="Meiryo"/>
                        <a:cs typeface="Meiryo"/>
                        <a:sym typeface="Meiryo"/>
                      </a:endParaRPr>
                    </a:p>
                  </a:txBody>
                  <a:tcPr marL="91425" marR="91425" marT="91425" marB="91425"/>
                </a:tc>
                <a:extLst>
                  <a:ext uri="{0D108BD9-81ED-4DB2-BD59-A6C34878D82A}">
                    <a16:rowId xmlns:a16="http://schemas.microsoft.com/office/drawing/2014/main" val="10005"/>
                  </a:ext>
                </a:extLst>
              </a:tr>
              <a:tr h="342600">
                <a:tc vMerge="1">
                  <a:txBody>
                    <a:bodyPr/>
                    <a:lstStyle/>
                    <a:p>
                      <a:endParaRPr lang="ja-JP"/>
                    </a:p>
                  </a:txBody>
                  <a:tcPr/>
                </a:tc>
                <a:tc>
                  <a:txBody>
                    <a:bodyPr/>
                    <a:lstStyle/>
                    <a:p>
                      <a:pPr marL="0" marR="0" lvl="0" indent="0" algn="l" rtl="0">
                        <a:lnSpc>
                          <a:spcPct val="100000"/>
                        </a:lnSpc>
                        <a:spcBef>
                          <a:spcPts val="0"/>
                        </a:spcBef>
                        <a:spcAft>
                          <a:spcPts val="0"/>
                        </a:spcAft>
                        <a:buClr>
                          <a:srgbClr val="000000"/>
                        </a:buClr>
                        <a:buSzPts val="1500"/>
                        <a:buFont typeface="Arial"/>
                        <a:buNone/>
                      </a:pPr>
                      <a:r>
                        <a:rPr lang="ja-JP" sz="1100" u="sng" strike="noStrike" cap="none">
                          <a:solidFill>
                            <a:schemeClr val="hlink"/>
                          </a:solidFill>
                          <a:latin typeface="Meiryo"/>
                          <a:ea typeface="Meiryo"/>
                          <a:cs typeface="Meiryo"/>
                          <a:sym typeface="Meiryo"/>
                          <a:hlinkClick r:id="rId10"/>
                        </a:rPr>
                        <a:t>チェックリストの作成方法や機能</a:t>
                      </a:r>
                      <a:endParaRPr sz="1100" u="none" strike="noStrike" cap="none">
                        <a:latin typeface="Meiryo"/>
                        <a:ea typeface="Meiryo"/>
                        <a:cs typeface="Meiryo"/>
                        <a:sym typeface="Meiryo"/>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1500"/>
                        <a:buFont typeface="Arial"/>
                        <a:buNone/>
                      </a:pPr>
                      <a:r>
                        <a:rPr lang="ja-JP" sz="1100" u="none" strike="noStrike" cap="none">
                          <a:latin typeface="Meiryo"/>
                          <a:ea typeface="Meiryo"/>
                          <a:cs typeface="Meiryo"/>
                          <a:sym typeface="Meiryo"/>
                        </a:rPr>
                        <a:t>タスク</a:t>
                      </a:r>
                      <a:endParaRPr sz="1100" u="none" strike="noStrike" cap="none">
                        <a:latin typeface="Meiryo"/>
                        <a:ea typeface="Meiryo"/>
                        <a:cs typeface="Meiryo"/>
                        <a:sym typeface="Meiryo"/>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1500"/>
                        <a:buFont typeface="Arial"/>
                        <a:buNone/>
                      </a:pPr>
                      <a:r>
                        <a:rPr lang="ja-JP" sz="1100" u="none" strike="noStrike" cap="none">
                          <a:latin typeface="Meiryo"/>
                          <a:ea typeface="Meiryo"/>
                          <a:cs typeface="Meiryo"/>
                          <a:sym typeface="Meiryo"/>
                        </a:rPr>
                        <a:t>共通</a:t>
                      </a:r>
                      <a:endParaRPr sz="1100" u="none" strike="noStrike" cap="none">
                        <a:latin typeface="Meiryo"/>
                        <a:ea typeface="Meiryo"/>
                        <a:cs typeface="Meiryo"/>
                        <a:sym typeface="Meiryo"/>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1500"/>
                        <a:buFont typeface="Arial"/>
                        <a:buNone/>
                      </a:pPr>
                      <a:r>
                        <a:rPr lang="ja-JP" sz="1100" u="sng" strike="noStrike" cap="none">
                          <a:solidFill>
                            <a:schemeClr val="hlink"/>
                          </a:solidFill>
                          <a:latin typeface="Meiryo"/>
                          <a:ea typeface="Meiryo"/>
                          <a:cs typeface="Meiryo"/>
                          <a:sym typeface="Meiryo"/>
                          <a:hlinkClick r:id="rId11"/>
                        </a:rPr>
                        <a:t>チェックリストのコンテキストメニュー（右クリックメニュー）について</a:t>
                      </a:r>
                      <a:endParaRPr sz="1100" u="none" strike="noStrike" cap="none">
                        <a:latin typeface="Meiryo"/>
                        <a:ea typeface="Meiryo"/>
                        <a:cs typeface="Meiryo"/>
                        <a:sym typeface="Meiryo"/>
                      </a:endParaRPr>
                    </a:p>
                    <a:p>
                      <a:pPr marL="0" marR="0" lvl="0" indent="0" algn="l" rtl="0">
                        <a:lnSpc>
                          <a:spcPct val="100000"/>
                        </a:lnSpc>
                        <a:spcBef>
                          <a:spcPts val="0"/>
                        </a:spcBef>
                        <a:spcAft>
                          <a:spcPts val="0"/>
                        </a:spcAft>
                        <a:buClr>
                          <a:schemeClr val="dk1"/>
                        </a:buClr>
                        <a:buSzPts val="1500"/>
                        <a:buFont typeface="Arial"/>
                        <a:buNone/>
                      </a:pPr>
                      <a:r>
                        <a:rPr lang="ja-JP" sz="1100" u="sng" strike="noStrike" cap="none">
                          <a:solidFill>
                            <a:schemeClr val="hlink"/>
                          </a:solidFill>
                          <a:latin typeface="Meiryo"/>
                          <a:ea typeface="Meiryo"/>
                          <a:cs typeface="Meiryo"/>
                          <a:sym typeface="Meiryo"/>
                          <a:hlinkClick r:id="rId12"/>
                        </a:rPr>
                        <a:t>チェックリストに複数ユーザーを担当者として設定できますか？</a:t>
                      </a:r>
                      <a:br>
                        <a:rPr lang="ja-JP" sz="1100" u="none" strike="noStrike" cap="none">
                          <a:latin typeface="Meiryo"/>
                          <a:ea typeface="Meiryo"/>
                          <a:cs typeface="Meiryo"/>
                          <a:sym typeface="Meiryo"/>
                        </a:rPr>
                      </a:br>
                      <a:r>
                        <a:rPr lang="ja-JP" sz="1100" u="sng" strike="noStrike" cap="none">
                          <a:solidFill>
                            <a:schemeClr val="hlink"/>
                          </a:solidFill>
                          <a:latin typeface="Meiryo"/>
                          <a:ea typeface="Meiryo"/>
                          <a:cs typeface="Meiryo"/>
                          <a:sym typeface="Meiryo"/>
                          <a:hlinkClick r:id="rId13"/>
                        </a:rPr>
                        <a:t>チェックリストに期限は設定できますか？</a:t>
                      </a:r>
                      <a:endParaRPr sz="1100" u="none" strike="noStrike" cap="none">
                        <a:latin typeface="Meiryo"/>
                        <a:ea typeface="Meiryo"/>
                        <a:cs typeface="Meiryo"/>
                        <a:sym typeface="Meiryo"/>
                      </a:endParaRPr>
                    </a:p>
                  </a:txBody>
                  <a:tcPr marL="91425" marR="91425" marT="91425" marB="91425"/>
                </a:tc>
                <a:extLst>
                  <a:ext uri="{0D108BD9-81ED-4DB2-BD59-A6C34878D82A}">
                    <a16:rowId xmlns:a16="http://schemas.microsoft.com/office/drawing/2014/main" val="10006"/>
                  </a:ext>
                </a:extLst>
              </a:tr>
              <a:tr h="342600">
                <a:tc vMerge="1">
                  <a:txBody>
                    <a:bodyPr/>
                    <a:lstStyle/>
                    <a:p>
                      <a:endParaRPr lang="ja-JP"/>
                    </a:p>
                  </a:txBody>
                  <a:tcPr/>
                </a:tc>
                <a:tc>
                  <a:txBody>
                    <a:bodyPr/>
                    <a:lstStyle/>
                    <a:p>
                      <a:pPr marL="0" marR="0" lvl="0" indent="0" algn="l" rtl="0">
                        <a:lnSpc>
                          <a:spcPct val="100000"/>
                        </a:lnSpc>
                        <a:spcBef>
                          <a:spcPts val="0"/>
                        </a:spcBef>
                        <a:spcAft>
                          <a:spcPts val="0"/>
                        </a:spcAft>
                        <a:buClr>
                          <a:srgbClr val="000000"/>
                        </a:buClr>
                        <a:buSzPts val="1500"/>
                        <a:buFont typeface="Arial"/>
                        <a:buNone/>
                      </a:pPr>
                      <a:r>
                        <a:rPr lang="ja-JP" sz="1100" u="sng" strike="noStrike" cap="none">
                          <a:solidFill>
                            <a:schemeClr val="hlink"/>
                          </a:solidFill>
                          <a:latin typeface="Meiryo"/>
                          <a:ea typeface="Meiryo"/>
                          <a:cs typeface="Meiryo"/>
                          <a:sym typeface="Meiryo"/>
                          <a:hlinkClick r:id="rId14"/>
                        </a:rPr>
                        <a:t>チェックリストにリマインダーを設定する</a:t>
                      </a:r>
                      <a:endParaRPr sz="1100" u="none" strike="noStrike" cap="none">
                        <a:latin typeface="Meiryo"/>
                        <a:ea typeface="Meiryo"/>
                        <a:cs typeface="Meiryo"/>
                        <a:sym typeface="Meiryo"/>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1500"/>
                        <a:buFont typeface="Arial"/>
                        <a:buNone/>
                      </a:pPr>
                      <a:r>
                        <a:rPr lang="ja-JP" sz="1100" u="none" strike="noStrike" cap="none">
                          <a:latin typeface="Meiryo"/>
                          <a:ea typeface="Meiryo"/>
                          <a:cs typeface="Meiryo"/>
                          <a:sym typeface="Meiryo"/>
                        </a:rPr>
                        <a:t>タスク</a:t>
                      </a:r>
                      <a:endParaRPr sz="1100" u="none" strike="noStrike" cap="none">
                        <a:latin typeface="Meiryo"/>
                        <a:ea typeface="Meiryo"/>
                        <a:cs typeface="Meiryo"/>
                        <a:sym typeface="Meiryo"/>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1500"/>
                        <a:buFont typeface="Arial"/>
                        <a:buNone/>
                      </a:pPr>
                      <a:r>
                        <a:rPr lang="ja-JP" sz="1100" u="none" strike="noStrike" cap="none">
                          <a:latin typeface="Meiryo"/>
                          <a:ea typeface="Meiryo"/>
                          <a:cs typeface="Meiryo"/>
                          <a:sym typeface="Meiryo"/>
                        </a:rPr>
                        <a:t>共通</a:t>
                      </a:r>
                      <a:endParaRPr sz="1100" u="none" strike="noStrike" cap="none">
                        <a:latin typeface="Meiryo"/>
                        <a:ea typeface="Meiryo"/>
                        <a:cs typeface="Meiryo"/>
                        <a:sym typeface="Meiryo"/>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1500"/>
                        <a:buFont typeface="Arial"/>
                        <a:buNone/>
                      </a:pPr>
                      <a:endParaRPr sz="1100" u="none" strike="noStrike" cap="none">
                        <a:latin typeface="Meiryo"/>
                        <a:ea typeface="Meiryo"/>
                        <a:cs typeface="Meiryo"/>
                        <a:sym typeface="Meiryo"/>
                      </a:endParaRPr>
                    </a:p>
                  </a:txBody>
                  <a:tcPr marL="91425" marR="91425" marT="91425" marB="91425"/>
                </a:tc>
                <a:extLst>
                  <a:ext uri="{0D108BD9-81ED-4DB2-BD59-A6C34878D82A}">
                    <a16:rowId xmlns:a16="http://schemas.microsoft.com/office/drawing/2014/main" val="10007"/>
                  </a:ext>
                </a:extLst>
              </a:tr>
              <a:tr h="342600">
                <a:tc vMerge="1">
                  <a:txBody>
                    <a:bodyPr/>
                    <a:lstStyle/>
                    <a:p>
                      <a:endParaRPr lang="ja-JP"/>
                    </a:p>
                  </a:txBody>
                  <a:tcPr/>
                </a:tc>
                <a:tc>
                  <a:txBody>
                    <a:bodyPr/>
                    <a:lstStyle/>
                    <a:p>
                      <a:pPr marL="0" marR="0" lvl="0" indent="0" algn="l" rtl="0">
                        <a:lnSpc>
                          <a:spcPct val="100000"/>
                        </a:lnSpc>
                        <a:spcBef>
                          <a:spcPts val="0"/>
                        </a:spcBef>
                        <a:spcAft>
                          <a:spcPts val="0"/>
                        </a:spcAft>
                        <a:buClr>
                          <a:srgbClr val="000000"/>
                        </a:buClr>
                        <a:buSzPts val="1500"/>
                        <a:buFont typeface="Arial"/>
                        <a:buNone/>
                      </a:pPr>
                      <a:r>
                        <a:rPr lang="ja-JP" sz="1100" u="sng" strike="noStrike" cap="none">
                          <a:solidFill>
                            <a:schemeClr val="hlink"/>
                          </a:solidFill>
                          <a:latin typeface="Meiryo"/>
                          <a:ea typeface="Meiryo"/>
                          <a:cs typeface="Meiryo"/>
                          <a:sym typeface="Meiryo"/>
                          <a:hlinkClick r:id="rId15"/>
                        </a:rPr>
                        <a:t>タスクをコピーする</a:t>
                      </a:r>
                      <a:endParaRPr sz="1100" u="none" strike="noStrike" cap="none">
                        <a:latin typeface="Meiryo"/>
                        <a:ea typeface="Meiryo"/>
                        <a:cs typeface="Meiryo"/>
                        <a:sym typeface="Meiryo"/>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1500"/>
                        <a:buFont typeface="Arial"/>
                        <a:buNone/>
                      </a:pPr>
                      <a:r>
                        <a:rPr lang="ja-JP" sz="1100" u="none" strike="noStrike" cap="none">
                          <a:latin typeface="Meiryo"/>
                          <a:ea typeface="Meiryo"/>
                          <a:cs typeface="Meiryo"/>
                          <a:sym typeface="Meiryo"/>
                        </a:rPr>
                        <a:t>タスク</a:t>
                      </a:r>
                      <a:endParaRPr sz="1100" u="none" strike="noStrike" cap="none">
                        <a:latin typeface="Meiryo"/>
                        <a:ea typeface="Meiryo"/>
                        <a:cs typeface="Meiryo"/>
                        <a:sym typeface="Meiryo"/>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1500"/>
                        <a:buFont typeface="Arial"/>
                        <a:buNone/>
                      </a:pPr>
                      <a:r>
                        <a:rPr lang="ja-JP" sz="1100" u="none" strike="noStrike" cap="none">
                          <a:latin typeface="Meiryo"/>
                          <a:ea typeface="Meiryo"/>
                          <a:cs typeface="Meiryo"/>
                          <a:sym typeface="Meiryo"/>
                        </a:rPr>
                        <a:t>共通</a:t>
                      </a:r>
                      <a:endParaRPr sz="1100" u="none" strike="noStrike" cap="none">
                        <a:latin typeface="Meiryo"/>
                        <a:ea typeface="Meiryo"/>
                        <a:cs typeface="Meiryo"/>
                        <a:sym typeface="Meiryo"/>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1500"/>
                        <a:buFont typeface="Arial"/>
                        <a:buNone/>
                      </a:pPr>
                      <a:endParaRPr sz="1100" u="none" strike="noStrike" cap="none">
                        <a:latin typeface="Meiryo"/>
                        <a:ea typeface="Meiryo"/>
                        <a:cs typeface="Meiryo"/>
                        <a:sym typeface="Meiryo"/>
                      </a:endParaRPr>
                    </a:p>
                  </a:txBody>
                  <a:tcPr marL="91425" marR="91425" marT="91425" marB="91425"/>
                </a:tc>
                <a:extLst>
                  <a:ext uri="{0D108BD9-81ED-4DB2-BD59-A6C34878D82A}">
                    <a16:rowId xmlns:a16="http://schemas.microsoft.com/office/drawing/2014/main" val="10008"/>
                  </a:ext>
                </a:extLst>
              </a:tr>
              <a:tr h="342600">
                <a:tc vMerge="1">
                  <a:txBody>
                    <a:bodyPr/>
                    <a:lstStyle/>
                    <a:p>
                      <a:endParaRPr lang="ja-JP"/>
                    </a:p>
                  </a:txBody>
                  <a:tcPr/>
                </a:tc>
                <a:tc>
                  <a:txBody>
                    <a:bodyPr/>
                    <a:lstStyle/>
                    <a:p>
                      <a:pPr marL="0" marR="0" lvl="0" indent="0" algn="l" rtl="0">
                        <a:lnSpc>
                          <a:spcPct val="100000"/>
                        </a:lnSpc>
                        <a:spcBef>
                          <a:spcPts val="0"/>
                        </a:spcBef>
                        <a:spcAft>
                          <a:spcPts val="0"/>
                        </a:spcAft>
                        <a:buClr>
                          <a:srgbClr val="000000"/>
                        </a:buClr>
                        <a:buSzPts val="1100"/>
                        <a:buFont typeface="Arial"/>
                        <a:buNone/>
                      </a:pPr>
                      <a:r>
                        <a:rPr lang="ja-JP" sz="1100" u="sng" strike="noStrike" cap="none">
                          <a:solidFill>
                            <a:schemeClr val="hlink"/>
                          </a:solidFill>
                          <a:latin typeface="Meiryo"/>
                          <a:ea typeface="Meiryo"/>
                          <a:cs typeface="Meiryo"/>
                          <a:sym typeface="Meiryo"/>
                          <a:hlinkClick r:id="rId16"/>
                        </a:rPr>
                        <a:t>タスクテンプレートを作成する</a:t>
                      </a:r>
                      <a:endParaRPr sz="1100" u="none" strike="noStrike" cap="none">
                        <a:latin typeface="Meiryo"/>
                        <a:ea typeface="Meiryo"/>
                        <a:cs typeface="Meiryo"/>
                        <a:sym typeface="Meiryo"/>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1100"/>
                        <a:buFont typeface="Arial"/>
                        <a:buNone/>
                      </a:pPr>
                      <a:r>
                        <a:rPr lang="ja-JP" sz="1100" u="none" strike="noStrike" cap="none">
                          <a:latin typeface="Meiryo"/>
                          <a:ea typeface="Meiryo"/>
                          <a:cs typeface="Meiryo"/>
                          <a:sym typeface="Meiryo"/>
                        </a:rPr>
                        <a:t>タスク</a:t>
                      </a:r>
                      <a:endParaRPr sz="1100" u="none" strike="noStrike" cap="none">
                        <a:latin typeface="Meiryo"/>
                        <a:ea typeface="Meiryo"/>
                        <a:cs typeface="Meiryo"/>
                        <a:sym typeface="Meiryo"/>
                      </a:endParaRPr>
                    </a:p>
                  </a:txBody>
                  <a:tcPr marL="91425" marR="91425" marT="91425" marB="91425"/>
                </a:tc>
                <a:tc>
                  <a:txBody>
                    <a:bodyPr/>
                    <a:lstStyle/>
                    <a:p>
                      <a:pPr marL="0" marR="0" lvl="0" indent="0" algn="l" rtl="0">
                        <a:lnSpc>
                          <a:spcPct val="100000"/>
                        </a:lnSpc>
                        <a:spcBef>
                          <a:spcPts val="0"/>
                        </a:spcBef>
                        <a:spcAft>
                          <a:spcPts val="0"/>
                        </a:spcAft>
                        <a:buClr>
                          <a:schemeClr val="dk1"/>
                        </a:buClr>
                        <a:buSzPts val="1500"/>
                        <a:buFont typeface="Arial"/>
                        <a:buNone/>
                      </a:pPr>
                      <a:r>
                        <a:rPr lang="ja-JP" sz="1100" u="none" strike="noStrike" cap="none">
                          <a:solidFill>
                            <a:schemeClr val="dk1"/>
                          </a:solidFill>
                          <a:latin typeface="Meiryo"/>
                          <a:ea typeface="Meiryo"/>
                          <a:cs typeface="Meiryo"/>
                          <a:sym typeface="Meiryo"/>
                        </a:rPr>
                        <a:t>共通</a:t>
                      </a:r>
                      <a:endParaRPr sz="1100" u="none" strike="noStrike" cap="none">
                        <a:latin typeface="Meiryo"/>
                        <a:ea typeface="Meiryo"/>
                        <a:cs typeface="Meiryo"/>
                        <a:sym typeface="Meiryo"/>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1100"/>
                        <a:buFont typeface="Arial"/>
                        <a:buNone/>
                      </a:pPr>
                      <a:endParaRPr sz="1100" u="none" strike="noStrike" cap="none">
                        <a:latin typeface="Meiryo"/>
                        <a:ea typeface="Meiryo"/>
                        <a:cs typeface="Meiryo"/>
                        <a:sym typeface="Meiryo"/>
                      </a:endParaRPr>
                    </a:p>
                  </a:txBody>
                  <a:tcPr marL="91425" marR="91425" marT="91425" marB="91425"/>
                </a:tc>
                <a:extLst>
                  <a:ext uri="{0D108BD9-81ED-4DB2-BD59-A6C34878D82A}">
                    <a16:rowId xmlns:a16="http://schemas.microsoft.com/office/drawing/2014/main" val="10009"/>
                  </a:ext>
                </a:extLst>
              </a:tr>
              <a:tr h="342600">
                <a:tc vMerge="1">
                  <a:txBody>
                    <a:bodyPr/>
                    <a:lstStyle/>
                    <a:p>
                      <a:endParaRPr lang="ja-JP"/>
                    </a:p>
                  </a:txBody>
                  <a:tcPr/>
                </a:tc>
                <a:tc>
                  <a:txBody>
                    <a:bodyPr/>
                    <a:lstStyle/>
                    <a:p>
                      <a:pPr marL="0" marR="0" lvl="0" indent="0" algn="l" rtl="0">
                        <a:lnSpc>
                          <a:spcPct val="100000"/>
                        </a:lnSpc>
                        <a:spcBef>
                          <a:spcPts val="0"/>
                        </a:spcBef>
                        <a:spcAft>
                          <a:spcPts val="0"/>
                        </a:spcAft>
                        <a:buClr>
                          <a:schemeClr val="dk1"/>
                        </a:buClr>
                        <a:buSzPts val="1500"/>
                        <a:buFont typeface="Arial"/>
                        <a:buNone/>
                      </a:pPr>
                      <a:r>
                        <a:rPr lang="ja-JP" sz="1100" u="sng" strike="noStrike" cap="none">
                          <a:solidFill>
                            <a:schemeClr val="hlink"/>
                          </a:solidFill>
                          <a:latin typeface="Meiryo"/>
                          <a:ea typeface="Meiryo"/>
                          <a:cs typeface="Meiryo"/>
                          <a:sym typeface="Meiryo"/>
                          <a:hlinkClick r:id="rId17"/>
                        </a:rPr>
                        <a:t>ノート機能について</a:t>
                      </a:r>
                      <a:endParaRPr sz="1100" u="none" strike="noStrike" cap="none">
                        <a:latin typeface="Meiryo"/>
                        <a:ea typeface="Meiryo"/>
                        <a:cs typeface="Meiryo"/>
                        <a:sym typeface="Meiryo"/>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1100"/>
                        <a:buFont typeface="Arial"/>
                        <a:buNone/>
                      </a:pPr>
                      <a:r>
                        <a:rPr lang="ja-JP" sz="1100" u="none" strike="noStrike" cap="none">
                          <a:solidFill>
                            <a:schemeClr val="dk1"/>
                          </a:solidFill>
                          <a:latin typeface="Meiryo"/>
                          <a:ea typeface="Meiryo"/>
                          <a:cs typeface="Meiryo"/>
                          <a:sym typeface="Meiryo"/>
                        </a:rPr>
                        <a:t>グループ</a:t>
                      </a:r>
                      <a:endParaRPr sz="1100" u="none" strike="noStrike" cap="none">
                        <a:latin typeface="Meiryo"/>
                        <a:ea typeface="Meiryo"/>
                        <a:cs typeface="Meiryo"/>
                        <a:sym typeface="Meiryo"/>
                      </a:endParaRPr>
                    </a:p>
                  </a:txBody>
                  <a:tcPr marL="91425" marR="91425" marT="91425" marB="91425">
                    <a:lnB w="12700"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100"/>
                        <a:buFont typeface="Arial"/>
                        <a:buNone/>
                      </a:pPr>
                      <a:r>
                        <a:rPr lang="ja-JP" sz="1100" u="none" strike="noStrike" cap="none">
                          <a:solidFill>
                            <a:schemeClr val="dk1"/>
                          </a:solidFill>
                          <a:latin typeface="Meiryo"/>
                          <a:ea typeface="Meiryo"/>
                          <a:cs typeface="Meiryo"/>
                          <a:sym typeface="Meiryo"/>
                        </a:rPr>
                        <a:t>共通</a:t>
                      </a:r>
                      <a:endParaRPr sz="1100" u="none" strike="noStrike" cap="none">
                        <a:latin typeface="Meiryo"/>
                        <a:ea typeface="Meiryo"/>
                        <a:cs typeface="Meiryo"/>
                        <a:sym typeface="Meiryo"/>
                      </a:endParaRPr>
                    </a:p>
                  </a:txBody>
                  <a:tcPr marL="91425" marR="91425" marT="91425" marB="91425">
                    <a:lnB w="12700"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500"/>
                        <a:buFont typeface="Arial"/>
                        <a:buNone/>
                      </a:pPr>
                      <a:r>
                        <a:rPr lang="ja-JP" sz="1100" u="sng" strike="noStrike" cap="none">
                          <a:solidFill>
                            <a:schemeClr val="hlink"/>
                          </a:solidFill>
                          <a:latin typeface="Meiryo"/>
                          <a:ea typeface="Meiryo"/>
                          <a:cs typeface="Meiryo"/>
                          <a:sym typeface="Meiryo"/>
                          <a:hlinkClick r:id="rId18"/>
                        </a:rPr>
                        <a:t>メモとノートの違いを教えてください</a:t>
                      </a:r>
                      <a:endParaRPr sz="1100" u="none" strike="noStrike" cap="none">
                        <a:latin typeface="Meiryo"/>
                        <a:ea typeface="Meiryo"/>
                        <a:cs typeface="Meiryo"/>
                        <a:sym typeface="Meiryo"/>
                      </a:endParaRPr>
                    </a:p>
                  </a:txBody>
                  <a:tcPr marL="91425" marR="91425" marT="91425" marB="91425"/>
                </a:tc>
                <a:extLst>
                  <a:ext uri="{0D108BD9-81ED-4DB2-BD59-A6C34878D82A}">
                    <a16:rowId xmlns:a16="http://schemas.microsoft.com/office/drawing/2014/main" val="10010"/>
                  </a:ext>
                </a:extLst>
              </a:tr>
              <a:tr h="342600">
                <a:tc vMerge="1">
                  <a:txBody>
                    <a:bodyPr/>
                    <a:lstStyle/>
                    <a:p>
                      <a:endParaRPr lang="ja-JP"/>
                    </a:p>
                  </a:txBody>
                  <a:tcPr/>
                </a:tc>
                <a:tc>
                  <a:txBody>
                    <a:bodyPr/>
                    <a:lstStyle/>
                    <a:p>
                      <a:pPr marL="0" marR="0" lvl="0" indent="0" algn="l" rtl="0">
                        <a:lnSpc>
                          <a:spcPct val="100000"/>
                        </a:lnSpc>
                        <a:spcBef>
                          <a:spcPts val="0"/>
                        </a:spcBef>
                        <a:spcAft>
                          <a:spcPts val="0"/>
                        </a:spcAft>
                        <a:buClr>
                          <a:srgbClr val="000000"/>
                        </a:buClr>
                        <a:buSzPts val="1100"/>
                        <a:buFont typeface="Arial"/>
                        <a:buNone/>
                      </a:pPr>
                      <a:r>
                        <a:rPr lang="ja-JP" sz="1100" u="sng" strike="noStrike" cap="none">
                          <a:solidFill>
                            <a:schemeClr val="hlink"/>
                          </a:solidFill>
                          <a:latin typeface="Meiryo"/>
                          <a:ea typeface="Meiryo"/>
                          <a:cs typeface="Meiryo"/>
                          <a:sym typeface="Meiryo"/>
                          <a:hlinkClick r:id="rId19"/>
                        </a:rPr>
                        <a:t>タスクテンプレートの繰り返し設定をする</a:t>
                      </a:r>
                      <a:endParaRPr sz="1100" u="none" strike="noStrike" cap="none">
                        <a:latin typeface="Meiryo"/>
                        <a:ea typeface="Meiryo"/>
                        <a:cs typeface="Meiryo"/>
                        <a:sym typeface="Meiryo"/>
                      </a:endParaRPr>
                    </a:p>
                  </a:txBody>
                  <a:tcPr marL="91425" marR="91425" marT="91425" marB="91425">
                    <a:lnR w="12700" cap="flat" cmpd="sng">
                      <a:solidFill>
                        <a:srgbClr val="9E9E9E"/>
                      </a:solidFill>
                      <a:prstDash val="solid"/>
                      <a:round/>
                      <a:headEnd type="none" w="sm" len="sm"/>
                      <a:tailEnd type="none" w="sm" len="sm"/>
                    </a:lnR>
                  </a:tcPr>
                </a:tc>
                <a:tc>
                  <a:txBody>
                    <a:bodyPr/>
                    <a:lstStyle/>
                    <a:p>
                      <a:pPr marL="0" marR="0" lvl="0" indent="0" algn="l" rtl="0">
                        <a:lnSpc>
                          <a:spcPct val="100000"/>
                        </a:lnSpc>
                        <a:spcBef>
                          <a:spcPts val="0"/>
                        </a:spcBef>
                        <a:spcAft>
                          <a:spcPts val="0"/>
                        </a:spcAft>
                        <a:buClr>
                          <a:srgbClr val="000000"/>
                        </a:buClr>
                        <a:buSzPts val="1100"/>
                        <a:buFont typeface="Arial"/>
                        <a:buNone/>
                      </a:pPr>
                      <a:r>
                        <a:rPr lang="ja-JP" sz="1100" u="none" strike="noStrike" cap="none">
                          <a:latin typeface="Meiryo"/>
                          <a:ea typeface="Meiryo"/>
                          <a:cs typeface="Meiryo"/>
                          <a:sym typeface="Meiryo"/>
                        </a:rPr>
                        <a:t>テンプレート</a:t>
                      </a:r>
                      <a:endParaRPr sz="1100" u="none" strike="noStrike" cap="none">
                        <a:latin typeface="Meiryo"/>
                        <a:ea typeface="Meiryo"/>
                        <a:cs typeface="Meiryo"/>
                        <a:sym typeface="Meiryo"/>
                      </a:endParaRPr>
                    </a:p>
                  </a:txBody>
                  <a:tcPr marL="91425" marR="91425" marT="91425" marB="91425">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100"/>
                        <a:buFont typeface="Arial"/>
                        <a:buNone/>
                      </a:pPr>
                      <a:r>
                        <a:rPr lang="ja-JP" sz="1100" u="none" strike="noStrike" cap="none">
                          <a:solidFill>
                            <a:schemeClr val="dk1"/>
                          </a:solidFill>
                          <a:latin typeface="Meiryo"/>
                          <a:ea typeface="Meiryo"/>
                          <a:cs typeface="Meiryo"/>
                          <a:sym typeface="Meiryo"/>
                        </a:rPr>
                        <a:t>共通</a:t>
                      </a:r>
                      <a:endParaRPr sz="1100" u="none" strike="noStrike" cap="none">
                        <a:solidFill>
                          <a:schemeClr val="dk1"/>
                        </a:solidFill>
                        <a:latin typeface="Meiryo"/>
                        <a:ea typeface="Meiryo"/>
                        <a:cs typeface="Meiryo"/>
                        <a:sym typeface="Meiryo"/>
                      </a:endParaRPr>
                    </a:p>
                  </a:txBody>
                  <a:tcPr marL="91425" marR="91425" marT="91425" marB="91425">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500"/>
                        <a:buFont typeface="Arial"/>
                        <a:buNone/>
                      </a:pPr>
                      <a:r>
                        <a:rPr lang="ja-JP" sz="1100" u="sng" strike="noStrike" cap="none">
                          <a:solidFill>
                            <a:schemeClr val="hlink"/>
                          </a:solidFill>
                          <a:latin typeface="Meiryo"/>
                          <a:ea typeface="Meiryo"/>
                          <a:cs typeface="Meiryo"/>
                          <a:sym typeface="Meiryo"/>
                          <a:hlinkClick r:id="rId20"/>
                        </a:rPr>
                        <a:t>テンプレートから作成するタスクのタイトルに自動で日付を反映する</a:t>
                      </a:r>
                      <a:endParaRPr sz="1100" u="none" strike="noStrike" cap="none">
                        <a:latin typeface="Meiryo"/>
                        <a:ea typeface="Meiryo"/>
                        <a:cs typeface="Meiryo"/>
                        <a:sym typeface="Meiryo"/>
                      </a:endParaRPr>
                    </a:p>
                  </a:txBody>
                  <a:tcPr marL="91425" marR="91425" marT="91425" marB="91425">
                    <a:lnL w="12700" cap="flat" cmpd="sng">
                      <a:solidFill>
                        <a:srgbClr val="9E9E9E"/>
                      </a:solidFill>
                      <a:prstDash val="solid"/>
                      <a:round/>
                      <a:headEnd type="none" w="sm" len="sm"/>
                      <a:tailEnd type="none" w="sm" len="sm"/>
                    </a:lnL>
                  </a:tcPr>
                </a:tc>
                <a:extLst>
                  <a:ext uri="{0D108BD9-81ED-4DB2-BD59-A6C34878D82A}">
                    <a16:rowId xmlns:a16="http://schemas.microsoft.com/office/drawing/2014/main" val="10011"/>
                  </a:ext>
                </a:extLst>
              </a:tr>
              <a:tr h="342600">
                <a:tc vMerge="1">
                  <a:txBody>
                    <a:bodyPr/>
                    <a:lstStyle/>
                    <a:p>
                      <a:endParaRPr lang="ja-JP"/>
                    </a:p>
                  </a:txBody>
                  <a:tcPr/>
                </a:tc>
                <a:tc>
                  <a:txBody>
                    <a:bodyPr/>
                    <a:lstStyle/>
                    <a:p>
                      <a:pPr marL="0" marR="0" lvl="0" indent="0" algn="l" rtl="0">
                        <a:lnSpc>
                          <a:spcPct val="100000"/>
                        </a:lnSpc>
                        <a:spcBef>
                          <a:spcPts val="0"/>
                        </a:spcBef>
                        <a:spcAft>
                          <a:spcPts val="0"/>
                        </a:spcAft>
                        <a:buClr>
                          <a:srgbClr val="000000"/>
                        </a:buClr>
                        <a:buSzPts val="1100"/>
                        <a:buFont typeface="Arial"/>
                        <a:buNone/>
                      </a:pPr>
                      <a:r>
                        <a:rPr lang="ja-JP" sz="1100" u="sng" strike="noStrike" cap="none">
                          <a:solidFill>
                            <a:schemeClr val="hlink"/>
                          </a:solidFill>
                          <a:latin typeface="Meiryo"/>
                          <a:ea typeface="Meiryo"/>
                          <a:cs typeface="Meiryo"/>
                          <a:sym typeface="Meiryo"/>
                          <a:hlinkClick r:id="rId21"/>
                        </a:rPr>
                        <a:t>テンプレートのチェックリストにリマインダー設定をする</a:t>
                      </a:r>
                      <a:endParaRPr sz="1100" u="none" strike="noStrike" cap="none">
                        <a:latin typeface="Meiryo"/>
                        <a:ea typeface="Meiryo"/>
                        <a:cs typeface="Meiryo"/>
                        <a:sym typeface="Meiryo"/>
                      </a:endParaRPr>
                    </a:p>
                  </a:txBody>
                  <a:tcPr marL="91425" marR="91425" marT="91425" marB="91425">
                    <a:lnR w="12700" cap="flat" cmpd="sng">
                      <a:solidFill>
                        <a:srgbClr val="9E9E9E"/>
                      </a:solidFill>
                      <a:prstDash val="solid"/>
                      <a:round/>
                      <a:headEnd type="none" w="sm" len="sm"/>
                      <a:tailEnd type="none" w="sm" len="sm"/>
                    </a:lnR>
                  </a:tcPr>
                </a:tc>
                <a:tc>
                  <a:txBody>
                    <a:bodyPr/>
                    <a:lstStyle/>
                    <a:p>
                      <a:pPr marL="0" marR="0" lvl="0" indent="0" algn="l" rtl="0">
                        <a:lnSpc>
                          <a:spcPct val="100000"/>
                        </a:lnSpc>
                        <a:spcBef>
                          <a:spcPts val="0"/>
                        </a:spcBef>
                        <a:spcAft>
                          <a:spcPts val="0"/>
                        </a:spcAft>
                        <a:buClr>
                          <a:srgbClr val="000000"/>
                        </a:buClr>
                        <a:buSzPts val="1100"/>
                        <a:buFont typeface="Arial"/>
                        <a:buNone/>
                      </a:pPr>
                      <a:r>
                        <a:rPr lang="ja-JP" sz="1100" u="none" strike="noStrike" cap="none">
                          <a:latin typeface="Meiryo"/>
                          <a:ea typeface="Meiryo"/>
                          <a:cs typeface="Meiryo"/>
                          <a:sym typeface="Meiryo"/>
                        </a:rPr>
                        <a:t>テンプレート</a:t>
                      </a:r>
                      <a:endParaRPr sz="1100" u="none" strike="noStrike" cap="none">
                        <a:latin typeface="Meiryo"/>
                        <a:ea typeface="Meiryo"/>
                        <a:cs typeface="Meiryo"/>
                        <a:sym typeface="Meiryo"/>
                      </a:endParaRPr>
                    </a:p>
                  </a:txBody>
                  <a:tcPr marL="91425" marR="91425" marT="91425" marB="91425">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100"/>
                        <a:buFont typeface="Arial"/>
                        <a:buNone/>
                      </a:pPr>
                      <a:r>
                        <a:rPr lang="ja-JP" sz="1100" u="none" strike="noStrike" cap="none">
                          <a:solidFill>
                            <a:schemeClr val="dk1"/>
                          </a:solidFill>
                          <a:latin typeface="Meiryo"/>
                          <a:ea typeface="Meiryo"/>
                          <a:cs typeface="Meiryo"/>
                          <a:sym typeface="Meiryo"/>
                        </a:rPr>
                        <a:t>共通</a:t>
                      </a:r>
                      <a:endParaRPr sz="1100" u="none" strike="noStrike" cap="none">
                        <a:solidFill>
                          <a:schemeClr val="dk1"/>
                        </a:solidFill>
                        <a:latin typeface="Meiryo"/>
                        <a:ea typeface="Meiryo"/>
                        <a:cs typeface="Meiryo"/>
                        <a:sym typeface="Meiryo"/>
                      </a:endParaRPr>
                    </a:p>
                  </a:txBody>
                  <a:tcPr marL="91425" marR="91425" marT="91425" marB="91425">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100"/>
                        <a:buFont typeface="Arial"/>
                        <a:buNone/>
                      </a:pPr>
                      <a:endParaRPr sz="1100" u="none" strike="noStrike" cap="none">
                        <a:latin typeface="Meiryo"/>
                        <a:ea typeface="Meiryo"/>
                        <a:cs typeface="Meiryo"/>
                        <a:sym typeface="Meiryo"/>
                      </a:endParaRPr>
                    </a:p>
                  </a:txBody>
                  <a:tcPr marL="91425" marR="91425" marT="91425" marB="91425">
                    <a:lnL w="12700" cap="flat" cmpd="sng">
                      <a:solidFill>
                        <a:srgbClr val="9E9E9E"/>
                      </a:solidFill>
                      <a:prstDash val="solid"/>
                      <a:round/>
                      <a:headEnd type="none" w="sm" len="sm"/>
                      <a:tailEnd type="none" w="sm" len="sm"/>
                    </a:lnL>
                  </a:tcPr>
                </a:tc>
                <a:extLst>
                  <a:ext uri="{0D108BD9-81ED-4DB2-BD59-A6C34878D82A}">
                    <a16:rowId xmlns:a16="http://schemas.microsoft.com/office/drawing/2014/main" val="10012"/>
                  </a:ext>
                </a:extLst>
              </a:tr>
            </a:tbl>
          </a:graphicData>
        </a:graphic>
      </p:graphicFrame>
      <p:sp>
        <p:nvSpPr>
          <p:cNvPr id="415" name="Google Shape;415;g3a6f1f20d10_0_177"/>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g3f8202a78e1_0_219"/>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ltLang="ja-JP"/>
              <a:t>2</a:t>
            </a:fld>
            <a:endParaRPr/>
          </a:p>
        </p:txBody>
      </p:sp>
      <p:sp>
        <p:nvSpPr>
          <p:cNvPr id="184" name="Google Shape;184;g3f8202a78e1_0_219"/>
          <p:cNvSpPr txBox="1"/>
          <p:nvPr/>
        </p:nvSpPr>
        <p:spPr>
          <a:xfrm>
            <a:off x="890842" y="962784"/>
            <a:ext cx="10520700" cy="1077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ja-JP" sz="1800" i="0" u="none" strike="noStrike" cap="none">
                <a:solidFill>
                  <a:schemeClr val="dk1"/>
                </a:solidFill>
                <a:latin typeface="Meiryo"/>
                <a:ea typeface="Meiryo"/>
                <a:cs typeface="Meiryo"/>
                <a:sym typeface="Meiryo"/>
              </a:rPr>
              <a:t>本資料に記載のあるTODOの進捗管理を行いましょう。</a:t>
            </a:r>
            <a:endParaRPr sz="1800" i="0" u="none" strike="noStrike" cap="none">
              <a:solidFill>
                <a:schemeClr val="dk1"/>
              </a:solidFill>
              <a:latin typeface="Meiryo"/>
              <a:ea typeface="Meiryo"/>
              <a:cs typeface="Meiryo"/>
              <a:sym typeface="Meiryo"/>
            </a:endParaRPr>
          </a:p>
          <a:p>
            <a:pPr marL="0" marR="0" lvl="0" indent="0" algn="ctr" rtl="0">
              <a:lnSpc>
                <a:spcPct val="100000"/>
              </a:lnSpc>
              <a:spcBef>
                <a:spcPts val="600"/>
              </a:spcBef>
              <a:spcAft>
                <a:spcPts val="0"/>
              </a:spcAft>
              <a:buClr>
                <a:srgbClr val="000000"/>
              </a:buClr>
              <a:buSzPts val="1800"/>
              <a:buFont typeface="Arial"/>
              <a:buNone/>
            </a:pPr>
            <a:r>
              <a:rPr lang="ja-JP" sz="1800" i="0" u="none" strike="noStrike" cap="none">
                <a:solidFill>
                  <a:schemeClr val="dk1"/>
                </a:solidFill>
                <a:latin typeface="Meiryo"/>
                <a:ea typeface="Meiryo"/>
                <a:cs typeface="Meiryo"/>
                <a:sym typeface="Meiryo"/>
              </a:rPr>
              <a:t>進捗確認用のタスクテンプレートダウンロード⇒</a:t>
            </a:r>
            <a:r>
              <a:rPr lang="ja-JP" sz="1800" u="sng">
                <a:solidFill>
                  <a:schemeClr val="hlink"/>
                </a:solidFill>
                <a:latin typeface="Meiryo"/>
                <a:ea typeface="Meiryo"/>
                <a:cs typeface="Meiryo"/>
                <a:sym typeface="Meiryo"/>
                <a:hlinkClick r:id="rId3"/>
              </a:rPr>
              <a:t>「Bizer team導入推進用テンプレート」</a:t>
            </a:r>
            <a:endParaRPr sz="1800" i="0" u="none" strike="noStrike" cap="none">
              <a:solidFill>
                <a:schemeClr val="dk1"/>
              </a:solidFill>
              <a:latin typeface="Meiryo"/>
              <a:ea typeface="Meiryo"/>
              <a:cs typeface="Meiryo"/>
              <a:sym typeface="Meiryo"/>
            </a:endParaRPr>
          </a:p>
          <a:p>
            <a:pPr marL="0" marR="0" lvl="0" indent="0" algn="ctr" rtl="0">
              <a:lnSpc>
                <a:spcPct val="100000"/>
              </a:lnSpc>
              <a:spcBef>
                <a:spcPts val="600"/>
              </a:spcBef>
              <a:spcAft>
                <a:spcPts val="0"/>
              </a:spcAft>
              <a:buClr>
                <a:srgbClr val="000000"/>
              </a:buClr>
              <a:buSzPts val="1800"/>
              <a:buFont typeface="Arial"/>
              <a:buNone/>
            </a:pPr>
            <a:endParaRPr sz="1800" i="0" u="none" strike="noStrike" cap="none">
              <a:solidFill>
                <a:schemeClr val="dk1"/>
              </a:solidFill>
              <a:latin typeface="Meiryo"/>
              <a:ea typeface="Meiryo"/>
              <a:cs typeface="Meiryo"/>
              <a:sym typeface="Meiryo"/>
            </a:endParaRPr>
          </a:p>
        </p:txBody>
      </p:sp>
      <p:pic>
        <p:nvPicPr>
          <p:cNvPr id="185" name="Google Shape;185;g3f8202a78e1_0_219"/>
          <p:cNvPicPr preferRelativeResize="0"/>
          <p:nvPr/>
        </p:nvPicPr>
        <p:blipFill>
          <a:blip r:embed="rId4">
            <a:alphaModFix/>
          </a:blip>
          <a:stretch>
            <a:fillRect/>
          </a:stretch>
        </p:blipFill>
        <p:spPr>
          <a:xfrm>
            <a:off x="304800" y="2192402"/>
            <a:ext cx="5688590" cy="3726537"/>
          </a:xfrm>
          <a:prstGeom prst="rect">
            <a:avLst/>
          </a:prstGeom>
          <a:noFill/>
          <a:ln>
            <a:noFill/>
          </a:ln>
        </p:spPr>
      </p:pic>
      <p:pic>
        <p:nvPicPr>
          <p:cNvPr id="186" name="Google Shape;186;g3f8202a78e1_0_219"/>
          <p:cNvPicPr preferRelativeResize="0"/>
          <p:nvPr/>
        </p:nvPicPr>
        <p:blipFill>
          <a:blip r:embed="rId5">
            <a:alphaModFix/>
          </a:blip>
          <a:stretch>
            <a:fillRect/>
          </a:stretch>
        </p:blipFill>
        <p:spPr>
          <a:xfrm>
            <a:off x="6063065" y="2192402"/>
            <a:ext cx="5812229" cy="4011551"/>
          </a:xfrm>
          <a:prstGeom prst="rect">
            <a:avLst/>
          </a:prstGeom>
          <a:noFill/>
          <a:ln>
            <a:noFill/>
          </a:ln>
        </p:spPr>
      </p:pic>
      <p:sp>
        <p:nvSpPr>
          <p:cNvPr id="187" name="Google Shape;187;g3f8202a78e1_0_219"/>
          <p:cNvSpPr txBox="1">
            <a:spLocks noGrp="1"/>
          </p:cNvSpPr>
          <p:nvPr>
            <p:ph type="title"/>
          </p:nvPr>
        </p:nvSpPr>
        <p:spPr>
          <a:xfrm>
            <a:off x="130262" y="68681"/>
            <a:ext cx="7671000" cy="5403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lt1"/>
              </a:buClr>
              <a:buSzPts val="2000"/>
              <a:buFont typeface="Arial"/>
              <a:buNone/>
            </a:pPr>
            <a:r>
              <a:rPr lang="ja-JP">
                <a:latin typeface="Meiryo"/>
                <a:ea typeface="Meiryo"/>
                <a:cs typeface="Meiryo"/>
                <a:sym typeface="Meiryo"/>
              </a:rPr>
              <a:t>はじめに</a:t>
            </a:r>
            <a:endParaRPr>
              <a:latin typeface="Meiryo"/>
              <a:ea typeface="Meiryo"/>
              <a:cs typeface="Meiryo"/>
              <a:sym typeface="Meiryo"/>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g3a6f1f20d10_0_196"/>
          <p:cNvSpPr txBox="1">
            <a:spLocks noGrp="1"/>
          </p:cNvSpPr>
          <p:nvPr>
            <p:ph type="sldNum" idx="12"/>
          </p:nvPr>
        </p:nvSpPr>
        <p:spPr>
          <a:xfrm>
            <a:off x="11480801" y="8475136"/>
            <a:ext cx="3657600" cy="486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20</a:t>
            </a:fld>
            <a:endParaRPr/>
          </a:p>
        </p:txBody>
      </p:sp>
      <p:sp>
        <p:nvSpPr>
          <p:cNvPr id="421" name="Google Shape;421;g3a6f1f20d10_0_196"/>
          <p:cNvSpPr txBox="1">
            <a:spLocks noGrp="1"/>
          </p:cNvSpPr>
          <p:nvPr>
            <p:ph type="title"/>
          </p:nvPr>
        </p:nvSpPr>
        <p:spPr>
          <a:xfrm>
            <a:off x="78560" y="5"/>
            <a:ext cx="10227900" cy="720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000"/>
              <a:buFont typeface="Arial"/>
              <a:buNone/>
            </a:pPr>
            <a:r>
              <a:rPr lang="ja-JP">
                <a:latin typeface="Meiryo"/>
                <a:ea typeface="Meiryo"/>
                <a:cs typeface="Meiryo"/>
                <a:sym typeface="Meiryo"/>
              </a:rPr>
              <a:t>ヘルプページ早見表</a:t>
            </a:r>
            <a:endParaRPr>
              <a:latin typeface="Meiryo"/>
              <a:ea typeface="Meiryo"/>
              <a:cs typeface="Meiryo"/>
              <a:sym typeface="Meiryo"/>
            </a:endParaRPr>
          </a:p>
        </p:txBody>
      </p:sp>
      <p:graphicFrame>
        <p:nvGraphicFramePr>
          <p:cNvPr id="422" name="Google Shape;422;g3a6f1f20d10_0_196"/>
          <p:cNvGraphicFramePr/>
          <p:nvPr/>
        </p:nvGraphicFramePr>
        <p:xfrm>
          <a:off x="339751" y="961950"/>
          <a:ext cx="11512500" cy="2270580"/>
        </p:xfrm>
        <a:graphic>
          <a:graphicData uri="http://schemas.openxmlformats.org/drawingml/2006/table">
            <a:tbl>
              <a:tblPr>
                <a:noFill/>
                <a:tableStyleId>{DFCE519C-AEE1-40AF-B1DA-DBF280BEAC5E}</a:tableStyleId>
              </a:tblPr>
              <a:tblGrid>
                <a:gridCol w="1236725">
                  <a:extLst>
                    <a:ext uri="{9D8B030D-6E8A-4147-A177-3AD203B41FA5}">
                      <a16:colId xmlns:a16="http://schemas.microsoft.com/office/drawing/2014/main" val="20000"/>
                    </a:ext>
                  </a:extLst>
                </a:gridCol>
                <a:gridCol w="4193675">
                  <a:extLst>
                    <a:ext uri="{9D8B030D-6E8A-4147-A177-3AD203B41FA5}">
                      <a16:colId xmlns:a16="http://schemas.microsoft.com/office/drawing/2014/main" val="20001"/>
                    </a:ext>
                  </a:extLst>
                </a:gridCol>
                <a:gridCol w="1355425">
                  <a:extLst>
                    <a:ext uri="{9D8B030D-6E8A-4147-A177-3AD203B41FA5}">
                      <a16:colId xmlns:a16="http://schemas.microsoft.com/office/drawing/2014/main" val="20002"/>
                    </a:ext>
                  </a:extLst>
                </a:gridCol>
                <a:gridCol w="874275">
                  <a:extLst>
                    <a:ext uri="{9D8B030D-6E8A-4147-A177-3AD203B41FA5}">
                      <a16:colId xmlns:a16="http://schemas.microsoft.com/office/drawing/2014/main" val="20003"/>
                    </a:ext>
                  </a:extLst>
                </a:gridCol>
                <a:gridCol w="3852400">
                  <a:extLst>
                    <a:ext uri="{9D8B030D-6E8A-4147-A177-3AD203B41FA5}">
                      <a16:colId xmlns:a16="http://schemas.microsoft.com/office/drawing/2014/main" val="20004"/>
                    </a:ext>
                  </a:extLst>
                </a:gridCol>
              </a:tblGrid>
              <a:tr h="225575">
                <a:tc>
                  <a:txBody>
                    <a:bodyPr/>
                    <a:lstStyle/>
                    <a:p>
                      <a:pPr marL="0" marR="0" lvl="0" indent="0" algn="ctr" rtl="0">
                        <a:lnSpc>
                          <a:spcPct val="100000"/>
                        </a:lnSpc>
                        <a:spcBef>
                          <a:spcPts val="0"/>
                        </a:spcBef>
                        <a:spcAft>
                          <a:spcPts val="0"/>
                        </a:spcAft>
                        <a:buClr>
                          <a:srgbClr val="000000"/>
                        </a:buClr>
                        <a:buSzPts val="1500"/>
                        <a:buFont typeface="Arial"/>
                        <a:buNone/>
                      </a:pPr>
                      <a:endParaRPr sz="1100" u="none" strike="noStrike" cap="none">
                        <a:latin typeface="Meiryo"/>
                        <a:ea typeface="Meiryo"/>
                        <a:cs typeface="Meiryo"/>
                        <a:sym typeface="Meiryo"/>
                      </a:endParaRPr>
                    </a:p>
                  </a:txBody>
                  <a:tcPr marL="91425" marR="91425" marT="91425" marB="91425">
                    <a:solidFill>
                      <a:srgbClr val="BBD6EE"/>
                    </a:solidFill>
                  </a:tcPr>
                </a:tc>
                <a:tc>
                  <a:txBody>
                    <a:bodyPr/>
                    <a:lstStyle/>
                    <a:p>
                      <a:pPr marL="0" marR="0" lvl="0" indent="0" algn="ctr" rtl="0">
                        <a:lnSpc>
                          <a:spcPct val="100000"/>
                        </a:lnSpc>
                        <a:spcBef>
                          <a:spcPts val="0"/>
                        </a:spcBef>
                        <a:spcAft>
                          <a:spcPts val="0"/>
                        </a:spcAft>
                        <a:buClr>
                          <a:srgbClr val="000000"/>
                        </a:buClr>
                        <a:buSzPts val="1500"/>
                        <a:buFont typeface="Arial"/>
                        <a:buNone/>
                      </a:pPr>
                      <a:r>
                        <a:rPr lang="ja-JP" sz="1100" u="none" strike="noStrike" cap="none">
                          <a:latin typeface="Meiryo"/>
                          <a:ea typeface="Meiryo"/>
                          <a:cs typeface="Meiryo"/>
                          <a:sym typeface="Meiryo"/>
                        </a:rPr>
                        <a:t>ヘルプページ</a:t>
                      </a:r>
                      <a:endParaRPr sz="1100" u="none" strike="noStrike" cap="none">
                        <a:latin typeface="Meiryo"/>
                        <a:ea typeface="Meiryo"/>
                        <a:cs typeface="Meiryo"/>
                        <a:sym typeface="Meiryo"/>
                      </a:endParaRPr>
                    </a:p>
                  </a:txBody>
                  <a:tcPr marL="91425" marR="91425" marT="91425" marB="91425" anchor="ctr">
                    <a:lnB w="12700" cap="flat" cmpd="sng">
                      <a:solidFill>
                        <a:srgbClr val="9E9E9E"/>
                      </a:solidFill>
                      <a:prstDash val="solid"/>
                      <a:round/>
                      <a:headEnd type="none" w="sm" len="sm"/>
                      <a:tailEnd type="none" w="sm" len="sm"/>
                    </a:lnB>
                    <a:solidFill>
                      <a:srgbClr val="BBD6EE"/>
                    </a:solidFill>
                  </a:tcPr>
                </a:tc>
                <a:tc>
                  <a:txBody>
                    <a:bodyPr/>
                    <a:lstStyle/>
                    <a:p>
                      <a:pPr marL="0" marR="0" lvl="0" indent="0" algn="ctr" rtl="0">
                        <a:lnSpc>
                          <a:spcPct val="100000"/>
                        </a:lnSpc>
                        <a:spcBef>
                          <a:spcPts val="0"/>
                        </a:spcBef>
                        <a:spcAft>
                          <a:spcPts val="0"/>
                        </a:spcAft>
                        <a:buClr>
                          <a:srgbClr val="000000"/>
                        </a:buClr>
                        <a:buSzPts val="1500"/>
                        <a:buFont typeface="Arial"/>
                        <a:buNone/>
                      </a:pPr>
                      <a:r>
                        <a:rPr lang="ja-JP" sz="1100" u="none" strike="noStrike" cap="none">
                          <a:latin typeface="Meiryo"/>
                          <a:ea typeface="Meiryo"/>
                          <a:cs typeface="Meiryo"/>
                          <a:sym typeface="Meiryo"/>
                        </a:rPr>
                        <a:t>カテゴリ</a:t>
                      </a:r>
                      <a:endParaRPr sz="1100" u="none" strike="noStrike" cap="none">
                        <a:latin typeface="Meiryo"/>
                        <a:ea typeface="Meiryo"/>
                        <a:cs typeface="Meiryo"/>
                        <a:sym typeface="Meiryo"/>
                      </a:endParaRPr>
                    </a:p>
                  </a:txBody>
                  <a:tcPr marL="91425" marR="91425" marT="91425" marB="91425" anchor="ctr">
                    <a:lnB w="12700" cap="flat" cmpd="sng">
                      <a:solidFill>
                        <a:srgbClr val="9E9E9E"/>
                      </a:solidFill>
                      <a:prstDash val="solid"/>
                      <a:round/>
                      <a:headEnd type="none" w="sm" len="sm"/>
                      <a:tailEnd type="none" w="sm" len="sm"/>
                    </a:lnB>
                    <a:solidFill>
                      <a:srgbClr val="BBD6EE"/>
                    </a:solidFill>
                  </a:tcPr>
                </a:tc>
                <a:tc>
                  <a:txBody>
                    <a:bodyPr/>
                    <a:lstStyle/>
                    <a:p>
                      <a:pPr marL="0" marR="0" lvl="0" indent="0" algn="ctr" rtl="0">
                        <a:lnSpc>
                          <a:spcPct val="100000"/>
                        </a:lnSpc>
                        <a:spcBef>
                          <a:spcPts val="0"/>
                        </a:spcBef>
                        <a:spcAft>
                          <a:spcPts val="0"/>
                        </a:spcAft>
                        <a:buClr>
                          <a:srgbClr val="000000"/>
                        </a:buClr>
                        <a:buSzPts val="1500"/>
                        <a:buFont typeface="Arial"/>
                        <a:buNone/>
                      </a:pPr>
                      <a:r>
                        <a:rPr lang="ja-JP" sz="1100" u="none" strike="noStrike" cap="none">
                          <a:latin typeface="Meiryo"/>
                          <a:ea typeface="Meiryo"/>
                          <a:cs typeface="Meiryo"/>
                          <a:sym typeface="Meiryo"/>
                        </a:rPr>
                        <a:t>対象者</a:t>
                      </a:r>
                      <a:endParaRPr sz="1100" u="none" strike="noStrike" cap="none">
                        <a:latin typeface="Meiryo"/>
                        <a:ea typeface="Meiryo"/>
                        <a:cs typeface="Meiryo"/>
                        <a:sym typeface="Meiryo"/>
                      </a:endParaRPr>
                    </a:p>
                  </a:txBody>
                  <a:tcPr marL="91425" marR="91425" marT="91425" marB="91425" anchor="ctr">
                    <a:lnB w="12700" cap="flat" cmpd="sng">
                      <a:solidFill>
                        <a:srgbClr val="9E9E9E"/>
                      </a:solidFill>
                      <a:prstDash val="solid"/>
                      <a:round/>
                      <a:headEnd type="none" w="sm" len="sm"/>
                      <a:tailEnd type="none" w="sm" len="sm"/>
                    </a:lnB>
                    <a:solidFill>
                      <a:srgbClr val="BBD6EE"/>
                    </a:solidFill>
                  </a:tcPr>
                </a:tc>
                <a:tc>
                  <a:txBody>
                    <a:bodyPr/>
                    <a:lstStyle/>
                    <a:p>
                      <a:pPr marL="0" marR="0" lvl="0" indent="0" algn="ctr" rtl="0">
                        <a:lnSpc>
                          <a:spcPct val="100000"/>
                        </a:lnSpc>
                        <a:spcBef>
                          <a:spcPts val="0"/>
                        </a:spcBef>
                        <a:spcAft>
                          <a:spcPts val="0"/>
                        </a:spcAft>
                        <a:buClr>
                          <a:srgbClr val="000000"/>
                        </a:buClr>
                        <a:buSzPts val="1500"/>
                        <a:buFont typeface="Arial"/>
                        <a:buNone/>
                      </a:pPr>
                      <a:r>
                        <a:rPr lang="ja-JP" sz="1100" u="none" strike="noStrike" cap="none">
                          <a:latin typeface="Meiryo"/>
                          <a:ea typeface="Meiryo"/>
                          <a:cs typeface="Meiryo"/>
                          <a:sym typeface="Meiryo"/>
                        </a:rPr>
                        <a:t>関連ページ</a:t>
                      </a:r>
                      <a:endParaRPr sz="1100" u="none" strike="noStrike" cap="none">
                        <a:latin typeface="Meiryo"/>
                        <a:ea typeface="Meiryo"/>
                        <a:cs typeface="Meiryo"/>
                        <a:sym typeface="Meiryo"/>
                      </a:endParaRPr>
                    </a:p>
                  </a:txBody>
                  <a:tcPr marL="91425" marR="91425" marT="91425" marB="91425" anchor="ctr">
                    <a:lnB w="12700" cap="flat" cmpd="sng">
                      <a:solidFill>
                        <a:srgbClr val="9E9E9E"/>
                      </a:solidFill>
                      <a:prstDash val="solid"/>
                      <a:round/>
                      <a:headEnd type="none" w="sm" len="sm"/>
                      <a:tailEnd type="none" w="sm" len="sm"/>
                    </a:lnB>
                    <a:solidFill>
                      <a:srgbClr val="BBD6EE"/>
                    </a:solidFill>
                  </a:tcPr>
                </a:tc>
                <a:extLst>
                  <a:ext uri="{0D108BD9-81ED-4DB2-BD59-A6C34878D82A}">
                    <a16:rowId xmlns:a16="http://schemas.microsoft.com/office/drawing/2014/main" val="10000"/>
                  </a:ext>
                </a:extLst>
              </a:tr>
              <a:tr h="342600">
                <a:tc rowSpan="4">
                  <a:txBody>
                    <a:bodyPr/>
                    <a:lstStyle/>
                    <a:p>
                      <a:pPr marL="0" marR="0" lvl="0" indent="0" algn="l" rtl="0">
                        <a:lnSpc>
                          <a:spcPct val="100000"/>
                        </a:lnSpc>
                        <a:spcBef>
                          <a:spcPts val="0"/>
                        </a:spcBef>
                        <a:spcAft>
                          <a:spcPts val="0"/>
                        </a:spcAft>
                        <a:buClr>
                          <a:srgbClr val="000000"/>
                        </a:buClr>
                        <a:buSzPts val="1100"/>
                        <a:buFont typeface="Arial"/>
                        <a:buNone/>
                      </a:pPr>
                      <a:r>
                        <a:rPr lang="ja-JP" sz="1100" u="none" strike="noStrike" cap="none">
                          <a:latin typeface="Meiryo"/>
                          <a:ea typeface="Meiryo"/>
                          <a:cs typeface="Meiryo"/>
                          <a:sym typeface="Meiryo"/>
                        </a:rPr>
                        <a:t>状況確認・整理</a:t>
                      </a:r>
                      <a:endParaRPr sz="1100" u="none" strike="noStrike" cap="none">
                        <a:latin typeface="Meiryo"/>
                        <a:ea typeface="Meiryo"/>
                        <a:cs typeface="Meiryo"/>
                        <a:sym typeface="Meiryo"/>
                      </a:endParaRPr>
                    </a:p>
                  </a:txBody>
                  <a:tcPr marL="91425" marR="91425" marT="91425" marB="91425">
                    <a:lnR w="12700" cap="flat" cmpd="sng">
                      <a:solidFill>
                        <a:srgbClr val="9E9E9E"/>
                      </a:solidFill>
                      <a:prstDash val="solid"/>
                      <a:round/>
                      <a:headEnd type="none" w="sm" len="sm"/>
                      <a:tailEnd type="none" w="sm" len="sm"/>
                    </a:lnR>
                  </a:tcPr>
                </a:tc>
                <a:tc>
                  <a:txBody>
                    <a:bodyPr/>
                    <a:lstStyle/>
                    <a:p>
                      <a:pPr marL="0" marR="0" lvl="0" indent="0" algn="l" rtl="0">
                        <a:lnSpc>
                          <a:spcPct val="100000"/>
                        </a:lnSpc>
                        <a:spcBef>
                          <a:spcPts val="0"/>
                        </a:spcBef>
                        <a:spcAft>
                          <a:spcPts val="0"/>
                        </a:spcAft>
                        <a:buClr>
                          <a:srgbClr val="000000"/>
                        </a:buClr>
                        <a:buSzPts val="1500"/>
                        <a:buFont typeface="Arial"/>
                        <a:buNone/>
                      </a:pPr>
                      <a:r>
                        <a:rPr lang="ja-JP" sz="1100" u="sng" strike="noStrike" cap="none">
                          <a:solidFill>
                            <a:schemeClr val="hlink"/>
                          </a:solidFill>
                          <a:latin typeface="Meiryo"/>
                          <a:ea typeface="Meiryo"/>
                          <a:cs typeface="Meiryo"/>
                          <a:sym typeface="Meiryo"/>
                          <a:hlinkClick r:id="rId3"/>
                        </a:rPr>
                        <a:t>ボード機能を使う</a:t>
                      </a:r>
                      <a:endParaRPr sz="1100" u="none" strike="noStrike" cap="none">
                        <a:latin typeface="Meiryo"/>
                        <a:ea typeface="Meiryo"/>
                        <a:cs typeface="Meiryo"/>
                        <a:sym typeface="Meiryo"/>
                      </a:endParaRPr>
                    </a:p>
                  </a:txBody>
                  <a:tcPr marL="91425" marR="91425" marT="91425" marB="91425">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r>
                        <a:rPr lang="ja-JP" sz="1100" u="none" strike="noStrike" cap="none">
                          <a:latin typeface="Meiryo"/>
                          <a:ea typeface="Meiryo"/>
                          <a:cs typeface="Meiryo"/>
                          <a:sym typeface="Meiryo"/>
                        </a:rPr>
                        <a:t>グループ</a:t>
                      </a:r>
                      <a:endParaRPr sz="1100" u="none" strike="noStrike" cap="none">
                        <a:latin typeface="Meiryo"/>
                        <a:ea typeface="Meiryo"/>
                        <a:cs typeface="Meiryo"/>
                        <a:sym typeface="Meiryo"/>
                      </a:endParaRPr>
                    </a:p>
                  </a:txBody>
                  <a:tcPr marL="91425" marR="91425" marT="91425" marB="91425">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r>
                        <a:rPr lang="ja-JP" sz="1100" u="none" strike="noStrike" cap="none">
                          <a:latin typeface="Meiryo"/>
                          <a:ea typeface="Meiryo"/>
                          <a:cs typeface="Meiryo"/>
                          <a:sym typeface="Meiryo"/>
                        </a:rPr>
                        <a:t>共通</a:t>
                      </a:r>
                      <a:endParaRPr sz="1100" u="none" strike="noStrike" cap="none">
                        <a:latin typeface="Meiryo"/>
                        <a:ea typeface="Meiryo"/>
                        <a:cs typeface="Meiryo"/>
                        <a:sym typeface="Meiryo"/>
                      </a:endParaRPr>
                    </a:p>
                  </a:txBody>
                  <a:tcPr marL="91425" marR="91425" marT="91425" marB="91425">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endParaRPr sz="1100" u="none" strike="noStrike" cap="none">
                        <a:latin typeface="Meiryo"/>
                        <a:ea typeface="Meiryo"/>
                        <a:cs typeface="Meiryo"/>
                        <a:sym typeface="Meiryo"/>
                      </a:endParaRPr>
                    </a:p>
                  </a:txBody>
                  <a:tcPr marL="91425" marR="91425" marT="91425" marB="91425">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342600">
                <a:tc vMerge="1">
                  <a:txBody>
                    <a:bodyPr/>
                    <a:lstStyle/>
                    <a:p>
                      <a:endParaRPr lang="ja-JP"/>
                    </a:p>
                  </a:txBody>
                  <a:tcPr/>
                </a:tc>
                <a:tc>
                  <a:txBody>
                    <a:bodyPr/>
                    <a:lstStyle/>
                    <a:p>
                      <a:pPr marL="0" marR="0" lvl="0" indent="0" algn="l" rtl="0">
                        <a:lnSpc>
                          <a:spcPct val="100000"/>
                        </a:lnSpc>
                        <a:spcBef>
                          <a:spcPts val="0"/>
                        </a:spcBef>
                        <a:spcAft>
                          <a:spcPts val="0"/>
                        </a:spcAft>
                        <a:buClr>
                          <a:srgbClr val="000000"/>
                        </a:buClr>
                        <a:buSzPts val="1500"/>
                        <a:buFont typeface="Arial"/>
                        <a:buNone/>
                      </a:pPr>
                      <a:r>
                        <a:rPr lang="ja-JP" sz="1100" u="sng" strike="noStrike" cap="none">
                          <a:solidFill>
                            <a:schemeClr val="hlink"/>
                          </a:solidFill>
                          <a:latin typeface="Meiryo"/>
                          <a:ea typeface="Meiryo"/>
                          <a:cs typeface="Meiryo"/>
                          <a:sym typeface="Meiryo"/>
                          <a:hlinkClick r:id="rId4"/>
                        </a:rPr>
                        <a:t>カレンダー機能を使う</a:t>
                      </a:r>
                      <a:endParaRPr sz="1100" u="none" strike="noStrike" cap="none">
                        <a:latin typeface="Meiryo"/>
                        <a:ea typeface="Meiryo"/>
                        <a:cs typeface="Meiryo"/>
                        <a:sym typeface="Meiryo"/>
                      </a:endParaRPr>
                    </a:p>
                  </a:txBody>
                  <a:tcPr marL="91425" marR="91425" marT="91425" marB="91425">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r>
                        <a:rPr lang="ja-JP" sz="1100" u="none" strike="noStrike" cap="none">
                          <a:latin typeface="Meiryo"/>
                          <a:ea typeface="Meiryo"/>
                          <a:cs typeface="Meiryo"/>
                          <a:sym typeface="Meiryo"/>
                        </a:rPr>
                        <a:t>その他</a:t>
                      </a:r>
                      <a:endParaRPr sz="1100" u="none" strike="noStrike" cap="none">
                        <a:latin typeface="Meiryo"/>
                        <a:ea typeface="Meiryo"/>
                        <a:cs typeface="Meiryo"/>
                        <a:sym typeface="Meiryo"/>
                      </a:endParaRPr>
                    </a:p>
                  </a:txBody>
                  <a:tcPr marL="91425" marR="91425" marT="91425" marB="91425">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r>
                        <a:rPr lang="ja-JP" sz="1100" u="none" strike="noStrike" cap="none">
                          <a:latin typeface="Meiryo"/>
                          <a:ea typeface="Meiryo"/>
                          <a:cs typeface="Meiryo"/>
                          <a:sym typeface="Meiryo"/>
                        </a:rPr>
                        <a:t>共通</a:t>
                      </a:r>
                      <a:endParaRPr sz="1100" u="none" strike="noStrike" cap="none">
                        <a:latin typeface="Meiryo"/>
                        <a:ea typeface="Meiryo"/>
                        <a:cs typeface="Meiryo"/>
                        <a:sym typeface="Meiryo"/>
                      </a:endParaRPr>
                    </a:p>
                  </a:txBody>
                  <a:tcPr marL="91425" marR="91425" marT="91425" marB="91425">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endParaRPr sz="1100" u="none" strike="noStrike" cap="none">
                        <a:latin typeface="Meiryo"/>
                        <a:ea typeface="Meiryo"/>
                        <a:cs typeface="Meiryo"/>
                        <a:sym typeface="Meiryo"/>
                      </a:endParaRPr>
                    </a:p>
                  </a:txBody>
                  <a:tcPr marL="91425" marR="91425" marT="91425" marB="91425">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342600">
                <a:tc vMerge="1">
                  <a:txBody>
                    <a:bodyPr/>
                    <a:lstStyle/>
                    <a:p>
                      <a:endParaRPr lang="ja-JP"/>
                    </a:p>
                  </a:txBody>
                  <a:tcPr/>
                </a:tc>
                <a:tc>
                  <a:txBody>
                    <a:bodyPr/>
                    <a:lstStyle/>
                    <a:p>
                      <a:pPr marL="0" marR="0" lvl="0" indent="0" algn="l" rtl="0">
                        <a:lnSpc>
                          <a:spcPct val="100000"/>
                        </a:lnSpc>
                        <a:spcBef>
                          <a:spcPts val="0"/>
                        </a:spcBef>
                        <a:spcAft>
                          <a:spcPts val="0"/>
                        </a:spcAft>
                        <a:buClr>
                          <a:srgbClr val="000000"/>
                        </a:buClr>
                        <a:buSzPts val="1500"/>
                        <a:buFont typeface="Arial"/>
                        <a:buNone/>
                      </a:pPr>
                      <a:r>
                        <a:rPr lang="ja-JP" sz="1100" u="sng" strike="noStrike" cap="none">
                          <a:solidFill>
                            <a:schemeClr val="hlink"/>
                          </a:solidFill>
                          <a:latin typeface="Meiryo"/>
                          <a:ea typeface="Meiryo"/>
                          <a:cs typeface="Meiryo"/>
                          <a:sym typeface="Meiryo"/>
                          <a:hlinkClick r:id="rId5"/>
                        </a:rPr>
                        <a:t>タスクやテンプレート、ノートにラベルをつけて管理する</a:t>
                      </a:r>
                      <a:endParaRPr sz="1100" u="none" strike="noStrike" cap="none">
                        <a:latin typeface="Meiryo"/>
                        <a:ea typeface="Meiryo"/>
                        <a:cs typeface="Meiryo"/>
                        <a:sym typeface="Meiryo"/>
                      </a:endParaRPr>
                    </a:p>
                  </a:txBody>
                  <a:tcPr marL="91425" marR="91425" marT="91425" marB="91425">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r>
                        <a:rPr lang="ja-JP" sz="1100" u="none" strike="noStrike" cap="none">
                          <a:latin typeface="Meiryo"/>
                          <a:ea typeface="Meiryo"/>
                          <a:cs typeface="Meiryo"/>
                          <a:sym typeface="Meiryo"/>
                        </a:rPr>
                        <a:t>タスク</a:t>
                      </a:r>
                      <a:endParaRPr sz="1100" u="none" strike="noStrike" cap="none">
                        <a:latin typeface="Meiryo"/>
                        <a:ea typeface="Meiryo"/>
                        <a:cs typeface="Meiryo"/>
                        <a:sym typeface="Meiryo"/>
                      </a:endParaRPr>
                    </a:p>
                  </a:txBody>
                  <a:tcPr marL="91425" marR="91425" marT="91425" marB="91425">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r>
                        <a:rPr lang="ja-JP" sz="1100" u="none" strike="noStrike" cap="none">
                          <a:latin typeface="Meiryo"/>
                          <a:ea typeface="Meiryo"/>
                          <a:cs typeface="Meiryo"/>
                          <a:sym typeface="Meiryo"/>
                        </a:rPr>
                        <a:t>共通</a:t>
                      </a:r>
                      <a:endParaRPr sz="1100" u="none" strike="noStrike" cap="none">
                        <a:latin typeface="Meiryo"/>
                        <a:ea typeface="Meiryo"/>
                        <a:cs typeface="Meiryo"/>
                        <a:sym typeface="Meiryo"/>
                      </a:endParaRPr>
                    </a:p>
                  </a:txBody>
                  <a:tcPr marL="91425" marR="91425" marT="91425" marB="91425">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endParaRPr sz="1100" u="none" strike="noStrike" cap="none">
                        <a:latin typeface="Meiryo"/>
                        <a:ea typeface="Meiryo"/>
                        <a:cs typeface="Meiryo"/>
                        <a:sym typeface="Meiryo"/>
                      </a:endParaRPr>
                    </a:p>
                  </a:txBody>
                  <a:tcPr marL="91425" marR="91425" marT="91425" marB="91425">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r h="342600">
                <a:tc vMerge="1">
                  <a:txBody>
                    <a:bodyPr/>
                    <a:lstStyle/>
                    <a:p>
                      <a:endParaRPr lang="ja-JP"/>
                    </a:p>
                  </a:txBody>
                  <a:tcPr/>
                </a:tc>
                <a:tc>
                  <a:txBody>
                    <a:bodyPr/>
                    <a:lstStyle/>
                    <a:p>
                      <a:pPr marL="0" marR="0" lvl="0" indent="0" algn="l" rtl="0">
                        <a:lnSpc>
                          <a:spcPct val="100000"/>
                        </a:lnSpc>
                        <a:spcBef>
                          <a:spcPts val="0"/>
                        </a:spcBef>
                        <a:spcAft>
                          <a:spcPts val="0"/>
                        </a:spcAft>
                        <a:buClr>
                          <a:schemeClr val="dk1"/>
                        </a:buClr>
                        <a:buSzPts val="1100"/>
                        <a:buFont typeface="Arial"/>
                        <a:buNone/>
                      </a:pPr>
                      <a:r>
                        <a:rPr lang="ja-JP" sz="1100" u="sng" strike="noStrike" cap="none">
                          <a:solidFill>
                            <a:schemeClr val="hlink"/>
                          </a:solidFill>
                          <a:latin typeface="Meiryo"/>
                          <a:ea typeface="Meiryo"/>
                          <a:cs typeface="Meiryo"/>
                          <a:sym typeface="Meiryo"/>
                          <a:hlinkClick r:id="rId6"/>
                        </a:rPr>
                        <a:t>タスクやテンプレートをCSVでエクスポートする</a:t>
                      </a:r>
                      <a:endParaRPr sz="1100" u="none" strike="noStrike" cap="none">
                        <a:latin typeface="Meiryo"/>
                        <a:ea typeface="Meiryo"/>
                        <a:cs typeface="Meiryo"/>
                        <a:sym typeface="Meiryo"/>
                      </a:endParaRPr>
                    </a:p>
                  </a:txBody>
                  <a:tcPr marL="91425" marR="91425" marT="91425" marB="91425">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500"/>
                        <a:buFont typeface="Arial"/>
                        <a:buNone/>
                      </a:pPr>
                      <a:r>
                        <a:rPr lang="ja-JP" sz="1100" u="none" strike="noStrike" cap="none">
                          <a:solidFill>
                            <a:schemeClr val="dk1"/>
                          </a:solidFill>
                          <a:latin typeface="Meiryo"/>
                          <a:ea typeface="Meiryo"/>
                          <a:cs typeface="Meiryo"/>
                          <a:sym typeface="Meiryo"/>
                        </a:rPr>
                        <a:t>タスク</a:t>
                      </a:r>
                      <a:endParaRPr sz="1100" u="none" strike="noStrike" cap="none">
                        <a:latin typeface="Meiryo"/>
                        <a:ea typeface="Meiryo"/>
                        <a:cs typeface="Meiryo"/>
                        <a:sym typeface="Meiryo"/>
                      </a:endParaRPr>
                    </a:p>
                  </a:txBody>
                  <a:tcPr marL="91425" marR="91425" marT="91425" marB="91425">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r>
                        <a:rPr lang="ja-JP" sz="1100" u="none" strike="noStrike" cap="none">
                          <a:latin typeface="Meiryo"/>
                          <a:ea typeface="Meiryo"/>
                          <a:cs typeface="Meiryo"/>
                          <a:sym typeface="Meiryo"/>
                        </a:rPr>
                        <a:t>共通</a:t>
                      </a:r>
                      <a:endParaRPr sz="1100" u="none" strike="noStrike" cap="none">
                        <a:latin typeface="Meiryo"/>
                        <a:ea typeface="Meiryo"/>
                        <a:cs typeface="Meiryo"/>
                        <a:sym typeface="Meiryo"/>
                      </a:endParaRPr>
                    </a:p>
                  </a:txBody>
                  <a:tcPr marL="91425" marR="91425" marT="91425" marB="91425">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r>
                        <a:rPr lang="ja-JP" sz="1100" u="sng" strike="noStrike" cap="none">
                          <a:solidFill>
                            <a:schemeClr val="hlink"/>
                          </a:solidFill>
                          <a:latin typeface="Meiryo"/>
                          <a:ea typeface="Meiryo"/>
                          <a:cs typeface="Meiryo"/>
                          <a:sym typeface="Meiryo"/>
                          <a:hlinkClick r:id="rId7"/>
                        </a:rPr>
                        <a:t>CSVデータの活用例を教えてください</a:t>
                      </a:r>
                      <a:endParaRPr sz="1100" u="none" strike="noStrike" cap="none">
                        <a:latin typeface="Meiryo"/>
                        <a:ea typeface="Meiryo"/>
                        <a:cs typeface="Meiryo"/>
                        <a:sym typeface="Meiryo"/>
                      </a:endParaRPr>
                    </a:p>
                  </a:txBody>
                  <a:tcPr marL="91425" marR="91425" marT="91425" marB="91425">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extLst>
                  <a:ext uri="{0D108BD9-81ED-4DB2-BD59-A6C34878D82A}">
                    <a16:rowId xmlns:a16="http://schemas.microsoft.com/office/drawing/2014/main" val="10004"/>
                  </a:ext>
                </a:extLst>
              </a:tr>
              <a:tr h="342600">
                <a:tc>
                  <a:txBody>
                    <a:bodyPr/>
                    <a:lstStyle/>
                    <a:p>
                      <a:pPr marL="0" marR="0" lvl="0" indent="0" algn="l" rtl="0">
                        <a:lnSpc>
                          <a:spcPct val="100000"/>
                        </a:lnSpc>
                        <a:spcBef>
                          <a:spcPts val="0"/>
                        </a:spcBef>
                        <a:spcAft>
                          <a:spcPts val="0"/>
                        </a:spcAft>
                        <a:buClr>
                          <a:srgbClr val="000000"/>
                        </a:buClr>
                        <a:buSzPts val="1100"/>
                        <a:buFont typeface="Arial"/>
                        <a:buNone/>
                      </a:pPr>
                      <a:r>
                        <a:rPr lang="ja-JP" sz="1100" u="none" strike="noStrike" cap="none">
                          <a:latin typeface="Meiryo"/>
                          <a:ea typeface="Meiryo"/>
                          <a:cs typeface="Meiryo"/>
                          <a:sym typeface="Meiryo"/>
                        </a:rPr>
                        <a:t>契約内容変更</a:t>
                      </a:r>
                      <a:endParaRPr sz="1100" u="none" strike="noStrike" cap="none">
                        <a:latin typeface="Meiryo"/>
                        <a:ea typeface="Meiryo"/>
                        <a:cs typeface="Meiryo"/>
                        <a:sym typeface="Meiryo"/>
                      </a:endParaRPr>
                    </a:p>
                  </a:txBody>
                  <a:tcPr marL="91425" marR="91425" marT="91425" marB="91425">
                    <a:lnR w="12700" cap="flat" cmpd="sng">
                      <a:solidFill>
                        <a:srgbClr val="9E9E9E"/>
                      </a:solidFill>
                      <a:prstDash val="solid"/>
                      <a:round/>
                      <a:headEnd type="none" w="sm" len="sm"/>
                      <a:tailEnd type="none" w="sm" len="sm"/>
                    </a:lnR>
                  </a:tcPr>
                </a:tc>
                <a:tc>
                  <a:txBody>
                    <a:bodyPr/>
                    <a:lstStyle/>
                    <a:p>
                      <a:pPr marL="0" marR="0" lvl="0" indent="0" algn="l" rtl="0">
                        <a:lnSpc>
                          <a:spcPct val="100000"/>
                        </a:lnSpc>
                        <a:spcBef>
                          <a:spcPts val="0"/>
                        </a:spcBef>
                        <a:spcAft>
                          <a:spcPts val="0"/>
                        </a:spcAft>
                        <a:buClr>
                          <a:schemeClr val="dk1"/>
                        </a:buClr>
                        <a:buSzPts val="1100"/>
                        <a:buFont typeface="Arial"/>
                        <a:buNone/>
                      </a:pPr>
                      <a:r>
                        <a:rPr lang="ja-JP" sz="1100" u="sng" strike="noStrike" cap="none">
                          <a:solidFill>
                            <a:schemeClr val="hlink"/>
                          </a:solidFill>
                          <a:latin typeface="Meiryo"/>
                          <a:ea typeface="Meiryo"/>
                          <a:cs typeface="Meiryo"/>
                          <a:sym typeface="Meiryo"/>
                          <a:hlinkClick r:id="rId8"/>
                        </a:rPr>
                        <a:t>ユーザーライセンス数を変更する</a:t>
                      </a:r>
                      <a:endParaRPr sz="1100" u="none" strike="noStrike" cap="none">
                        <a:latin typeface="Meiryo"/>
                        <a:ea typeface="Meiryo"/>
                        <a:cs typeface="Meiryo"/>
                        <a:sym typeface="Meiryo"/>
                      </a:endParaRPr>
                    </a:p>
                  </a:txBody>
                  <a:tcPr marL="91425" marR="91425" marT="91425" marB="91425">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100"/>
                        <a:buFont typeface="Arial"/>
                        <a:buNone/>
                      </a:pPr>
                      <a:r>
                        <a:rPr lang="ja-JP" sz="1100" u="none" strike="noStrike" cap="none">
                          <a:latin typeface="Meiryo"/>
                          <a:ea typeface="Meiryo"/>
                          <a:cs typeface="Meiryo"/>
                          <a:sym typeface="Meiryo"/>
                        </a:rPr>
                        <a:t>ユーザー</a:t>
                      </a:r>
                      <a:endParaRPr sz="1100" u="none" strike="noStrike" cap="none">
                        <a:latin typeface="Meiryo"/>
                        <a:ea typeface="Meiryo"/>
                        <a:cs typeface="Meiryo"/>
                        <a:sym typeface="Meiryo"/>
                      </a:endParaRPr>
                    </a:p>
                  </a:txBody>
                  <a:tcPr marL="91425" marR="91425" marT="91425" marB="91425">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100"/>
                        <a:buFont typeface="Arial"/>
                        <a:buNone/>
                      </a:pPr>
                      <a:r>
                        <a:rPr lang="ja-JP" sz="1100" u="none" strike="noStrike" cap="none">
                          <a:latin typeface="Meiryo"/>
                          <a:ea typeface="Meiryo"/>
                          <a:cs typeface="Meiryo"/>
                          <a:sym typeface="Meiryo"/>
                        </a:rPr>
                        <a:t>管理者</a:t>
                      </a:r>
                      <a:endParaRPr sz="1100" u="none" strike="noStrike" cap="none">
                        <a:latin typeface="Meiryo"/>
                        <a:ea typeface="Meiryo"/>
                        <a:cs typeface="Meiryo"/>
                        <a:sym typeface="Meiryo"/>
                      </a:endParaRPr>
                    </a:p>
                  </a:txBody>
                  <a:tcPr marL="91425" marR="91425" marT="91425" marB="91425">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100"/>
                        <a:buFont typeface="Arial"/>
                        <a:buNone/>
                      </a:pPr>
                      <a:r>
                        <a:rPr lang="ja-JP" sz="1100" u="sng" strike="noStrike" cap="none">
                          <a:solidFill>
                            <a:schemeClr val="hlink"/>
                          </a:solidFill>
                          <a:latin typeface="Meiryo"/>
                          <a:ea typeface="Meiryo"/>
                          <a:cs typeface="Meiryo"/>
                          <a:sym typeface="Meiryo"/>
                          <a:hlinkClick r:id="rId9"/>
                        </a:rPr>
                        <a:t>契約途中でプランの変更やユーザーライセンスの追加はできますか？</a:t>
                      </a:r>
                      <a:endParaRPr sz="1100" u="none" strike="noStrike" cap="none">
                        <a:latin typeface="Meiryo"/>
                        <a:ea typeface="Meiryo"/>
                        <a:cs typeface="Meiryo"/>
                        <a:sym typeface="Meiryo"/>
                      </a:endParaRPr>
                    </a:p>
                  </a:txBody>
                  <a:tcPr marL="91425" marR="91425" marT="91425" marB="91425">
                    <a:lnL w="12700" cap="flat" cmpd="sng">
                      <a:solidFill>
                        <a:srgbClr val="9E9E9E"/>
                      </a:solidFill>
                      <a:prstDash val="solid"/>
                      <a:round/>
                      <a:headEnd type="none" w="sm" len="sm"/>
                      <a:tailEnd type="none" w="sm" len="sm"/>
                    </a:lnL>
                    <a:lnR w="12700" cap="flat" cmpd="sng">
                      <a:solidFill>
                        <a:srgbClr val="9E9E9E"/>
                      </a:solidFill>
                      <a:prstDash val="solid"/>
                      <a:round/>
                      <a:headEnd type="none" w="sm" len="sm"/>
                      <a:tailEnd type="none" w="sm" len="sm"/>
                    </a:lnR>
                    <a:lnT w="12700" cap="flat" cmpd="sng">
                      <a:solidFill>
                        <a:srgbClr val="9E9E9E"/>
                      </a:solidFill>
                      <a:prstDash val="solid"/>
                      <a:round/>
                      <a:headEnd type="none" w="sm" len="sm"/>
                      <a:tailEnd type="none" w="sm" len="sm"/>
                    </a:lnT>
                    <a:lnB w="12700" cap="flat" cmpd="sng">
                      <a:solidFill>
                        <a:srgbClr val="9E9E9E"/>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
        <p:nvSpPr>
          <p:cNvPr id="423" name="Google Shape;423;g3a6f1f20d10_0_196"/>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g3a6f1f20d10_0_868"/>
          <p:cNvSpPr txBox="1">
            <a:spLocks noGrp="1"/>
          </p:cNvSpPr>
          <p:nvPr>
            <p:ph type="body" idx="1"/>
          </p:nvPr>
        </p:nvSpPr>
        <p:spPr>
          <a:xfrm>
            <a:off x="363275" y="1001775"/>
            <a:ext cx="4036500" cy="750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100"/>
              </a:spcBef>
              <a:spcAft>
                <a:spcPts val="0"/>
              </a:spcAft>
              <a:buSzPts val="2800"/>
              <a:buNone/>
            </a:pPr>
            <a:r>
              <a:rPr lang="ja-JP" sz="2300" b="1">
                <a:latin typeface="Meiryo"/>
                <a:ea typeface="Meiryo"/>
                <a:cs typeface="Meiryo"/>
                <a:sym typeface="Meiryo"/>
              </a:rPr>
              <a:t>ユーザー向けウェビナー</a:t>
            </a:r>
            <a:endParaRPr sz="2300" b="1">
              <a:latin typeface="Meiryo"/>
              <a:ea typeface="Meiryo"/>
              <a:cs typeface="Meiryo"/>
              <a:sym typeface="Meiryo"/>
            </a:endParaRPr>
          </a:p>
        </p:txBody>
      </p:sp>
      <p:sp>
        <p:nvSpPr>
          <p:cNvPr id="430" name="Google Shape;430;g3a6f1f20d10_0_868"/>
          <p:cNvSpPr txBox="1">
            <a:spLocks noGrp="1"/>
          </p:cNvSpPr>
          <p:nvPr>
            <p:ph type="sldNum" idx="12"/>
          </p:nvPr>
        </p:nvSpPr>
        <p:spPr>
          <a:xfrm>
            <a:off x="6457951" y="4767264"/>
            <a:ext cx="2057700" cy="273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21</a:t>
            </a:fld>
            <a:endParaRPr/>
          </a:p>
        </p:txBody>
      </p:sp>
      <p:sp>
        <p:nvSpPr>
          <p:cNvPr id="431" name="Google Shape;431;g3a6f1f20d10_0_868"/>
          <p:cNvSpPr txBox="1">
            <a:spLocks noGrp="1"/>
          </p:cNvSpPr>
          <p:nvPr>
            <p:ph type="title"/>
          </p:nvPr>
        </p:nvSpPr>
        <p:spPr>
          <a:xfrm>
            <a:off x="77016" y="128164"/>
            <a:ext cx="5753700" cy="405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000"/>
              <a:buNone/>
            </a:pPr>
            <a:r>
              <a:rPr lang="ja-JP">
                <a:latin typeface="Meiryo"/>
                <a:ea typeface="Meiryo"/>
                <a:cs typeface="Meiryo"/>
                <a:sym typeface="Meiryo"/>
              </a:rPr>
              <a:t>お役立ちコンテンツ詳細②</a:t>
            </a:r>
            <a:endParaRPr>
              <a:latin typeface="Meiryo"/>
              <a:ea typeface="Meiryo"/>
              <a:cs typeface="Meiryo"/>
              <a:sym typeface="Meiryo"/>
            </a:endParaRPr>
          </a:p>
        </p:txBody>
      </p:sp>
      <p:sp>
        <p:nvSpPr>
          <p:cNvPr id="432" name="Google Shape;432;g3a6f1f20d10_0_868"/>
          <p:cNvSpPr txBox="1"/>
          <p:nvPr/>
        </p:nvSpPr>
        <p:spPr>
          <a:xfrm>
            <a:off x="374951" y="1615151"/>
            <a:ext cx="5940900" cy="2957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ja-JP" sz="2000" b="1" i="0" u="none" strike="noStrike" cap="none">
                <a:solidFill>
                  <a:schemeClr val="dk1"/>
                </a:solidFill>
                <a:latin typeface="Meiryo"/>
                <a:ea typeface="Meiryo"/>
                <a:cs typeface="Meiryo"/>
                <a:sym typeface="Meiryo"/>
              </a:rPr>
              <a:t>■特徴</a:t>
            </a:r>
            <a:endParaRPr sz="2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2000"/>
              <a:buFont typeface="Arial"/>
              <a:buNone/>
            </a:pPr>
            <a:r>
              <a:rPr lang="ja-JP" sz="1800" b="0" i="0" u="none" strike="noStrike" cap="none">
                <a:solidFill>
                  <a:schemeClr val="dk1"/>
                </a:solidFill>
                <a:latin typeface="Meiryo"/>
                <a:ea typeface="Meiryo"/>
                <a:cs typeface="Meiryo"/>
                <a:sym typeface="Meiryo"/>
              </a:rPr>
              <a:t>Bizer team カスタマーサクセス担当の説明を</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2000"/>
              <a:buFont typeface="Arial"/>
              <a:buNone/>
            </a:pPr>
            <a:r>
              <a:rPr lang="ja-JP" sz="1800" b="0" i="0" u="none" strike="noStrike" cap="none">
                <a:solidFill>
                  <a:schemeClr val="dk1"/>
                </a:solidFill>
                <a:latin typeface="Meiryo"/>
                <a:ea typeface="Meiryo"/>
                <a:cs typeface="Meiryo"/>
                <a:sym typeface="Meiryo"/>
              </a:rPr>
              <a:t>オンラインで聞き、テキストで質問が可能</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2000"/>
              <a:buFont typeface="Arial"/>
              <a:buNone/>
            </a:pPr>
            <a:r>
              <a:rPr lang="ja-JP" sz="2000" b="1" i="0" u="none" strike="noStrike" cap="none">
                <a:solidFill>
                  <a:schemeClr val="dk1"/>
                </a:solidFill>
                <a:latin typeface="Meiryo"/>
                <a:ea typeface="Meiryo"/>
                <a:cs typeface="Meiryo"/>
                <a:sym typeface="Meiryo"/>
              </a:rPr>
              <a:t>■こんな時に使える！</a:t>
            </a:r>
            <a:endParaRPr sz="1800" b="1" i="0" u="none" strike="noStrike" cap="none">
              <a:solidFill>
                <a:schemeClr val="dk1"/>
              </a:solidFill>
              <a:latin typeface="Meiryo"/>
              <a:ea typeface="Meiryo"/>
              <a:cs typeface="Meiryo"/>
              <a:sym typeface="Meiryo"/>
            </a:endParaRPr>
          </a:p>
          <a:p>
            <a:pPr marL="457200" marR="0" lvl="0" indent="-317500" algn="l" rtl="0">
              <a:lnSpc>
                <a:spcPct val="100000"/>
              </a:lnSpc>
              <a:spcBef>
                <a:spcPts val="0"/>
              </a:spcBef>
              <a:spcAft>
                <a:spcPts val="0"/>
              </a:spcAft>
              <a:buClr>
                <a:schemeClr val="dk1"/>
              </a:buClr>
              <a:buSzPts val="1600"/>
              <a:buFont typeface="Meiryo"/>
              <a:buChar char="●"/>
            </a:pPr>
            <a:r>
              <a:rPr lang="ja-JP" sz="1800" b="0" i="0" u="none" strike="noStrike" cap="none">
                <a:solidFill>
                  <a:schemeClr val="dk1"/>
                </a:solidFill>
                <a:latin typeface="Meiryo"/>
                <a:ea typeface="Meiryo"/>
                <a:cs typeface="Meiryo"/>
                <a:sym typeface="Meiryo"/>
              </a:rPr>
              <a:t>基本的な使い方を知りたい</a:t>
            </a:r>
            <a:endParaRPr sz="1800" b="0" i="0" u="none" strike="noStrike" cap="none">
              <a:solidFill>
                <a:schemeClr val="dk1"/>
              </a:solidFill>
              <a:latin typeface="Meiryo"/>
              <a:ea typeface="Meiryo"/>
              <a:cs typeface="Meiryo"/>
              <a:sym typeface="Meiryo"/>
            </a:endParaRPr>
          </a:p>
          <a:p>
            <a:pPr marL="457200" marR="0" lvl="0" indent="-317500" algn="l" rtl="0">
              <a:lnSpc>
                <a:spcPct val="100000"/>
              </a:lnSpc>
              <a:spcBef>
                <a:spcPts val="0"/>
              </a:spcBef>
              <a:spcAft>
                <a:spcPts val="0"/>
              </a:spcAft>
              <a:buClr>
                <a:schemeClr val="dk1"/>
              </a:buClr>
              <a:buSzPts val="1600"/>
              <a:buFont typeface="Meiryo"/>
              <a:buChar char="●"/>
            </a:pPr>
            <a:r>
              <a:rPr lang="ja-JP" sz="1800" b="0" i="0" u="none" strike="noStrike" cap="none">
                <a:solidFill>
                  <a:schemeClr val="dk1"/>
                </a:solidFill>
                <a:latin typeface="Meiryo"/>
                <a:ea typeface="Meiryo"/>
                <a:cs typeface="Meiryo"/>
                <a:sym typeface="Meiryo"/>
              </a:rPr>
              <a:t>実際の画面でデモンストレーションを見てみたい</a:t>
            </a:r>
            <a:endParaRPr sz="1800" b="0" i="0" u="none" strike="noStrike" cap="none">
              <a:solidFill>
                <a:schemeClr val="dk1"/>
              </a:solidFill>
              <a:latin typeface="Meiryo"/>
              <a:ea typeface="Meiryo"/>
              <a:cs typeface="Meiryo"/>
              <a:sym typeface="Meiryo"/>
            </a:endParaRPr>
          </a:p>
          <a:p>
            <a:pPr marL="457200" marR="0" lvl="0" indent="-317500" algn="l" rtl="0">
              <a:lnSpc>
                <a:spcPct val="100000"/>
              </a:lnSpc>
              <a:spcBef>
                <a:spcPts val="0"/>
              </a:spcBef>
              <a:spcAft>
                <a:spcPts val="0"/>
              </a:spcAft>
              <a:buClr>
                <a:schemeClr val="dk1"/>
              </a:buClr>
              <a:buSzPts val="1600"/>
              <a:buFont typeface="Meiryo"/>
              <a:buChar char="●"/>
            </a:pPr>
            <a:r>
              <a:rPr lang="ja-JP" sz="1800" b="0" i="0" u="none" strike="noStrike" cap="none">
                <a:solidFill>
                  <a:schemeClr val="dk1"/>
                </a:solidFill>
                <a:latin typeface="Meiryo"/>
                <a:ea typeface="Meiryo"/>
                <a:cs typeface="Meiryo"/>
                <a:sym typeface="Meiryo"/>
              </a:rPr>
              <a:t>Bizer teamで業務管理を行うイメージをつけたい</a:t>
            </a:r>
            <a:endParaRPr sz="1800" b="0" i="0" u="none" strike="noStrike" cap="none">
              <a:solidFill>
                <a:schemeClr val="dk1"/>
              </a:solidFill>
              <a:latin typeface="Meiryo"/>
              <a:ea typeface="Meiryo"/>
              <a:cs typeface="Meiryo"/>
              <a:sym typeface="Meiryo"/>
            </a:endParaRPr>
          </a:p>
          <a:p>
            <a:pPr marL="60960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900"/>
              <a:buFont typeface="Arial"/>
              <a:buNone/>
            </a:pPr>
            <a:endParaRPr sz="1900" b="0" i="0" u="none" strike="noStrike" cap="none">
              <a:solidFill>
                <a:schemeClr val="dk1"/>
              </a:solidFill>
              <a:latin typeface="Meiryo"/>
              <a:ea typeface="Meiryo"/>
              <a:cs typeface="Meiryo"/>
              <a:sym typeface="Meiryo"/>
            </a:endParaRPr>
          </a:p>
        </p:txBody>
      </p:sp>
      <p:sp>
        <p:nvSpPr>
          <p:cNvPr id="433" name="Google Shape;433;g3a6f1f20d10_0_868"/>
          <p:cNvSpPr txBox="1"/>
          <p:nvPr/>
        </p:nvSpPr>
        <p:spPr>
          <a:xfrm>
            <a:off x="363276" y="4305578"/>
            <a:ext cx="46023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ja-JP" sz="1800" b="0" i="0" u="none" strike="noStrike" cap="none">
                <a:solidFill>
                  <a:schemeClr val="dk1"/>
                </a:solidFill>
                <a:latin typeface="Meiryo"/>
                <a:ea typeface="Meiryo"/>
                <a:cs typeface="Meiryo"/>
                <a:sym typeface="Meiryo"/>
              </a:rPr>
              <a:t>定期開催中のウェビナーへの申込リンク</a:t>
            </a:r>
            <a:endParaRPr sz="1800" b="0" i="0" u="none" strike="noStrike" cap="none">
              <a:solidFill>
                <a:schemeClr val="dk1"/>
              </a:solidFill>
              <a:latin typeface="Meiryo"/>
              <a:ea typeface="Meiryo"/>
              <a:cs typeface="Meiryo"/>
              <a:sym typeface="Meiryo"/>
            </a:endParaRPr>
          </a:p>
        </p:txBody>
      </p:sp>
      <p:sp>
        <p:nvSpPr>
          <p:cNvPr id="434" name="Google Shape;434;g3a6f1f20d10_0_868"/>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21</a:t>
            </a:fld>
            <a:endParaRPr/>
          </a:p>
        </p:txBody>
      </p:sp>
      <p:sp>
        <p:nvSpPr>
          <p:cNvPr id="435" name="Google Shape;435;g3a6f1f20d10_0_868"/>
          <p:cNvSpPr txBox="1"/>
          <p:nvPr/>
        </p:nvSpPr>
        <p:spPr>
          <a:xfrm>
            <a:off x="475025" y="4767275"/>
            <a:ext cx="5810700" cy="1353000"/>
          </a:xfrm>
          <a:prstGeom prst="rect">
            <a:avLst/>
          </a:prstGeom>
          <a:noFill/>
          <a:ln w="127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1000"/>
              </a:spcBef>
              <a:spcAft>
                <a:spcPts val="0"/>
              </a:spcAft>
              <a:buClr>
                <a:schemeClr val="dk1"/>
              </a:buClr>
              <a:buSzPts val="2000"/>
              <a:buFont typeface="Arial"/>
              <a:buNone/>
            </a:pPr>
            <a:r>
              <a:rPr lang="ja-JP" sz="1500" b="0" i="0" u="none" strike="noStrike" cap="none">
                <a:solidFill>
                  <a:schemeClr val="dk1"/>
                </a:solidFill>
                <a:latin typeface="Meiryo"/>
                <a:ea typeface="Meiryo"/>
                <a:cs typeface="Meiryo"/>
                <a:sym typeface="Meiryo"/>
              </a:rPr>
              <a:t>💡 </a:t>
            </a:r>
            <a:r>
              <a:rPr lang="ja-JP" sz="1500" b="0" i="0" u="sng" strike="noStrike" cap="none">
                <a:solidFill>
                  <a:schemeClr val="hlink"/>
                </a:solidFill>
                <a:latin typeface="Meiryo"/>
                <a:ea typeface="Meiryo"/>
                <a:cs typeface="Meiryo"/>
                <a:sym typeface="Meiryo"/>
                <a:hlinkClick r:id="rId3"/>
              </a:rPr>
              <a:t>Bizer teamキホンのキ～まずはこれだけ覚えよう！～</a:t>
            </a:r>
            <a:endParaRPr sz="1500" b="0" i="0" u="none" strike="noStrike" cap="none">
              <a:solidFill>
                <a:schemeClr val="dk1"/>
              </a:solidFill>
              <a:latin typeface="Meiryo"/>
              <a:ea typeface="Meiryo"/>
              <a:cs typeface="Meiryo"/>
              <a:sym typeface="Meiryo"/>
            </a:endParaRPr>
          </a:p>
          <a:p>
            <a:pPr marL="0" marR="0" lvl="0" indent="0" algn="l" rtl="0">
              <a:lnSpc>
                <a:spcPct val="100000"/>
              </a:lnSpc>
              <a:spcBef>
                <a:spcPts val="1000"/>
              </a:spcBef>
              <a:spcAft>
                <a:spcPts val="0"/>
              </a:spcAft>
              <a:buClr>
                <a:schemeClr val="dk1"/>
              </a:buClr>
              <a:buSzPts val="2000"/>
              <a:buFont typeface="Arial"/>
              <a:buNone/>
            </a:pPr>
            <a:r>
              <a:rPr lang="ja-JP" sz="1500" b="0" i="0" u="none" strike="noStrike" cap="none">
                <a:solidFill>
                  <a:schemeClr val="dk1"/>
                </a:solidFill>
                <a:latin typeface="Meiryo"/>
                <a:ea typeface="Meiryo"/>
                <a:cs typeface="Meiryo"/>
                <a:sym typeface="Meiryo"/>
              </a:rPr>
              <a:t>💡 </a:t>
            </a:r>
            <a:r>
              <a:rPr lang="ja-JP" sz="1500" b="0" i="0" u="sng" strike="noStrike" cap="none">
                <a:solidFill>
                  <a:schemeClr val="hlink"/>
                </a:solidFill>
                <a:latin typeface="Meiryo"/>
                <a:ea typeface="Meiryo"/>
                <a:cs typeface="Meiryo"/>
                <a:sym typeface="Meiryo"/>
                <a:hlinkClick r:id="rId4"/>
              </a:rPr>
              <a:t>Bizer team実演！マニュアルと管理表をタスクにしてみる！</a:t>
            </a:r>
            <a:endParaRPr sz="1500" b="0" i="0" u="none" strike="noStrike" cap="none">
              <a:solidFill>
                <a:schemeClr val="dk1"/>
              </a:solidFill>
              <a:latin typeface="Meiryo"/>
              <a:ea typeface="Meiryo"/>
              <a:cs typeface="Meiryo"/>
              <a:sym typeface="Meiryo"/>
            </a:endParaRPr>
          </a:p>
        </p:txBody>
      </p:sp>
      <p:pic>
        <p:nvPicPr>
          <p:cNvPr id="436" name="Google Shape;436;g3a6f1f20d10_0_868"/>
          <p:cNvPicPr preferRelativeResize="0"/>
          <p:nvPr/>
        </p:nvPicPr>
        <p:blipFill rotWithShape="1">
          <a:blip r:embed="rId5">
            <a:alphaModFix/>
          </a:blip>
          <a:srcRect/>
          <a:stretch/>
        </p:blipFill>
        <p:spPr>
          <a:xfrm>
            <a:off x="6661225" y="1752075"/>
            <a:ext cx="4057852" cy="2286242"/>
          </a:xfrm>
          <a:prstGeom prst="rect">
            <a:avLst/>
          </a:prstGeom>
          <a:noFill/>
          <a:ln w="12700" cap="flat" cmpd="sng">
            <a:solidFill>
              <a:srgbClr val="BFBFBF"/>
            </a:solidFill>
            <a:prstDash val="solid"/>
            <a:round/>
            <a:headEnd type="none" w="sm" len="sm"/>
            <a:tailEnd type="none" w="sm" len="sm"/>
          </a:ln>
        </p:spPr>
      </p:pic>
      <p:pic>
        <p:nvPicPr>
          <p:cNvPr id="437" name="Google Shape;437;g3a6f1f20d10_0_868"/>
          <p:cNvPicPr preferRelativeResize="0"/>
          <p:nvPr/>
        </p:nvPicPr>
        <p:blipFill rotWithShape="1">
          <a:blip r:embed="rId6">
            <a:alphaModFix/>
          </a:blip>
          <a:srcRect/>
          <a:stretch/>
        </p:blipFill>
        <p:spPr>
          <a:xfrm>
            <a:off x="7992888" y="3943550"/>
            <a:ext cx="3811428" cy="2176725"/>
          </a:xfrm>
          <a:prstGeom prst="rect">
            <a:avLst/>
          </a:prstGeom>
          <a:noFill/>
          <a:ln w="12700" cap="flat" cmpd="sng">
            <a:solidFill>
              <a:srgbClr val="BFBFBF"/>
            </a:solidFill>
            <a:prstDash val="solid"/>
            <a:round/>
            <a:headEnd type="none" w="sm" len="sm"/>
            <a:tailEnd type="none" w="sm" len="sm"/>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pic>
        <p:nvPicPr>
          <p:cNvPr id="443" name="Google Shape;443;g3a6f1f20d10_0_886"/>
          <p:cNvPicPr preferRelativeResize="0"/>
          <p:nvPr/>
        </p:nvPicPr>
        <p:blipFill rotWithShape="1">
          <a:blip r:embed="rId3">
            <a:alphaModFix/>
          </a:blip>
          <a:srcRect/>
          <a:stretch/>
        </p:blipFill>
        <p:spPr>
          <a:xfrm>
            <a:off x="6661225" y="1752075"/>
            <a:ext cx="4724635" cy="2286250"/>
          </a:xfrm>
          <a:prstGeom prst="rect">
            <a:avLst/>
          </a:prstGeom>
          <a:noFill/>
          <a:ln w="12700" cap="flat" cmpd="sng">
            <a:solidFill>
              <a:srgbClr val="BFBFBF"/>
            </a:solidFill>
            <a:prstDash val="solid"/>
            <a:round/>
            <a:headEnd type="none" w="sm" len="sm"/>
            <a:tailEnd type="none" w="sm" len="sm"/>
          </a:ln>
        </p:spPr>
      </p:pic>
      <p:pic>
        <p:nvPicPr>
          <p:cNvPr id="444" name="Google Shape;444;g3a6f1f20d10_0_886"/>
          <p:cNvPicPr preferRelativeResize="0"/>
          <p:nvPr/>
        </p:nvPicPr>
        <p:blipFill rotWithShape="1">
          <a:blip r:embed="rId4">
            <a:alphaModFix/>
          </a:blip>
          <a:srcRect/>
          <a:stretch/>
        </p:blipFill>
        <p:spPr>
          <a:xfrm>
            <a:off x="7397725" y="3719401"/>
            <a:ext cx="4406601" cy="2432525"/>
          </a:xfrm>
          <a:prstGeom prst="rect">
            <a:avLst/>
          </a:prstGeom>
          <a:noFill/>
          <a:ln w="12700" cap="flat" cmpd="sng">
            <a:solidFill>
              <a:srgbClr val="BFBFBF"/>
            </a:solidFill>
            <a:prstDash val="solid"/>
            <a:round/>
            <a:headEnd type="none" w="sm" len="sm"/>
            <a:tailEnd type="none" w="sm" len="sm"/>
          </a:ln>
        </p:spPr>
      </p:pic>
      <p:sp>
        <p:nvSpPr>
          <p:cNvPr id="445" name="Google Shape;445;g3a6f1f20d10_0_886"/>
          <p:cNvSpPr txBox="1">
            <a:spLocks noGrp="1"/>
          </p:cNvSpPr>
          <p:nvPr>
            <p:ph type="body" idx="1"/>
          </p:nvPr>
        </p:nvSpPr>
        <p:spPr>
          <a:xfrm>
            <a:off x="363275" y="1001775"/>
            <a:ext cx="4036500" cy="750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100"/>
              </a:spcBef>
              <a:spcAft>
                <a:spcPts val="0"/>
              </a:spcAft>
              <a:buClr>
                <a:schemeClr val="dk1"/>
              </a:buClr>
              <a:buSzPts val="2800"/>
              <a:buFont typeface="Arial"/>
              <a:buNone/>
            </a:pPr>
            <a:r>
              <a:rPr lang="ja-JP" sz="2300" b="1" u="sng">
                <a:solidFill>
                  <a:schemeClr val="hlink"/>
                </a:solidFill>
                <a:hlinkClick r:id="rId5"/>
              </a:rPr>
              <a:t>YouTube</a:t>
            </a:r>
            <a:endParaRPr sz="2300" b="1">
              <a:latin typeface="Meiryo"/>
              <a:ea typeface="Meiryo"/>
              <a:cs typeface="Meiryo"/>
              <a:sym typeface="Meiryo"/>
            </a:endParaRPr>
          </a:p>
        </p:txBody>
      </p:sp>
      <p:sp>
        <p:nvSpPr>
          <p:cNvPr id="446" name="Google Shape;446;g3a6f1f20d10_0_886"/>
          <p:cNvSpPr txBox="1">
            <a:spLocks noGrp="1"/>
          </p:cNvSpPr>
          <p:nvPr>
            <p:ph type="sldNum" idx="12"/>
          </p:nvPr>
        </p:nvSpPr>
        <p:spPr>
          <a:xfrm>
            <a:off x="6457951" y="4767264"/>
            <a:ext cx="2057700" cy="273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22</a:t>
            </a:fld>
            <a:endParaRPr/>
          </a:p>
        </p:txBody>
      </p:sp>
      <p:sp>
        <p:nvSpPr>
          <p:cNvPr id="447" name="Google Shape;447;g3a6f1f20d10_0_886"/>
          <p:cNvSpPr txBox="1">
            <a:spLocks noGrp="1"/>
          </p:cNvSpPr>
          <p:nvPr>
            <p:ph type="title"/>
          </p:nvPr>
        </p:nvSpPr>
        <p:spPr>
          <a:xfrm>
            <a:off x="77016" y="128164"/>
            <a:ext cx="5753700" cy="405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000"/>
              <a:buNone/>
            </a:pPr>
            <a:r>
              <a:rPr lang="ja-JP">
                <a:latin typeface="Meiryo"/>
                <a:ea typeface="Meiryo"/>
                <a:cs typeface="Meiryo"/>
                <a:sym typeface="Meiryo"/>
              </a:rPr>
              <a:t>お役立ちコンテンツ詳細③</a:t>
            </a:r>
            <a:endParaRPr>
              <a:latin typeface="Meiryo"/>
              <a:ea typeface="Meiryo"/>
              <a:cs typeface="Meiryo"/>
              <a:sym typeface="Meiryo"/>
            </a:endParaRPr>
          </a:p>
        </p:txBody>
      </p:sp>
      <p:sp>
        <p:nvSpPr>
          <p:cNvPr id="448" name="Google Shape;448;g3a6f1f20d10_0_886"/>
          <p:cNvSpPr txBox="1"/>
          <p:nvPr/>
        </p:nvSpPr>
        <p:spPr>
          <a:xfrm>
            <a:off x="374951" y="1615151"/>
            <a:ext cx="5940900" cy="2957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ja-JP" sz="2000" b="1" i="0" u="none" strike="noStrike" cap="none">
                <a:solidFill>
                  <a:schemeClr val="dk1"/>
                </a:solidFill>
                <a:latin typeface="Meiryo"/>
                <a:ea typeface="Meiryo"/>
                <a:cs typeface="Meiryo"/>
                <a:sym typeface="Meiryo"/>
              </a:rPr>
              <a:t>■特徴</a:t>
            </a:r>
            <a:endParaRPr sz="20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2000"/>
              <a:buFont typeface="Arial"/>
              <a:buNone/>
            </a:pPr>
            <a:r>
              <a:rPr lang="ja-JP" sz="1800" b="0" i="0" u="none" strike="noStrike" cap="none">
                <a:solidFill>
                  <a:schemeClr val="dk1"/>
                </a:solidFill>
                <a:latin typeface="Meiryo"/>
                <a:ea typeface="Meiryo"/>
                <a:cs typeface="Meiryo"/>
                <a:sym typeface="Meiryo"/>
              </a:rPr>
              <a:t>ケーススタディを動画で学べる</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2000"/>
              <a:buFont typeface="Arial"/>
              <a:buNone/>
            </a:pP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2000"/>
              <a:buFont typeface="Arial"/>
              <a:buNone/>
            </a:pPr>
            <a:r>
              <a:rPr lang="ja-JP" sz="2000" b="1" i="0" u="none" strike="noStrike" cap="none">
                <a:solidFill>
                  <a:schemeClr val="dk1"/>
                </a:solidFill>
                <a:latin typeface="Meiryo"/>
                <a:ea typeface="Meiryo"/>
                <a:cs typeface="Meiryo"/>
                <a:sym typeface="Meiryo"/>
              </a:rPr>
              <a:t>■こんな時に使える！</a:t>
            </a:r>
            <a:endParaRPr sz="1800" b="0" i="0" u="none" strike="noStrike" cap="none">
              <a:solidFill>
                <a:schemeClr val="dk1"/>
              </a:solidFill>
              <a:latin typeface="Meiryo"/>
              <a:ea typeface="Meiryo"/>
              <a:cs typeface="Meiryo"/>
              <a:sym typeface="Meiryo"/>
            </a:endParaRPr>
          </a:p>
          <a:p>
            <a:pPr marL="457200" marR="0" lvl="0" indent="-330200" algn="l" rtl="0">
              <a:lnSpc>
                <a:spcPct val="100000"/>
              </a:lnSpc>
              <a:spcBef>
                <a:spcPts val="0"/>
              </a:spcBef>
              <a:spcAft>
                <a:spcPts val="0"/>
              </a:spcAft>
              <a:buClr>
                <a:schemeClr val="dk1"/>
              </a:buClr>
              <a:buSzPts val="1800"/>
              <a:buFont typeface="Meiryo"/>
              <a:buChar char="●"/>
            </a:pPr>
            <a:r>
              <a:rPr lang="ja-JP" sz="1800" b="0" i="0" u="none" strike="noStrike" cap="none">
                <a:solidFill>
                  <a:schemeClr val="dk1"/>
                </a:solidFill>
                <a:latin typeface="Meiryo"/>
                <a:ea typeface="Meiryo"/>
                <a:cs typeface="Meiryo"/>
                <a:sym typeface="Meiryo"/>
              </a:rPr>
              <a:t>どの機能をどう使うと良いか具体的に知りたい</a:t>
            </a:r>
            <a:endParaRPr sz="1800" b="0" i="0" u="none" strike="noStrike" cap="none">
              <a:solidFill>
                <a:schemeClr val="dk1"/>
              </a:solidFill>
              <a:latin typeface="Meiryo"/>
              <a:ea typeface="Meiryo"/>
              <a:cs typeface="Meiryo"/>
              <a:sym typeface="Meiryo"/>
            </a:endParaRPr>
          </a:p>
          <a:p>
            <a:pPr marL="457200" marR="0" lvl="0" indent="-330200" algn="l" rtl="0">
              <a:lnSpc>
                <a:spcPct val="100000"/>
              </a:lnSpc>
              <a:spcBef>
                <a:spcPts val="0"/>
              </a:spcBef>
              <a:spcAft>
                <a:spcPts val="0"/>
              </a:spcAft>
              <a:buClr>
                <a:schemeClr val="dk1"/>
              </a:buClr>
              <a:buSzPts val="1800"/>
              <a:buFont typeface="Meiryo"/>
              <a:buChar char="●"/>
            </a:pPr>
            <a:r>
              <a:rPr lang="ja-JP" sz="1800" b="0" i="0" u="none" strike="noStrike" cap="none">
                <a:solidFill>
                  <a:schemeClr val="dk1"/>
                </a:solidFill>
                <a:latin typeface="Meiryo"/>
                <a:ea typeface="Meiryo"/>
                <a:cs typeface="Meiryo"/>
                <a:sym typeface="Meiryo"/>
              </a:rPr>
              <a:t>部署やシーンごとの活用例を知りたい</a:t>
            </a:r>
            <a:endParaRPr sz="1800" b="0" i="0" u="none" strike="noStrike" cap="none">
              <a:solidFill>
                <a:schemeClr val="dk1"/>
              </a:solidFill>
              <a:latin typeface="Meiryo"/>
              <a:ea typeface="Meiryo"/>
              <a:cs typeface="Meiryo"/>
              <a:sym typeface="Meiryo"/>
            </a:endParaRPr>
          </a:p>
          <a:p>
            <a:pPr marL="457200" marR="0" lvl="0" indent="-330200" algn="l" rtl="0">
              <a:lnSpc>
                <a:spcPct val="100000"/>
              </a:lnSpc>
              <a:spcBef>
                <a:spcPts val="0"/>
              </a:spcBef>
              <a:spcAft>
                <a:spcPts val="0"/>
              </a:spcAft>
              <a:buClr>
                <a:schemeClr val="dk1"/>
              </a:buClr>
              <a:buSzPts val="1800"/>
              <a:buFont typeface="Meiryo"/>
              <a:buChar char="●"/>
            </a:pPr>
            <a:r>
              <a:rPr lang="ja-JP" sz="1800" b="0" i="0" u="none" strike="noStrike" cap="none">
                <a:solidFill>
                  <a:schemeClr val="dk1"/>
                </a:solidFill>
                <a:latin typeface="Meiryo"/>
                <a:ea typeface="Meiryo"/>
                <a:cs typeface="Meiryo"/>
                <a:sym typeface="Meiryo"/>
              </a:rPr>
              <a:t>他社の利用事例を見てみたい</a:t>
            </a:r>
            <a:endParaRPr sz="1800" b="0" i="0" u="none" strike="noStrike" cap="none">
              <a:solidFill>
                <a:schemeClr val="dk1"/>
              </a:solidFill>
              <a:latin typeface="Meiryo"/>
              <a:ea typeface="Meiryo"/>
              <a:cs typeface="Meiryo"/>
              <a:sym typeface="Meiryo"/>
            </a:endParaRPr>
          </a:p>
          <a:p>
            <a:pPr marL="60960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900"/>
              <a:buFont typeface="Arial"/>
              <a:buNone/>
            </a:pPr>
            <a:endParaRPr sz="1900" b="0" i="0" u="none" strike="noStrike" cap="none">
              <a:solidFill>
                <a:schemeClr val="dk1"/>
              </a:solidFill>
              <a:latin typeface="Meiryo"/>
              <a:ea typeface="Meiryo"/>
              <a:cs typeface="Meiryo"/>
              <a:sym typeface="Meiryo"/>
            </a:endParaRPr>
          </a:p>
        </p:txBody>
      </p:sp>
      <p:sp>
        <p:nvSpPr>
          <p:cNvPr id="449" name="Google Shape;449;g3a6f1f20d10_0_886"/>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22</a:t>
            </a:fld>
            <a:endParaRPr/>
          </a:p>
        </p:txBody>
      </p:sp>
      <p:sp>
        <p:nvSpPr>
          <p:cNvPr id="450" name="Google Shape;450;g3a6f1f20d10_0_886"/>
          <p:cNvSpPr txBox="1"/>
          <p:nvPr/>
        </p:nvSpPr>
        <p:spPr>
          <a:xfrm>
            <a:off x="475025" y="4580300"/>
            <a:ext cx="5167800" cy="1505100"/>
          </a:xfrm>
          <a:prstGeom prst="rect">
            <a:avLst/>
          </a:prstGeom>
          <a:noFill/>
          <a:ln w="127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1000"/>
              </a:spcBef>
              <a:spcAft>
                <a:spcPts val="0"/>
              </a:spcAft>
              <a:buClr>
                <a:schemeClr val="dk1"/>
              </a:buClr>
              <a:buSzPts val="2000"/>
              <a:buFont typeface="Arial"/>
              <a:buNone/>
            </a:pPr>
            <a:r>
              <a:rPr lang="ja-JP" sz="1700" b="0" i="0" u="none" strike="noStrike" cap="none">
                <a:solidFill>
                  <a:schemeClr val="dk1"/>
                </a:solidFill>
                <a:latin typeface="Meiryo"/>
                <a:ea typeface="Meiryo"/>
                <a:cs typeface="Meiryo"/>
                <a:sym typeface="Meiryo"/>
              </a:rPr>
              <a:t>💡 </a:t>
            </a:r>
            <a:r>
              <a:rPr lang="ja-JP" sz="1700" b="0" i="0" u="sng" strike="noStrike" cap="none">
                <a:solidFill>
                  <a:schemeClr val="hlink"/>
                </a:solidFill>
                <a:latin typeface="Meiryo"/>
                <a:ea typeface="Meiryo"/>
                <a:cs typeface="Meiryo"/>
                <a:sym typeface="Meiryo"/>
                <a:hlinkClick r:id="rId6"/>
              </a:rPr>
              <a:t>Bizer team 基本機能BEST3！</a:t>
            </a:r>
            <a:endParaRPr sz="1700" b="0" i="0" u="none" strike="noStrike" cap="none">
              <a:solidFill>
                <a:schemeClr val="dk1"/>
              </a:solidFill>
              <a:latin typeface="Meiryo"/>
              <a:ea typeface="Meiryo"/>
              <a:cs typeface="Meiryo"/>
              <a:sym typeface="Meiryo"/>
            </a:endParaRPr>
          </a:p>
          <a:p>
            <a:pPr marL="0" marR="0" lvl="0" indent="0" algn="l" rtl="0">
              <a:lnSpc>
                <a:spcPct val="100000"/>
              </a:lnSpc>
              <a:spcBef>
                <a:spcPts val="1000"/>
              </a:spcBef>
              <a:spcAft>
                <a:spcPts val="0"/>
              </a:spcAft>
              <a:buClr>
                <a:schemeClr val="dk1"/>
              </a:buClr>
              <a:buSzPts val="2000"/>
              <a:buFont typeface="Arial"/>
              <a:buNone/>
            </a:pPr>
            <a:r>
              <a:rPr lang="ja-JP" sz="1700" b="0" i="0" u="none" strike="noStrike" cap="none">
                <a:solidFill>
                  <a:schemeClr val="dk1"/>
                </a:solidFill>
                <a:latin typeface="Meiryo"/>
                <a:ea typeface="Meiryo"/>
                <a:cs typeface="Meiryo"/>
                <a:sym typeface="Meiryo"/>
              </a:rPr>
              <a:t>💡 </a:t>
            </a:r>
            <a:r>
              <a:rPr lang="ja-JP" sz="1700" b="0" i="0" u="sng" strike="noStrike" cap="none">
                <a:solidFill>
                  <a:schemeClr val="hlink"/>
                </a:solidFill>
                <a:latin typeface="Meiryo"/>
                <a:ea typeface="Meiryo"/>
                <a:cs typeface="Meiryo"/>
                <a:sym typeface="Meiryo"/>
                <a:hlinkClick r:id="rId7"/>
              </a:rPr>
              <a:t>タスクとチェックリストの粒度、どうする？</a:t>
            </a:r>
            <a:endParaRPr sz="1700" b="0" i="0" u="none" strike="noStrike" cap="none">
              <a:solidFill>
                <a:schemeClr val="dk1"/>
              </a:solidFill>
              <a:latin typeface="Meiryo"/>
              <a:ea typeface="Meiryo"/>
              <a:cs typeface="Meiryo"/>
              <a:sym typeface="Meiryo"/>
            </a:endParaRPr>
          </a:p>
          <a:p>
            <a:pPr marL="0" marR="0" lvl="0" indent="0" algn="l" rtl="0">
              <a:lnSpc>
                <a:spcPct val="100000"/>
              </a:lnSpc>
              <a:spcBef>
                <a:spcPts val="1000"/>
              </a:spcBef>
              <a:spcAft>
                <a:spcPts val="0"/>
              </a:spcAft>
              <a:buClr>
                <a:schemeClr val="dk1"/>
              </a:buClr>
              <a:buSzPts val="1100"/>
              <a:buFont typeface="Arial"/>
              <a:buNone/>
            </a:pPr>
            <a:r>
              <a:rPr lang="ja-JP" sz="1700" b="0" i="0" u="none" strike="noStrike" cap="none">
                <a:solidFill>
                  <a:schemeClr val="dk1"/>
                </a:solidFill>
                <a:latin typeface="Meiryo"/>
                <a:ea typeface="Meiryo"/>
                <a:cs typeface="Meiryo"/>
                <a:sym typeface="Meiryo"/>
              </a:rPr>
              <a:t>💡 </a:t>
            </a:r>
            <a:r>
              <a:rPr lang="ja-JP" sz="1700" b="0" i="0" u="sng" strike="noStrike" cap="none">
                <a:solidFill>
                  <a:schemeClr val="hlink"/>
                </a:solidFill>
                <a:latin typeface="Meiryo"/>
                <a:ea typeface="Meiryo"/>
                <a:cs typeface="Meiryo"/>
                <a:sym typeface="Meiryo"/>
                <a:hlinkClick r:id="rId8"/>
              </a:rPr>
              <a:t>リマインダーを使え！</a:t>
            </a:r>
            <a:endParaRPr sz="2000" b="0" i="0" u="none" strike="noStrike" cap="none">
              <a:solidFill>
                <a:schemeClr val="dk1"/>
              </a:solidFill>
              <a:latin typeface="Meiryo"/>
              <a:ea typeface="Meiryo"/>
              <a:cs typeface="Meiryo"/>
              <a:sym typeface="Meiryo"/>
            </a:endParaRPr>
          </a:p>
        </p:txBody>
      </p:sp>
      <p:sp>
        <p:nvSpPr>
          <p:cNvPr id="451" name="Google Shape;451;g3a6f1f20d10_0_886"/>
          <p:cNvSpPr txBox="1"/>
          <p:nvPr/>
        </p:nvSpPr>
        <p:spPr>
          <a:xfrm>
            <a:off x="363276" y="4118603"/>
            <a:ext cx="46023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ja-JP" sz="1800" b="0" i="0" u="none" strike="noStrike" cap="none">
                <a:solidFill>
                  <a:schemeClr val="dk1"/>
                </a:solidFill>
                <a:latin typeface="Meiryo"/>
                <a:ea typeface="Meiryo"/>
                <a:cs typeface="Meiryo"/>
                <a:sym typeface="Meiryo"/>
              </a:rPr>
              <a:t>よく見られている動画リンク</a:t>
            </a:r>
            <a:endParaRPr sz="1800" b="0" i="0" u="none" strike="noStrike" cap="none">
              <a:solidFill>
                <a:schemeClr val="dk1"/>
              </a:solidFill>
              <a:latin typeface="Meiryo"/>
              <a:ea typeface="Meiryo"/>
              <a:cs typeface="Meiryo"/>
              <a:sym typeface="Meiryo"/>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6" name="Google Shape;456;g3a6f1f20d10_0_141"/>
          <p:cNvSpPr/>
          <p:nvPr/>
        </p:nvSpPr>
        <p:spPr>
          <a:xfrm>
            <a:off x="3646361" y="1831690"/>
            <a:ext cx="4899300" cy="5232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500"/>
              <a:buFont typeface="Arial"/>
              <a:buNone/>
            </a:pPr>
            <a:r>
              <a:rPr lang="ja-JP" sz="1800" b="0" i="0" u="sng" strike="noStrike" cap="none">
                <a:solidFill>
                  <a:schemeClr val="hlink"/>
                </a:solidFill>
                <a:latin typeface="Meiryo"/>
                <a:ea typeface="Meiryo"/>
                <a:cs typeface="Meiryo"/>
                <a:sym typeface="Meiryo"/>
                <a:hlinkClick r:id="rId3"/>
              </a:rPr>
              <a:t>テンプレートのインポートはこちら</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Meiryo"/>
              <a:ea typeface="Meiryo"/>
              <a:cs typeface="Meiryo"/>
              <a:sym typeface="Meiryo"/>
            </a:endParaRPr>
          </a:p>
        </p:txBody>
      </p:sp>
      <p:sp>
        <p:nvSpPr>
          <p:cNvPr id="457" name="Google Shape;457;g3a6f1f20d10_0_141"/>
          <p:cNvSpPr txBox="1">
            <a:spLocks noGrp="1"/>
          </p:cNvSpPr>
          <p:nvPr>
            <p:ph type="sldNum" idx="12"/>
          </p:nvPr>
        </p:nvSpPr>
        <p:spPr>
          <a:xfrm>
            <a:off x="11480801" y="8475136"/>
            <a:ext cx="3657600" cy="486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23</a:t>
            </a:fld>
            <a:endParaRPr/>
          </a:p>
        </p:txBody>
      </p:sp>
      <p:sp>
        <p:nvSpPr>
          <p:cNvPr id="458" name="Google Shape;458;g3a6f1f20d10_0_141"/>
          <p:cNvSpPr txBox="1">
            <a:spLocks noGrp="1"/>
          </p:cNvSpPr>
          <p:nvPr>
            <p:ph type="title"/>
          </p:nvPr>
        </p:nvSpPr>
        <p:spPr>
          <a:xfrm>
            <a:off x="130262" y="68681"/>
            <a:ext cx="7671000" cy="540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000"/>
              <a:buFont typeface="Arial"/>
              <a:buNone/>
            </a:pPr>
            <a:r>
              <a:rPr lang="ja-JP">
                <a:latin typeface="Meiryo"/>
                <a:ea typeface="Meiryo"/>
                <a:cs typeface="Meiryo"/>
                <a:sym typeface="Meiryo"/>
              </a:rPr>
              <a:t>【参考】活用進捗をタスクで管理（管理職・推進者向け）</a:t>
            </a:r>
            <a:endParaRPr>
              <a:latin typeface="Meiryo"/>
              <a:ea typeface="Meiryo"/>
              <a:cs typeface="Meiryo"/>
              <a:sym typeface="Meiryo"/>
            </a:endParaRPr>
          </a:p>
        </p:txBody>
      </p:sp>
      <p:sp>
        <p:nvSpPr>
          <p:cNvPr id="459" name="Google Shape;459;g3a6f1f20d10_0_141"/>
          <p:cNvSpPr txBox="1">
            <a:spLocks noGrp="1"/>
          </p:cNvSpPr>
          <p:nvPr>
            <p:ph type="body" idx="1"/>
          </p:nvPr>
        </p:nvSpPr>
        <p:spPr>
          <a:xfrm>
            <a:off x="463500" y="980725"/>
            <a:ext cx="11265000" cy="7869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Bizer teamの活用定着までのアクションやチェックポイントを管理するテンプレートです。</a:t>
            </a:r>
            <a:endParaRPr sz="1800">
              <a:latin typeface="Meiryo"/>
              <a:ea typeface="Meiryo"/>
              <a:cs typeface="Meiryo"/>
              <a:sym typeface="Meiryo"/>
            </a:endParaRPr>
          </a:p>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下記よりテンプレートをBizer teamへインポートし、進捗を管理していきましょう！</a:t>
            </a:r>
            <a:endParaRPr sz="1800">
              <a:latin typeface="Meiryo"/>
              <a:ea typeface="Meiryo"/>
              <a:cs typeface="Meiryo"/>
              <a:sym typeface="Meiryo"/>
            </a:endParaRPr>
          </a:p>
        </p:txBody>
      </p:sp>
      <p:pic>
        <p:nvPicPr>
          <p:cNvPr id="460" name="Google Shape;460;g3a6f1f20d10_0_141"/>
          <p:cNvPicPr preferRelativeResize="0"/>
          <p:nvPr/>
        </p:nvPicPr>
        <p:blipFill rotWithShape="1">
          <a:blip r:embed="rId4">
            <a:alphaModFix/>
          </a:blip>
          <a:srcRect l="2123" t="12526" b="17179"/>
          <a:stretch/>
        </p:blipFill>
        <p:spPr>
          <a:xfrm>
            <a:off x="648375" y="2435111"/>
            <a:ext cx="6062976" cy="3760200"/>
          </a:xfrm>
          <a:prstGeom prst="rect">
            <a:avLst/>
          </a:prstGeom>
          <a:noFill/>
          <a:ln w="9525" cap="flat" cmpd="sng">
            <a:solidFill>
              <a:srgbClr val="BFBFBF"/>
            </a:solidFill>
            <a:prstDash val="solid"/>
            <a:round/>
            <a:headEnd type="none" w="sm" len="sm"/>
            <a:tailEnd type="none" w="sm" len="sm"/>
          </a:ln>
        </p:spPr>
      </p:pic>
      <p:pic>
        <p:nvPicPr>
          <p:cNvPr id="461" name="Google Shape;461;g3a6f1f20d10_0_141"/>
          <p:cNvPicPr preferRelativeResize="0"/>
          <p:nvPr/>
        </p:nvPicPr>
        <p:blipFill rotWithShape="1">
          <a:blip r:embed="rId5">
            <a:alphaModFix/>
          </a:blip>
          <a:srcRect b="26648"/>
          <a:stretch/>
        </p:blipFill>
        <p:spPr>
          <a:xfrm>
            <a:off x="5480650" y="2826781"/>
            <a:ext cx="6062976" cy="3564213"/>
          </a:xfrm>
          <a:prstGeom prst="rect">
            <a:avLst/>
          </a:prstGeom>
          <a:noFill/>
          <a:ln w="9525" cap="flat" cmpd="sng">
            <a:solidFill>
              <a:srgbClr val="BFBFBF"/>
            </a:solidFill>
            <a:prstDash val="solid"/>
            <a:round/>
            <a:headEnd type="none" w="sm" len="sm"/>
            <a:tailEnd type="none" w="sm" len="sm"/>
          </a:ln>
        </p:spPr>
      </p:pic>
      <p:sp>
        <p:nvSpPr>
          <p:cNvPr id="462" name="Google Shape;462;g3a6f1f20d10_0_141"/>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23</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g3a6f1f20d10_0_214"/>
          <p:cNvSpPr/>
          <p:nvPr/>
        </p:nvSpPr>
        <p:spPr>
          <a:xfrm>
            <a:off x="4366247" y="2502392"/>
            <a:ext cx="3459600" cy="430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300"/>
              <a:buFont typeface="Arial"/>
              <a:buNone/>
            </a:pPr>
            <a:r>
              <a:rPr lang="ja-JP" sz="2300" b="1" i="0" u="none" strike="noStrike" cap="none">
                <a:solidFill>
                  <a:schemeClr val="dk1"/>
                </a:solidFill>
                <a:latin typeface="Meiryo"/>
                <a:ea typeface="Meiryo"/>
                <a:cs typeface="Meiryo"/>
                <a:sym typeface="Meiryo"/>
              </a:rPr>
              <a:t>小さな成功事例を作る</a:t>
            </a:r>
            <a:endParaRPr sz="1500" b="0" i="0" u="none" strike="noStrike" cap="none">
              <a:solidFill>
                <a:srgbClr val="000000"/>
              </a:solidFill>
              <a:latin typeface="Meiryo"/>
              <a:ea typeface="Meiryo"/>
              <a:cs typeface="Meiryo"/>
              <a:sym typeface="Meiryo"/>
            </a:endParaRPr>
          </a:p>
        </p:txBody>
      </p:sp>
      <p:sp>
        <p:nvSpPr>
          <p:cNvPr id="468" name="Google Shape;468;g3a6f1f20d10_0_214"/>
          <p:cNvSpPr txBox="1"/>
          <p:nvPr/>
        </p:nvSpPr>
        <p:spPr>
          <a:xfrm>
            <a:off x="3890555" y="1632079"/>
            <a:ext cx="4410900" cy="708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000"/>
              <a:buFont typeface="Arial"/>
              <a:buNone/>
            </a:pPr>
            <a:r>
              <a:rPr lang="ja-JP" sz="4000" b="0" i="0" u="none" strike="noStrike" cap="none">
                <a:solidFill>
                  <a:srgbClr val="1687F8"/>
                </a:solidFill>
                <a:latin typeface="Meiryo"/>
                <a:ea typeface="Meiryo"/>
                <a:cs typeface="Meiryo"/>
                <a:sym typeface="Meiryo"/>
              </a:rPr>
              <a:t>Step.1：導入</a:t>
            </a:r>
            <a:endParaRPr sz="1500" b="0" i="0" u="none" strike="noStrike" cap="none">
              <a:solidFill>
                <a:srgbClr val="000000"/>
              </a:solidFill>
              <a:latin typeface="Meiryo"/>
              <a:ea typeface="Meiryo"/>
              <a:cs typeface="Meiryo"/>
              <a:sym typeface="Meiryo"/>
            </a:endParaRPr>
          </a:p>
        </p:txBody>
      </p:sp>
      <p:pic>
        <p:nvPicPr>
          <p:cNvPr id="469" name="Google Shape;469;g3a6f1f20d10_0_214" descr="送信"/>
          <p:cNvPicPr preferRelativeResize="0"/>
          <p:nvPr/>
        </p:nvPicPr>
        <p:blipFill rotWithShape="1">
          <a:blip r:embed="rId3">
            <a:alphaModFix/>
          </a:blip>
          <a:srcRect/>
          <a:stretch/>
        </p:blipFill>
        <p:spPr>
          <a:xfrm>
            <a:off x="5117015" y="3609032"/>
            <a:ext cx="1957969" cy="1957969"/>
          </a:xfrm>
          <a:prstGeom prst="rect">
            <a:avLst/>
          </a:prstGeom>
          <a:noFill/>
          <a:ln>
            <a:noFill/>
          </a:ln>
        </p:spPr>
      </p:pic>
      <p:sp>
        <p:nvSpPr>
          <p:cNvPr id="470" name="Google Shape;470;g3a6f1f20d10_0_214"/>
          <p:cNvSpPr txBox="1">
            <a:spLocks noGrp="1"/>
          </p:cNvSpPr>
          <p:nvPr>
            <p:ph type="sldNum" idx="12"/>
          </p:nvPr>
        </p:nvSpPr>
        <p:spPr>
          <a:xfrm>
            <a:off x="11480801" y="8475136"/>
            <a:ext cx="3657600" cy="486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24</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5" name="Google Shape;475;g3a6f1f20d10_0_915"/>
          <p:cNvSpPr txBox="1">
            <a:spLocks noGrp="1"/>
          </p:cNvSpPr>
          <p:nvPr>
            <p:ph type="body" idx="1"/>
          </p:nvPr>
        </p:nvSpPr>
        <p:spPr>
          <a:xfrm>
            <a:off x="326125" y="934925"/>
            <a:ext cx="11265000" cy="52704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まずはメンバー複数名が関わる業務を2～3つ選定し、使い始めることがおすすめです。</a:t>
            </a:r>
            <a:endParaRPr sz="1800">
              <a:latin typeface="Meiryo"/>
              <a:ea typeface="Meiryo"/>
              <a:cs typeface="Meiryo"/>
              <a:sym typeface="Meiryo"/>
            </a:endParaRPr>
          </a:p>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チームで小さな成功事例を作ることで、ひとつの軸を持って進めやすくなり、</a:t>
            </a:r>
            <a:endParaRPr sz="1800">
              <a:latin typeface="Meiryo"/>
              <a:ea typeface="Meiryo"/>
              <a:cs typeface="Meiryo"/>
              <a:sym typeface="Meiryo"/>
            </a:endParaRPr>
          </a:p>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他業務への展開もスムーズになります。</a:t>
            </a:r>
            <a:endParaRPr sz="1800">
              <a:latin typeface="Meiryo"/>
              <a:ea typeface="Meiryo"/>
              <a:cs typeface="Meiryo"/>
              <a:sym typeface="Meiryo"/>
            </a:endParaRPr>
          </a:p>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管理職や推進者がリードして、まずはタスクを作って試してみましょう！</a:t>
            </a:r>
            <a:endParaRPr sz="1800">
              <a:latin typeface="Meiryo"/>
              <a:ea typeface="Meiryo"/>
              <a:cs typeface="Meiryo"/>
              <a:sym typeface="Meiryo"/>
            </a:endParaRPr>
          </a:p>
          <a:p>
            <a:pPr marL="0" lvl="0" indent="0" algn="ctr" rtl="0">
              <a:lnSpc>
                <a:spcPct val="100000"/>
              </a:lnSpc>
              <a:spcBef>
                <a:spcPts val="1000"/>
              </a:spcBef>
              <a:spcAft>
                <a:spcPts val="0"/>
              </a:spcAft>
              <a:buClr>
                <a:schemeClr val="dk1"/>
              </a:buClr>
              <a:buSzPts val="2000"/>
              <a:buNone/>
            </a:pPr>
            <a:endParaRPr sz="1800">
              <a:latin typeface="Meiryo"/>
              <a:ea typeface="Meiryo"/>
              <a:cs typeface="Meiryo"/>
              <a:sym typeface="Meiryo"/>
            </a:endParaRPr>
          </a:p>
        </p:txBody>
      </p:sp>
      <p:sp>
        <p:nvSpPr>
          <p:cNvPr id="476" name="Google Shape;476;g3a6f1f20d10_0_915"/>
          <p:cNvSpPr txBox="1">
            <a:spLocks noGrp="1"/>
          </p:cNvSpPr>
          <p:nvPr>
            <p:ph type="sldNum" idx="12"/>
          </p:nvPr>
        </p:nvSpPr>
        <p:spPr>
          <a:xfrm>
            <a:off x="11480801" y="8475136"/>
            <a:ext cx="3657600" cy="486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25</a:t>
            </a:fld>
            <a:endParaRPr/>
          </a:p>
        </p:txBody>
      </p:sp>
      <p:sp>
        <p:nvSpPr>
          <p:cNvPr id="477" name="Google Shape;477;g3a6f1f20d10_0_915"/>
          <p:cNvSpPr txBox="1">
            <a:spLocks noGrp="1"/>
          </p:cNvSpPr>
          <p:nvPr>
            <p:ph type="title"/>
          </p:nvPr>
        </p:nvSpPr>
        <p:spPr>
          <a:xfrm>
            <a:off x="130262" y="68681"/>
            <a:ext cx="7671000" cy="540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000"/>
              <a:buFont typeface="Arial"/>
              <a:buNone/>
            </a:pPr>
            <a:r>
              <a:rPr lang="ja-JP">
                <a:latin typeface="Meiryo"/>
                <a:ea typeface="Meiryo"/>
                <a:cs typeface="Meiryo"/>
                <a:sym typeface="Meiryo"/>
              </a:rPr>
              <a:t>小さな成功事例を作る！</a:t>
            </a:r>
            <a:endParaRPr>
              <a:latin typeface="Meiryo"/>
              <a:ea typeface="Meiryo"/>
              <a:cs typeface="Meiryo"/>
              <a:sym typeface="Meiryo"/>
            </a:endParaRPr>
          </a:p>
        </p:txBody>
      </p:sp>
      <p:sp>
        <p:nvSpPr>
          <p:cNvPr id="478" name="Google Shape;478;g3a6f1f20d10_0_915"/>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25</a:t>
            </a:fld>
            <a:endParaRPr/>
          </a:p>
        </p:txBody>
      </p:sp>
      <p:pic>
        <p:nvPicPr>
          <p:cNvPr id="479" name="Google Shape;479;g3a6f1f20d10_0_915"/>
          <p:cNvPicPr preferRelativeResize="0"/>
          <p:nvPr/>
        </p:nvPicPr>
        <p:blipFill rotWithShape="1">
          <a:blip r:embed="rId3">
            <a:alphaModFix/>
          </a:blip>
          <a:srcRect/>
          <a:stretch/>
        </p:blipFill>
        <p:spPr>
          <a:xfrm>
            <a:off x="3233849" y="2840889"/>
            <a:ext cx="5449556" cy="3216717"/>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Google Shape;484;g3a6f1f20d10_0_930"/>
          <p:cNvSpPr txBox="1">
            <a:spLocks noGrp="1"/>
          </p:cNvSpPr>
          <p:nvPr>
            <p:ph type="body" idx="1"/>
          </p:nvPr>
        </p:nvSpPr>
        <p:spPr>
          <a:xfrm>
            <a:off x="326125" y="934925"/>
            <a:ext cx="11265000" cy="9627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利用をイメージしやすい業務や、効果を感じやすい業務に敢えて絞り、取り組んでいきましょう！</a:t>
            </a:r>
            <a:endParaRPr sz="1800">
              <a:latin typeface="Meiryo"/>
              <a:ea typeface="Meiryo"/>
              <a:cs typeface="Meiryo"/>
              <a:sym typeface="Meiryo"/>
            </a:endParaRPr>
          </a:p>
          <a:p>
            <a:pPr marL="0" lvl="0" indent="0" algn="ctr" rtl="0">
              <a:lnSpc>
                <a:spcPct val="100000"/>
              </a:lnSpc>
              <a:spcBef>
                <a:spcPts val="1000"/>
              </a:spcBef>
              <a:spcAft>
                <a:spcPts val="0"/>
              </a:spcAft>
              <a:buClr>
                <a:schemeClr val="dk1"/>
              </a:buClr>
              <a:buSzPts val="2000"/>
              <a:buNone/>
            </a:pPr>
            <a:endParaRPr sz="1800">
              <a:latin typeface="Meiryo"/>
              <a:ea typeface="Meiryo"/>
              <a:cs typeface="Meiryo"/>
              <a:sym typeface="Meiryo"/>
            </a:endParaRPr>
          </a:p>
        </p:txBody>
      </p:sp>
      <p:sp>
        <p:nvSpPr>
          <p:cNvPr id="485" name="Google Shape;485;g3a6f1f20d10_0_930"/>
          <p:cNvSpPr txBox="1">
            <a:spLocks noGrp="1"/>
          </p:cNvSpPr>
          <p:nvPr>
            <p:ph type="sldNum" idx="12"/>
          </p:nvPr>
        </p:nvSpPr>
        <p:spPr>
          <a:xfrm>
            <a:off x="11480801" y="8475136"/>
            <a:ext cx="3657600" cy="486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26</a:t>
            </a:fld>
            <a:endParaRPr/>
          </a:p>
        </p:txBody>
      </p:sp>
      <p:sp>
        <p:nvSpPr>
          <p:cNvPr id="486" name="Google Shape;486;g3a6f1f20d10_0_930"/>
          <p:cNvSpPr txBox="1">
            <a:spLocks noGrp="1"/>
          </p:cNvSpPr>
          <p:nvPr>
            <p:ph type="title"/>
          </p:nvPr>
        </p:nvSpPr>
        <p:spPr>
          <a:xfrm>
            <a:off x="130262" y="68681"/>
            <a:ext cx="7671000" cy="540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000"/>
              <a:buFont typeface="Arial"/>
              <a:buNone/>
            </a:pPr>
            <a:r>
              <a:rPr lang="ja-JP">
                <a:latin typeface="Meiryo"/>
                <a:ea typeface="Meiryo"/>
                <a:cs typeface="Meiryo"/>
                <a:sym typeface="Meiryo"/>
              </a:rPr>
              <a:t>まず着手する業務を決める</a:t>
            </a:r>
            <a:endParaRPr>
              <a:latin typeface="Meiryo"/>
              <a:ea typeface="Meiryo"/>
              <a:cs typeface="Meiryo"/>
              <a:sym typeface="Meiryo"/>
            </a:endParaRPr>
          </a:p>
        </p:txBody>
      </p:sp>
      <p:sp>
        <p:nvSpPr>
          <p:cNvPr id="487" name="Google Shape;487;g3a6f1f20d10_0_930"/>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26</a:t>
            </a:fld>
            <a:endParaRPr/>
          </a:p>
        </p:txBody>
      </p:sp>
      <p:sp>
        <p:nvSpPr>
          <p:cNvPr id="488" name="Google Shape;488;g3a6f1f20d10_0_930"/>
          <p:cNvSpPr/>
          <p:nvPr/>
        </p:nvSpPr>
        <p:spPr>
          <a:xfrm>
            <a:off x="991059" y="3435288"/>
            <a:ext cx="203400" cy="203400"/>
          </a:xfrm>
          <a:prstGeom prst="ellipse">
            <a:avLst/>
          </a:prstGeom>
          <a:solidFill>
            <a:srgbClr val="3CA2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1900" b="0" i="0" u="none" strike="noStrike" cap="none">
              <a:solidFill>
                <a:schemeClr val="lt1"/>
              </a:solidFill>
              <a:latin typeface="BIZ UDPGothic"/>
              <a:ea typeface="BIZ UDPGothic"/>
              <a:cs typeface="BIZ UDPGothic"/>
              <a:sym typeface="BIZ UDPGothic"/>
            </a:endParaRPr>
          </a:p>
        </p:txBody>
      </p:sp>
      <p:sp>
        <p:nvSpPr>
          <p:cNvPr id="489" name="Google Shape;489;g3a6f1f20d10_0_930"/>
          <p:cNvSpPr txBox="1"/>
          <p:nvPr/>
        </p:nvSpPr>
        <p:spPr>
          <a:xfrm>
            <a:off x="1224192" y="3367650"/>
            <a:ext cx="5476800" cy="384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JP" sz="1900" b="1" i="0" u="none" strike="noStrike" cap="none">
                <a:solidFill>
                  <a:schemeClr val="dk1"/>
                </a:solidFill>
                <a:latin typeface="Meiryo"/>
                <a:ea typeface="Meiryo"/>
                <a:cs typeface="Meiryo"/>
                <a:sym typeface="Meiryo"/>
              </a:rPr>
              <a:t>その中で…まず着手するのにおすすめな業務</a:t>
            </a:r>
            <a:endParaRPr sz="1900" b="0" i="0" u="none" strike="noStrike" cap="none">
              <a:solidFill>
                <a:srgbClr val="000000"/>
              </a:solidFill>
              <a:latin typeface="Meiryo"/>
              <a:ea typeface="Meiryo"/>
              <a:cs typeface="Meiryo"/>
              <a:sym typeface="Meiryo"/>
            </a:endParaRPr>
          </a:p>
        </p:txBody>
      </p:sp>
      <p:sp>
        <p:nvSpPr>
          <p:cNvPr id="490" name="Google Shape;490;g3a6f1f20d10_0_930"/>
          <p:cNvSpPr/>
          <p:nvPr/>
        </p:nvSpPr>
        <p:spPr>
          <a:xfrm>
            <a:off x="1092698" y="3759693"/>
            <a:ext cx="8026800" cy="1954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ja-JP" sz="1800" b="0" i="0" u="none" strike="noStrike" cap="none">
                <a:solidFill>
                  <a:schemeClr val="dk1"/>
                </a:solidFill>
                <a:latin typeface="Meiryo"/>
                <a:ea typeface="Meiryo"/>
                <a:cs typeface="Meiryo"/>
                <a:sym typeface="Meiryo"/>
              </a:rPr>
              <a:t>・直近発生する業務（頻度は問わない）</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700"/>
              </a:spcBef>
              <a:spcAft>
                <a:spcPts val="0"/>
              </a:spcAft>
              <a:buClr>
                <a:srgbClr val="000000"/>
              </a:buClr>
              <a:buSzPts val="1600"/>
              <a:buFont typeface="Arial"/>
              <a:buNone/>
            </a:pPr>
            <a:r>
              <a:rPr lang="ja-JP" sz="1800" b="0" i="0" u="none" strike="noStrike" cap="none">
                <a:solidFill>
                  <a:schemeClr val="dk1"/>
                </a:solidFill>
                <a:latin typeface="Meiryo"/>
                <a:ea typeface="Meiryo"/>
                <a:cs typeface="Meiryo"/>
                <a:sym typeface="Meiryo"/>
              </a:rPr>
              <a:t>・複数名が関わる業務</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700"/>
              </a:spcBef>
              <a:spcAft>
                <a:spcPts val="0"/>
              </a:spcAft>
              <a:buClr>
                <a:srgbClr val="000000"/>
              </a:buClr>
              <a:buSzPts val="1600"/>
              <a:buFont typeface="Arial"/>
              <a:buNone/>
            </a:pPr>
            <a:r>
              <a:rPr lang="ja-JP" sz="1800" b="0" i="0" u="none" strike="noStrike" cap="none">
                <a:solidFill>
                  <a:schemeClr val="dk1"/>
                </a:solidFill>
                <a:latin typeface="Meiryo"/>
                <a:ea typeface="Meiryo"/>
                <a:cs typeface="Meiryo"/>
                <a:sym typeface="Meiryo"/>
              </a:rPr>
              <a:t>・プロセスが一定長い業務</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700"/>
              </a:spcBef>
              <a:spcAft>
                <a:spcPts val="0"/>
              </a:spcAft>
              <a:buClr>
                <a:srgbClr val="000000"/>
              </a:buClr>
              <a:buSzPts val="1600"/>
              <a:buFont typeface="Arial"/>
              <a:buNone/>
            </a:pPr>
            <a:r>
              <a:rPr lang="ja-JP" sz="1800" b="0" i="0" u="none" strike="noStrike" cap="none">
                <a:solidFill>
                  <a:schemeClr val="dk1"/>
                </a:solidFill>
                <a:latin typeface="Meiryo"/>
                <a:ea typeface="Meiryo"/>
                <a:cs typeface="Meiryo"/>
                <a:sym typeface="Meiryo"/>
              </a:rPr>
              <a:t>・抜け漏れを防止したい業務</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700"/>
              </a:spcBef>
              <a:spcAft>
                <a:spcPts val="0"/>
              </a:spcAft>
              <a:buClr>
                <a:srgbClr val="000000"/>
              </a:buClr>
              <a:buSzPts val="1600"/>
              <a:buFont typeface="Arial"/>
              <a:buNone/>
            </a:pPr>
            <a:r>
              <a:rPr lang="ja-JP" sz="1800" b="0" i="0" u="none" strike="noStrike" cap="none">
                <a:solidFill>
                  <a:schemeClr val="dk1"/>
                </a:solidFill>
                <a:latin typeface="Meiryo"/>
                <a:ea typeface="Meiryo"/>
                <a:cs typeface="Meiryo"/>
                <a:sym typeface="Meiryo"/>
              </a:rPr>
              <a:t>・引継ぎ予定や引継ぎ中の業務</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700"/>
              </a:spcBef>
              <a:spcAft>
                <a:spcPts val="0"/>
              </a:spcAft>
              <a:buClr>
                <a:srgbClr val="000000"/>
              </a:buClr>
              <a:buSzPts val="1600"/>
              <a:buFont typeface="Arial"/>
              <a:buNone/>
            </a:pPr>
            <a:r>
              <a:rPr lang="ja-JP" sz="1800" b="0" i="0" u="none" strike="noStrike" cap="none">
                <a:solidFill>
                  <a:schemeClr val="dk1"/>
                </a:solidFill>
                <a:latin typeface="Meiryo"/>
                <a:ea typeface="Meiryo"/>
                <a:cs typeface="Meiryo"/>
                <a:sym typeface="Meiryo"/>
              </a:rPr>
              <a:t>・Excelやスプレッドシートなど別の方法で業務管理をしている業務</a:t>
            </a:r>
            <a:endParaRPr sz="1800" b="0" i="0" u="none" strike="noStrike" cap="none">
              <a:solidFill>
                <a:schemeClr val="dk1"/>
              </a:solidFill>
              <a:latin typeface="Meiryo"/>
              <a:ea typeface="Meiryo"/>
              <a:cs typeface="Meiryo"/>
              <a:sym typeface="Meiryo"/>
            </a:endParaRPr>
          </a:p>
        </p:txBody>
      </p:sp>
      <p:sp>
        <p:nvSpPr>
          <p:cNvPr id="491" name="Google Shape;491;g3a6f1f20d10_0_930"/>
          <p:cNvSpPr/>
          <p:nvPr/>
        </p:nvSpPr>
        <p:spPr>
          <a:xfrm>
            <a:off x="991059" y="1950287"/>
            <a:ext cx="203400" cy="203400"/>
          </a:xfrm>
          <a:prstGeom prst="ellipse">
            <a:avLst/>
          </a:prstGeom>
          <a:solidFill>
            <a:srgbClr val="3CA2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1900" b="0" i="0" u="none" strike="noStrike" cap="none">
              <a:solidFill>
                <a:schemeClr val="lt1"/>
              </a:solidFill>
              <a:latin typeface="BIZ UDPGothic"/>
              <a:ea typeface="BIZ UDPGothic"/>
              <a:cs typeface="BIZ UDPGothic"/>
              <a:sym typeface="BIZ UDPGothic"/>
            </a:endParaRPr>
          </a:p>
        </p:txBody>
      </p:sp>
      <p:sp>
        <p:nvSpPr>
          <p:cNvPr id="492" name="Google Shape;492;g3a6f1f20d10_0_930"/>
          <p:cNvSpPr txBox="1"/>
          <p:nvPr/>
        </p:nvSpPr>
        <p:spPr>
          <a:xfrm>
            <a:off x="1224190" y="1870919"/>
            <a:ext cx="4631700" cy="384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JP" sz="1900" b="1" i="0" u="none" strike="noStrike" cap="none">
                <a:solidFill>
                  <a:schemeClr val="dk1"/>
                </a:solidFill>
                <a:latin typeface="Meiryo"/>
                <a:ea typeface="Meiryo"/>
                <a:cs typeface="Meiryo"/>
                <a:sym typeface="Meiryo"/>
              </a:rPr>
              <a:t>Bizer teamでの管理が向いている業務</a:t>
            </a:r>
            <a:endParaRPr sz="1900" b="0" i="0" u="none" strike="noStrike" cap="none">
              <a:solidFill>
                <a:srgbClr val="000000"/>
              </a:solidFill>
              <a:latin typeface="Meiryo"/>
              <a:ea typeface="Meiryo"/>
              <a:cs typeface="Meiryo"/>
              <a:sym typeface="Meiryo"/>
            </a:endParaRPr>
          </a:p>
        </p:txBody>
      </p:sp>
      <p:sp>
        <p:nvSpPr>
          <p:cNvPr id="493" name="Google Shape;493;g3a6f1f20d10_0_930"/>
          <p:cNvSpPr txBox="1"/>
          <p:nvPr/>
        </p:nvSpPr>
        <p:spPr>
          <a:xfrm>
            <a:off x="1092700" y="2256646"/>
            <a:ext cx="7883700" cy="736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JP" sz="1800" b="0" i="0" u="none" strike="noStrike" cap="none">
                <a:solidFill>
                  <a:schemeClr val="dk1"/>
                </a:solidFill>
                <a:latin typeface="Meiryo"/>
                <a:ea typeface="Meiryo"/>
                <a:cs typeface="Meiryo"/>
                <a:sym typeface="Meiryo"/>
              </a:rPr>
              <a:t>・繰り返し発生するルーティン業務（月次/四半期ごと/年次など）</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700"/>
              </a:spcBef>
              <a:spcAft>
                <a:spcPts val="0"/>
              </a:spcAft>
              <a:buClr>
                <a:srgbClr val="000000"/>
              </a:buClr>
              <a:buSzPts val="1600"/>
              <a:buFont typeface="Arial"/>
              <a:buNone/>
            </a:pPr>
            <a:r>
              <a:rPr lang="ja-JP" sz="1800" b="0" i="0" u="none" strike="noStrike" cap="none">
                <a:solidFill>
                  <a:schemeClr val="dk1"/>
                </a:solidFill>
                <a:latin typeface="Meiryo"/>
                <a:ea typeface="Meiryo"/>
                <a:cs typeface="Meiryo"/>
                <a:sym typeface="Meiryo"/>
              </a:rPr>
              <a:t>・プロセスが定型的な業務、パターン化できる業務</a:t>
            </a:r>
            <a:endParaRPr sz="1800" b="0" i="0" u="none" strike="noStrike" cap="none">
              <a:solidFill>
                <a:schemeClr val="dk1"/>
              </a:solidFill>
              <a:latin typeface="Meiryo"/>
              <a:ea typeface="Meiryo"/>
              <a:cs typeface="Meiryo"/>
              <a:sym typeface="Meiryo"/>
            </a:endParaRPr>
          </a:p>
        </p:txBody>
      </p:sp>
      <p:pic>
        <p:nvPicPr>
          <p:cNvPr id="494" name="Google Shape;494;g3a6f1f20d10_0_930"/>
          <p:cNvPicPr preferRelativeResize="0"/>
          <p:nvPr/>
        </p:nvPicPr>
        <p:blipFill rotWithShape="1">
          <a:blip r:embed="rId3">
            <a:alphaModFix/>
          </a:blip>
          <a:srcRect t="16694"/>
          <a:stretch/>
        </p:blipFill>
        <p:spPr>
          <a:xfrm>
            <a:off x="9711683" y="4920704"/>
            <a:ext cx="1769124" cy="1422216"/>
          </a:xfrm>
          <a:prstGeom prst="rect">
            <a:avLst/>
          </a:prstGeom>
          <a:solidFill>
            <a:schemeClr val="lt1"/>
          </a:solid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499" name="Google Shape;499;g3a6f1f20d10_0_949"/>
          <p:cNvSpPr txBox="1">
            <a:spLocks noGrp="1"/>
          </p:cNvSpPr>
          <p:nvPr>
            <p:ph type="body" idx="1"/>
          </p:nvPr>
        </p:nvSpPr>
        <p:spPr>
          <a:xfrm>
            <a:off x="326125" y="934925"/>
            <a:ext cx="11265000" cy="9627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はじめに業務一覧を作成すると、可視化する対象や進捗が見え、計画も立てやすくなるのでおすすめです。</a:t>
            </a:r>
            <a:endParaRPr sz="1800">
              <a:latin typeface="Meiryo"/>
              <a:ea typeface="Meiryo"/>
              <a:cs typeface="Meiryo"/>
              <a:sym typeface="Meiryo"/>
            </a:endParaRPr>
          </a:p>
        </p:txBody>
      </p:sp>
      <p:sp>
        <p:nvSpPr>
          <p:cNvPr id="500" name="Google Shape;500;g3a6f1f20d10_0_949"/>
          <p:cNvSpPr txBox="1">
            <a:spLocks noGrp="1"/>
          </p:cNvSpPr>
          <p:nvPr>
            <p:ph type="sldNum" idx="12"/>
          </p:nvPr>
        </p:nvSpPr>
        <p:spPr>
          <a:xfrm>
            <a:off x="11480801" y="8475136"/>
            <a:ext cx="3657600" cy="486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27</a:t>
            </a:fld>
            <a:endParaRPr/>
          </a:p>
        </p:txBody>
      </p:sp>
      <p:sp>
        <p:nvSpPr>
          <p:cNvPr id="501" name="Google Shape;501;g3a6f1f20d10_0_949"/>
          <p:cNvSpPr txBox="1">
            <a:spLocks noGrp="1"/>
          </p:cNvSpPr>
          <p:nvPr>
            <p:ph type="title"/>
          </p:nvPr>
        </p:nvSpPr>
        <p:spPr>
          <a:xfrm>
            <a:off x="130262" y="68681"/>
            <a:ext cx="7671000" cy="540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000"/>
              <a:buFont typeface="Arial"/>
              <a:buNone/>
            </a:pPr>
            <a:r>
              <a:rPr lang="ja-JP">
                <a:latin typeface="Meiryo"/>
                <a:ea typeface="Meiryo"/>
                <a:cs typeface="Meiryo"/>
                <a:sym typeface="Meiryo"/>
              </a:rPr>
              <a:t>【参考】はじめに業務一覧を作成する</a:t>
            </a:r>
            <a:endParaRPr>
              <a:latin typeface="Meiryo"/>
              <a:ea typeface="Meiryo"/>
              <a:cs typeface="Meiryo"/>
              <a:sym typeface="Meiryo"/>
            </a:endParaRPr>
          </a:p>
        </p:txBody>
      </p:sp>
      <p:sp>
        <p:nvSpPr>
          <p:cNvPr id="502" name="Google Shape;502;g3a6f1f20d10_0_949"/>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27</a:t>
            </a:fld>
            <a:endParaRPr/>
          </a:p>
        </p:txBody>
      </p:sp>
      <p:sp>
        <p:nvSpPr>
          <p:cNvPr id="503" name="Google Shape;503;g3a6f1f20d10_0_949"/>
          <p:cNvSpPr txBox="1"/>
          <p:nvPr/>
        </p:nvSpPr>
        <p:spPr>
          <a:xfrm>
            <a:off x="3159450" y="1278332"/>
            <a:ext cx="5873100" cy="523200"/>
          </a:xfrm>
          <a:prstGeom prst="rect">
            <a:avLst/>
          </a:prstGeom>
          <a:noFill/>
          <a:ln>
            <a:noFill/>
          </a:ln>
        </p:spPr>
        <p:txBody>
          <a:bodyPr spcFirstLastPara="1" wrap="square" lIns="121900" tIns="121900" rIns="121900" bIns="121900" anchor="t" anchorCtr="0">
            <a:spAutoFit/>
          </a:bodyPr>
          <a:lstStyle/>
          <a:p>
            <a:pPr marL="0" marR="0" lvl="0" indent="0" algn="ctr" rtl="0">
              <a:lnSpc>
                <a:spcPct val="100000"/>
              </a:lnSpc>
              <a:spcBef>
                <a:spcPts val="0"/>
              </a:spcBef>
              <a:spcAft>
                <a:spcPts val="0"/>
              </a:spcAft>
              <a:buClr>
                <a:srgbClr val="000000"/>
              </a:buClr>
              <a:buSzPts val="1900"/>
              <a:buFont typeface="Arial"/>
              <a:buNone/>
            </a:pPr>
            <a:r>
              <a:rPr lang="ja-JP" sz="1800" b="0" i="0" u="sng" strike="noStrike" cap="none">
                <a:solidFill>
                  <a:schemeClr val="hlink"/>
                </a:solidFill>
                <a:latin typeface="Meiryo"/>
                <a:ea typeface="Meiryo"/>
                <a:cs typeface="Meiryo"/>
                <a:sym typeface="Meiryo"/>
                <a:hlinkClick r:id="rId3"/>
              </a:rPr>
              <a:t>業務一覧フォーマットのダウンロードはこちら</a:t>
            </a:r>
            <a:endParaRPr sz="1800" b="0" i="0" u="none" strike="noStrike" cap="none">
              <a:solidFill>
                <a:schemeClr val="dk1"/>
              </a:solidFill>
              <a:latin typeface="Meiryo"/>
              <a:ea typeface="Meiryo"/>
              <a:cs typeface="Meiryo"/>
              <a:sym typeface="Meiryo"/>
            </a:endParaRPr>
          </a:p>
        </p:txBody>
      </p:sp>
      <p:pic>
        <p:nvPicPr>
          <p:cNvPr id="504" name="Google Shape;504;g3a6f1f20d10_0_949"/>
          <p:cNvPicPr preferRelativeResize="0"/>
          <p:nvPr/>
        </p:nvPicPr>
        <p:blipFill rotWithShape="1">
          <a:blip r:embed="rId4">
            <a:alphaModFix/>
          </a:blip>
          <a:srcRect/>
          <a:stretch/>
        </p:blipFill>
        <p:spPr>
          <a:xfrm>
            <a:off x="551575" y="1743407"/>
            <a:ext cx="11039550" cy="4642875"/>
          </a:xfrm>
          <a:prstGeom prst="rect">
            <a:avLst/>
          </a:prstGeom>
          <a:noFill/>
          <a:ln w="9525" cap="flat" cmpd="sng">
            <a:solidFill>
              <a:srgbClr val="BFBFBF"/>
            </a:solidFill>
            <a:prstDash val="solid"/>
            <a:round/>
            <a:headEnd type="none" w="sm" len="sm"/>
            <a:tailEnd type="none" w="sm" len="sm"/>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g3a6f1f20d10_0_965"/>
          <p:cNvSpPr txBox="1">
            <a:spLocks noGrp="1"/>
          </p:cNvSpPr>
          <p:nvPr>
            <p:ph type="body" idx="1"/>
          </p:nvPr>
        </p:nvSpPr>
        <p:spPr>
          <a:xfrm>
            <a:off x="326125" y="934925"/>
            <a:ext cx="11265000" cy="9627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Bizer teamでどのようにタスク管理を行いたいのかにあわせ、グループの構成を決めましょう。</a:t>
            </a:r>
            <a:endParaRPr sz="1800">
              <a:latin typeface="Meiryo"/>
              <a:ea typeface="Meiryo"/>
              <a:cs typeface="Meiryo"/>
              <a:sym typeface="Meiryo"/>
            </a:endParaRPr>
          </a:p>
        </p:txBody>
      </p:sp>
      <p:sp>
        <p:nvSpPr>
          <p:cNvPr id="510" name="Google Shape;510;g3a6f1f20d10_0_965"/>
          <p:cNvSpPr txBox="1">
            <a:spLocks noGrp="1"/>
          </p:cNvSpPr>
          <p:nvPr>
            <p:ph type="sldNum" idx="12"/>
          </p:nvPr>
        </p:nvSpPr>
        <p:spPr>
          <a:xfrm>
            <a:off x="11480801" y="8475136"/>
            <a:ext cx="3657600" cy="486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28</a:t>
            </a:fld>
            <a:endParaRPr/>
          </a:p>
        </p:txBody>
      </p:sp>
      <p:sp>
        <p:nvSpPr>
          <p:cNvPr id="511" name="Google Shape;511;g3a6f1f20d10_0_965"/>
          <p:cNvSpPr txBox="1">
            <a:spLocks noGrp="1"/>
          </p:cNvSpPr>
          <p:nvPr>
            <p:ph type="title"/>
          </p:nvPr>
        </p:nvSpPr>
        <p:spPr>
          <a:xfrm>
            <a:off x="130262" y="68681"/>
            <a:ext cx="7671000" cy="540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000"/>
              <a:buFont typeface="Arial"/>
              <a:buNone/>
            </a:pPr>
            <a:r>
              <a:rPr lang="ja-JP">
                <a:latin typeface="Meiryo"/>
                <a:ea typeface="Meiryo"/>
                <a:cs typeface="Meiryo"/>
                <a:sym typeface="Meiryo"/>
              </a:rPr>
              <a:t>グループを作成する</a:t>
            </a:r>
            <a:endParaRPr>
              <a:latin typeface="Meiryo"/>
              <a:ea typeface="Meiryo"/>
              <a:cs typeface="Meiryo"/>
              <a:sym typeface="Meiryo"/>
            </a:endParaRPr>
          </a:p>
        </p:txBody>
      </p:sp>
      <p:sp>
        <p:nvSpPr>
          <p:cNvPr id="512" name="Google Shape;512;g3a6f1f20d10_0_965"/>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28</a:t>
            </a:fld>
            <a:endParaRPr/>
          </a:p>
        </p:txBody>
      </p:sp>
      <p:sp>
        <p:nvSpPr>
          <p:cNvPr id="513" name="Google Shape;513;g3a6f1f20d10_0_965"/>
          <p:cNvSpPr txBox="1"/>
          <p:nvPr/>
        </p:nvSpPr>
        <p:spPr>
          <a:xfrm>
            <a:off x="1194450" y="1656140"/>
            <a:ext cx="10860000" cy="415500"/>
          </a:xfrm>
          <a:prstGeom prst="rect">
            <a:avLst/>
          </a:prstGeom>
          <a:noFill/>
          <a:ln>
            <a:noFill/>
          </a:ln>
        </p:spPr>
        <p:txBody>
          <a:bodyPr spcFirstLastPara="1" wrap="square" lIns="121900" tIns="60925" rIns="121900" bIns="60925" anchor="t" anchorCtr="0">
            <a:spAutoFit/>
          </a:bodyPr>
          <a:lstStyle/>
          <a:p>
            <a:pPr marL="0" marR="0" lvl="0" indent="0" algn="l" rtl="0">
              <a:lnSpc>
                <a:spcPct val="100000"/>
              </a:lnSpc>
              <a:spcBef>
                <a:spcPts val="0"/>
              </a:spcBef>
              <a:spcAft>
                <a:spcPts val="0"/>
              </a:spcAft>
              <a:buClr>
                <a:srgbClr val="000000"/>
              </a:buClr>
              <a:buSzPts val="1900"/>
              <a:buFont typeface="Arial"/>
              <a:buNone/>
            </a:pPr>
            <a:r>
              <a:rPr lang="ja-JP" sz="1900" b="1" i="0" u="none" strike="noStrike" cap="none">
                <a:solidFill>
                  <a:srgbClr val="000000"/>
                </a:solidFill>
                <a:latin typeface="Meiryo"/>
                <a:ea typeface="Meiryo"/>
                <a:cs typeface="Meiryo"/>
                <a:sym typeface="Meiryo"/>
              </a:rPr>
              <a:t>グループ構成を考える時の観点</a:t>
            </a:r>
            <a:endParaRPr sz="1600" b="0" i="0" u="none" strike="noStrike" cap="none">
              <a:solidFill>
                <a:srgbClr val="000000"/>
              </a:solidFill>
              <a:latin typeface="Meiryo"/>
              <a:ea typeface="Meiryo"/>
              <a:cs typeface="Meiryo"/>
              <a:sym typeface="Meiryo"/>
            </a:endParaRPr>
          </a:p>
        </p:txBody>
      </p:sp>
      <p:sp>
        <p:nvSpPr>
          <p:cNvPr id="514" name="Google Shape;514;g3a6f1f20d10_0_965"/>
          <p:cNvSpPr txBox="1"/>
          <p:nvPr/>
        </p:nvSpPr>
        <p:spPr>
          <a:xfrm>
            <a:off x="1194450" y="4899979"/>
            <a:ext cx="8978700" cy="1462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1000"/>
              </a:spcBef>
              <a:spcAft>
                <a:spcPts val="0"/>
              </a:spcAft>
              <a:buClr>
                <a:srgbClr val="000000"/>
              </a:buClr>
              <a:buSzPts val="1900"/>
              <a:buFont typeface="Arial"/>
              <a:buNone/>
            </a:pPr>
            <a:r>
              <a:rPr lang="ja-JP" sz="1600" b="0" i="0" u="none" strike="noStrike" cap="none">
                <a:solidFill>
                  <a:schemeClr val="dk1"/>
                </a:solidFill>
                <a:latin typeface="Meiryo"/>
                <a:ea typeface="Meiryo"/>
                <a:cs typeface="Meiryo"/>
                <a:sym typeface="Meiryo"/>
              </a:rPr>
              <a:t>例１）部署別　　　「人事部」「労務チーム」「採用チーム」「経理部」「決算チーム」等</a:t>
            </a:r>
            <a:endParaRPr sz="1600" b="0" i="0" u="none" strike="noStrike" cap="none">
              <a:solidFill>
                <a:schemeClr val="dk1"/>
              </a:solidFill>
              <a:latin typeface="Meiryo"/>
              <a:ea typeface="Meiryo"/>
              <a:cs typeface="Meiryo"/>
              <a:sym typeface="Meiryo"/>
            </a:endParaRPr>
          </a:p>
          <a:p>
            <a:pPr marL="0" marR="0" lvl="0" indent="0" algn="l" rtl="0">
              <a:lnSpc>
                <a:spcPct val="100000"/>
              </a:lnSpc>
              <a:spcBef>
                <a:spcPts val="1000"/>
              </a:spcBef>
              <a:spcAft>
                <a:spcPts val="0"/>
              </a:spcAft>
              <a:buClr>
                <a:srgbClr val="000000"/>
              </a:buClr>
              <a:buSzPts val="1900"/>
              <a:buFont typeface="Arial"/>
              <a:buNone/>
            </a:pPr>
            <a:r>
              <a:rPr lang="ja-JP" sz="1600" b="0" i="0" u="none" strike="noStrike" cap="none">
                <a:solidFill>
                  <a:schemeClr val="dk1"/>
                </a:solidFill>
                <a:latin typeface="Meiryo"/>
                <a:ea typeface="Meiryo"/>
                <a:cs typeface="Meiryo"/>
                <a:sym typeface="Meiryo"/>
              </a:rPr>
              <a:t>例２）業務別　　　「給与計算」「入社対応」「月次決算」「支払い対応」等</a:t>
            </a:r>
            <a:endParaRPr sz="1600" b="0" i="0" u="none" strike="noStrike" cap="none">
              <a:solidFill>
                <a:schemeClr val="dk1"/>
              </a:solidFill>
              <a:latin typeface="Meiryo"/>
              <a:ea typeface="Meiryo"/>
              <a:cs typeface="Meiryo"/>
              <a:sym typeface="Meiryo"/>
            </a:endParaRPr>
          </a:p>
          <a:p>
            <a:pPr marL="0" marR="0" lvl="0" indent="0" algn="l" rtl="0">
              <a:lnSpc>
                <a:spcPct val="100000"/>
              </a:lnSpc>
              <a:spcBef>
                <a:spcPts val="1000"/>
              </a:spcBef>
              <a:spcAft>
                <a:spcPts val="0"/>
              </a:spcAft>
              <a:buClr>
                <a:srgbClr val="000000"/>
              </a:buClr>
              <a:buSzPts val="1900"/>
              <a:buFont typeface="Arial"/>
              <a:buNone/>
            </a:pPr>
            <a:r>
              <a:rPr lang="ja-JP" sz="1600" b="0" i="0" u="none" strike="noStrike" cap="none">
                <a:solidFill>
                  <a:schemeClr val="dk1"/>
                </a:solidFill>
                <a:latin typeface="Meiryo"/>
                <a:ea typeface="Meiryo"/>
                <a:cs typeface="Meiryo"/>
                <a:sym typeface="Meiryo"/>
              </a:rPr>
              <a:t>例３）発生頻度別　「月次業務」「年次業務」等</a:t>
            </a:r>
            <a:endParaRPr sz="1600" b="0" i="0" u="none" strike="noStrike" cap="none">
              <a:solidFill>
                <a:schemeClr val="dk1"/>
              </a:solidFill>
              <a:latin typeface="Meiryo"/>
              <a:ea typeface="Meiryo"/>
              <a:cs typeface="Meiryo"/>
              <a:sym typeface="Meiryo"/>
            </a:endParaRPr>
          </a:p>
          <a:p>
            <a:pPr marL="0" marR="0" lvl="0" indent="0" algn="l" rtl="0">
              <a:lnSpc>
                <a:spcPct val="100000"/>
              </a:lnSpc>
              <a:spcBef>
                <a:spcPts val="1000"/>
              </a:spcBef>
              <a:spcAft>
                <a:spcPts val="0"/>
              </a:spcAft>
              <a:buClr>
                <a:srgbClr val="000000"/>
              </a:buClr>
              <a:buSzPts val="1900"/>
              <a:buFont typeface="Arial"/>
              <a:buNone/>
            </a:pPr>
            <a:r>
              <a:rPr lang="ja-JP" sz="1600" b="0" i="0" u="none" strike="noStrike" cap="none">
                <a:solidFill>
                  <a:schemeClr val="dk1"/>
                </a:solidFill>
                <a:latin typeface="Meiryo"/>
                <a:ea typeface="Meiryo"/>
                <a:cs typeface="Meiryo"/>
                <a:sym typeface="Meiryo"/>
              </a:rPr>
              <a:t>例４）顧客別　　　「顧客A」「顧客B」等　</a:t>
            </a:r>
            <a:r>
              <a:rPr lang="ja-JP" sz="1300" b="0" i="0" u="none" strike="noStrike" cap="none">
                <a:solidFill>
                  <a:schemeClr val="dk1"/>
                </a:solidFill>
                <a:latin typeface="Meiryo"/>
                <a:ea typeface="Meiryo"/>
                <a:cs typeface="Meiryo"/>
                <a:sym typeface="Meiryo"/>
              </a:rPr>
              <a:t>※シェアードやBPO事業、士業の場合</a:t>
            </a:r>
            <a:endParaRPr sz="1300" b="0" i="0" u="none" strike="noStrike" cap="none">
              <a:solidFill>
                <a:srgbClr val="FF0000"/>
              </a:solidFill>
              <a:latin typeface="Meiryo"/>
              <a:ea typeface="Meiryo"/>
              <a:cs typeface="Meiryo"/>
              <a:sym typeface="Meiryo"/>
            </a:endParaRPr>
          </a:p>
        </p:txBody>
      </p:sp>
      <p:sp>
        <p:nvSpPr>
          <p:cNvPr id="515" name="Google Shape;515;g3a6f1f20d10_0_965"/>
          <p:cNvSpPr/>
          <p:nvPr/>
        </p:nvSpPr>
        <p:spPr>
          <a:xfrm>
            <a:off x="991059" y="1762470"/>
            <a:ext cx="203400" cy="203400"/>
          </a:xfrm>
          <a:prstGeom prst="ellipse">
            <a:avLst/>
          </a:prstGeom>
          <a:solidFill>
            <a:srgbClr val="3CA2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1900" b="0" i="0" u="none" strike="noStrike" cap="none">
              <a:solidFill>
                <a:schemeClr val="lt1"/>
              </a:solidFill>
              <a:latin typeface="BIZ UDPGothic"/>
              <a:ea typeface="BIZ UDPGothic"/>
              <a:cs typeface="BIZ UDPGothic"/>
              <a:sym typeface="BIZ UDPGothic"/>
            </a:endParaRPr>
          </a:p>
        </p:txBody>
      </p:sp>
      <p:sp>
        <p:nvSpPr>
          <p:cNvPr id="516" name="Google Shape;516;g3a6f1f20d10_0_965"/>
          <p:cNvSpPr txBox="1"/>
          <p:nvPr/>
        </p:nvSpPr>
        <p:spPr>
          <a:xfrm>
            <a:off x="1092700" y="2068833"/>
            <a:ext cx="10083900" cy="2937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700"/>
              </a:spcBef>
              <a:spcAft>
                <a:spcPts val="0"/>
              </a:spcAft>
              <a:buClr>
                <a:srgbClr val="000000"/>
              </a:buClr>
              <a:buSzPts val="1600"/>
              <a:buFont typeface="Arial"/>
              <a:buNone/>
            </a:pPr>
            <a:r>
              <a:rPr lang="ja-JP" sz="1800" b="1" i="0" u="none" strike="noStrike" cap="none">
                <a:solidFill>
                  <a:schemeClr val="dk1"/>
                </a:solidFill>
                <a:latin typeface="Meiryo"/>
                <a:ea typeface="Meiryo"/>
                <a:cs typeface="Meiryo"/>
                <a:sym typeface="Meiryo"/>
              </a:rPr>
              <a:t>・業務種別や発生頻度、緊急度などのカテゴリーで分ける</a:t>
            </a:r>
            <a:endParaRPr sz="1800" b="1" i="0" u="none" strike="noStrike" cap="none">
              <a:solidFill>
                <a:schemeClr val="dk1"/>
              </a:solidFill>
              <a:latin typeface="Meiryo"/>
              <a:ea typeface="Meiryo"/>
              <a:cs typeface="Meiryo"/>
              <a:sym typeface="Meiryo"/>
            </a:endParaRPr>
          </a:p>
          <a:p>
            <a:pPr marL="0" marR="0" lvl="0" indent="0" algn="l" rtl="0">
              <a:lnSpc>
                <a:spcPct val="100000"/>
              </a:lnSpc>
              <a:spcBef>
                <a:spcPts val="700"/>
              </a:spcBef>
              <a:spcAft>
                <a:spcPts val="0"/>
              </a:spcAft>
              <a:buClr>
                <a:srgbClr val="000000"/>
              </a:buClr>
              <a:buSzPts val="1600"/>
              <a:buFont typeface="Arial"/>
              <a:buNone/>
            </a:pPr>
            <a:r>
              <a:rPr lang="ja-JP" sz="1800" b="0" i="0" u="none" strike="noStrike" cap="none">
                <a:solidFill>
                  <a:schemeClr val="dk1"/>
                </a:solidFill>
                <a:latin typeface="Meiryo"/>
                <a:ea typeface="Meiryo"/>
                <a:cs typeface="Meiryo"/>
                <a:sym typeface="Meiryo"/>
              </a:rPr>
              <a:t>　　例）労務と採用のタスクでグループを分ける</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700"/>
              </a:spcBef>
              <a:spcAft>
                <a:spcPts val="0"/>
              </a:spcAft>
              <a:buClr>
                <a:srgbClr val="000000"/>
              </a:buClr>
              <a:buSzPts val="1600"/>
              <a:buFont typeface="Arial"/>
              <a:buNone/>
            </a:pPr>
            <a:r>
              <a:rPr lang="ja-JP" sz="1800" b="0" i="0" u="none" strike="noStrike" cap="none">
                <a:solidFill>
                  <a:schemeClr val="dk1"/>
                </a:solidFill>
                <a:latin typeface="Meiryo"/>
                <a:ea typeface="Meiryo"/>
                <a:cs typeface="Meiryo"/>
                <a:sym typeface="Meiryo"/>
              </a:rPr>
              <a:t>　　　　入社や休職対応などの長期間滞留するタスクは別グループにする</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700"/>
              </a:spcBef>
              <a:spcAft>
                <a:spcPts val="0"/>
              </a:spcAft>
              <a:buClr>
                <a:srgbClr val="000000"/>
              </a:buClr>
              <a:buSzPts val="1600"/>
              <a:buFont typeface="Arial"/>
              <a:buNone/>
            </a:pPr>
            <a:r>
              <a:rPr lang="ja-JP" sz="1800" b="0" i="0" u="none" strike="noStrike" cap="none">
                <a:solidFill>
                  <a:schemeClr val="dk1"/>
                </a:solidFill>
                <a:latin typeface="Meiryo"/>
                <a:ea typeface="Meiryo"/>
                <a:cs typeface="Meiryo"/>
                <a:sym typeface="Meiryo"/>
              </a:rPr>
              <a:t>　　　　ルーティン業務と突発業務でグループを分ける 等</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700"/>
              </a:spcBef>
              <a:spcAft>
                <a:spcPts val="0"/>
              </a:spcAft>
              <a:buClr>
                <a:srgbClr val="000000"/>
              </a:buClr>
              <a:buSzPts val="1600"/>
              <a:buFont typeface="Arial"/>
              <a:buNone/>
            </a:pPr>
            <a:r>
              <a:rPr lang="ja-JP" sz="1800" b="0" i="0" u="none" strike="noStrike" cap="none">
                <a:solidFill>
                  <a:schemeClr val="dk1"/>
                </a:solidFill>
                <a:latin typeface="Meiryo"/>
                <a:ea typeface="Meiryo"/>
                <a:cs typeface="Meiryo"/>
                <a:sym typeface="Meiryo"/>
              </a:rPr>
              <a:t> </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700"/>
              </a:spcBef>
              <a:spcAft>
                <a:spcPts val="0"/>
              </a:spcAft>
              <a:buClr>
                <a:srgbClr val="000000"/>
              </a:buClr>
              <a:buSzPts val="1600"/>
              <a:buFont typeface="Arial"/>
              <a:buNone/>
            </a:pPr>
            <a:r>
              <a:rPr lang="ja-JP" sz="1800" b="1" i="0" u="none" strike="noStrike" cap="none">
                <a:solidFill>
                  <a:schemeClr val="dk1"/>
                </a:solidFill>
                <a:latin typeface="Meiryo"/>
                <a:ea typeface="Meiryo"/>
                <a:cs typeface="Meiryo"/>
                <a:sym typeface="Meiryo"/>
              </a:rPr>
              <a:t>・マネジメントが見たい観点で分ける</a:t>
            </a:r>
            <a:endParaRPr sz="1800" b="1" i="0" u="none" strike="noStrike" cap="none">
              <a:solidFill>
                <a:schemeClr val="dk1"/>
              </a:solidFill>
              <a:latin typeface="Meiryo"/>
              <a:ea typeface="Meiryo"/>
              <a:cs typeface="Meiryo"/>
              <a:sym typeface="Meiryo"/>
            </a:endParaRPr>
          </a:p>
          <a:p>
            <a:pPr marL="0" marR="0" lvl="0" indent="0" algn="l" rtl="0">
              <a:lnSpc>
                <a:spcPct val="100000"/>
              </a:lnSpc>
              <a:spcBef>
                <a:spcPts val="700"/>
              </a:spcBef>
              <a:spcAft>
                <a:spcPts val="0"/>
              </a:spcAft>
              <a:buClr>
                <a:srgbClr val="000000"/>
              </a:buClr>
              <a:buSzPts val="1600"/>
              <a:buFont typeface="Arial"/>
              <a:buNone/>
            </a:pPr>
            <a:r>
              <a:rPr lang="ja-JP" sz="1800" b="0" i="0" u="none" strike="noStrike" cap="none">
                <a:solidFill>
                  <a:schemeClr val="dk1"/>
                </a:solidFill>
                <a:latin typeface="Meiryo"/>
                <a:ea typeface="Meiryo"/>
                <a:cs typeface="Meiryo"/>
                <a:sym typeface="Meiryo"/>
              </a:rPr>
              <a:t>　　例）課の中に複数チームがある場合、チームごとにグループを作成する </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700"/>
              </a:spcBef>
              <a:spcAft>
                <a:spcPts val="0"/>
              </a:spcAft>
              <a:buClr>
                <a:srgbClr val="000000"/>
              </a:buClr>
              <a:buSzPts val="1600"/>
              <a:buFont typeface="Arial"/>
              <a:buNone/>
            </a:pPr>
            <a:r>
              <a:rPr lang="ja-JP" sz="1800" b="0" i="0" u="none" strike="noStrike" cap="none">
                <a:solidFill>
                  <a:schemeClr val="dk1"/>
                </a:solidFill>
                <a:latin typeface="Meiryo"/>
                <a:ea typeface="Meiryo"/>
                <a:cs typeface="Meiryo"/>
                <a:sym typeface="Meiryo"/>
              </a:rPr>
              <a:t>            </a:t>
            </a:r>
            <a:endParaRPr sz="1800" b="0" i="0" u="none" strike="noStrike" cap="none">
              <a:solidFill>
                <a:schemeClr val="dk1"/>
              </a:solidFill>
              <a:latin typeface="Meiryo"/>
              <a:ea typeface="Meiryo"/>
              <a:cs typeface="Meiryo"/>
              <a:sym typeface="Meiryo"/>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Google Shape;521;g3c5df7eb690_0_475"/>
          <p:cNvSpPr txBox="1">
            <a:spLocks noGrp="1"/>
          </p:cNvSpPr>
          <p:nvPr>
            <p:ph type="body" idx="1"/>
          </p:nvPr>
        </p:nvSpPr>
        <p:spPr>
          <a:xfrm>
            <a:off x="326125" y="934925"/>
            <a:ext cx="11265000" cy="9627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推進者を中心に、選定した業務のタスク作成を進めていきましょう！</a:t>
            </a:r>
            <a:endParaRPr sz="1800">
              <a:latin typeface="Meiryo"/>
              <a:ea typeface="Meiryo"/>
              <a:cs typeface="Meiryo"/>
              <a:sym typeface="Meiryo"/>
            </a:endParaRPr>
          </a:p>
          <a:p>
            <a:pPr marL="0" lvl="0" indent="0" algn="ctr" rtl="0">
              <a:lnSpc>
                <a:spcPct val="100000"/>
              </a:lnSpc>
              <a:spcBef>
                <a:spcPts val="1000"/>
              </a:spcBef>
              <a:spcAft>
                <a:spcPts val="0"/>
              </a:spcAft>
              <a:buClr>
                <a:schemeClr val="dk1"/>
              </a:buClr>
              <a:buSzPts val="2000"/>
              <a:buNone/>
            </a:pPr>
            <a:endParaRPr sz="1800">
              <a:latin typeface="Meiryo"/>
              <a:ea typeface="Meiryo"/>
              <a:cs typeface="Meiryo"/>
              <a:sym typeface="Meiryo"/>
            </a:endParaRPr>
          </a:p>
        </p:txBody>
      </p:sp>
      <p:sp>
        <p:nvSpPr>
          <p:cNvPr id="522" name="Google Shape;522;g3c5df7eb690_0_475"/>
          <p:cNvSpPr txBox="1">
            <a:spLocks noGrp="1"/>
          </p:cNvSpPr>
          <p:nvPr>
            <p:ph type="sldNum" idx="12"/>
          </p:nvPr>
        </p:nvSpPr>
        <p:spPr>
          <a:xfrm>
            <a:off x="11480801" y="8475136"/>
            <a:ext cx="3657600" cy="486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29</a:t>
            </a:fld>
            <a:endParaRPr/>
          </a:p>
        </p:txBody>
      </p:sp>
      <p:sp>
        <p:nvSpPr>
          <p:cNvPr id="523" name="Google Shape;523;g3c5df7eb690_0_475"/>
          <p:cNvSpPr txBox="1">
            <a:spLocks noGrp="1"/>
          </p:cNvSpPr>
          <p:nvPr>
            <p:ph type="title"/>
          </p:nvPr>
        </p:nvSpPr>
        <p:spPr>
          <a:xfrm>
            <a:off x="130262" y="68681"/>
            <a:ext cx="7671000" cy="540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000"/>
              <a:buFont typeface="Arial"/>
              <a:buNone/>
            </a:pPr>
            <a:r>
              <a:rPr lang="ja-JP">
                <a:latin typeface="Meiryo"/>
                <a:ea typeface="Meiryo"/>
                <a:cs typeface="Meiryo"/>
                <a:sym typeface="Meiryo"/>
              </a:rPr>
              <a:t>タスクを作成する</a:t>
            </a:r>
            <a:endParaRPr>
              <a:latin typeface="Meiryo"/>
              <a:ea typeface="Meiryo"/>
              <a:cs typeface="Meiryo"/>
              <a:sym typeface="Meiryo"/>
            </a:endParaRPr>
          </a:p>
        </p:txBody>
      </p:sp>
      <p:sp>
        <p:nvSpPr>
          <p:cNvPr id="524" name="Google Shape;524;g3c5df7eb690_0_475"/>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29</a:t>
            </a:fld>
            <a:endParaRPr/>
          </a:p>
        </p:txBody>
      </p:sp>
      <p:sp>
        <p:nvSpPr>
          <p:cNvPr id="525" name="Google Shape;525;g3c5df7eb690_0_475"/>
          <p:cNvSpPr txBox="1"/>
          <p:nvPr/>
        </p:nvSpPr>
        <p:spPr>
          <a:xfrm>
            <a:off x="1194450" y="1656140"/>
            <a:ext cx="10860000" cy="415500"/>
          </a:xfrm>
          <a:prstGeom prst="rect">
            <a:avLst/>
          </a:prstGeom>
          <a:noFill/>
          <a:ln>
            <a:noFill/>
          </a:ln>
        </p:spPr>
        <p:txBody>
          <a:bodyPr spcFirstLastPara="1" wrap="square" lIns="121900" tIns="60925" rIns="121900" bIns="60925" anchor="t" anchorCtr="0">
            <a:spAutoFit/>
          </a:bodyPr>
          <a:lstStyle/>
          <a:p>
            <a:pPr marL="0" marR="0" lvl="0" indent="0" algn="l" rtl="0">
              <a:lnSpc>
                <a:spcPct val="100000"/>
              </a:lnSpc>
              <a:spcBef>
                <a:spcPts val="0"/>
              </a:spcBef>
              <a:spcAft>
                <a:spcPts val="0"/>
              </a:spcAft>
              <a:buClr>
                <a:srgbClr val="000000"/>
              </a:buClr>
              <a:buSzPts val="1900"/>
              <a:buFont typeface="Arial"/>
              <a:buNone/>
            </a:pPr>
            <a:r>
              <a:rPr lang="ja-JP" sz="1900" b="1" i="0" u="none" strike="noStrike" cap="none">
                <a:solidFill>
                  <a:srgbClr val="000000"/>
                </a:solidFill>
                <a:latin typeface="Meiryo"/>
                <a:ea typeface="Meiryo"/>
                <a:cs typeface="Meiryo"/>
                <a:sym typeface="Meiryo"/>
              </a:rPr>
              <a:t>タスク作成のポイント</a:t>
            </a:r>
            <a:endParaRPr sz="1600" b="0" i="0" u="none" strike="noStrike" cap="none">
              <a:solidFill>
                <a:srgbClr val="000000"/>
              </a:solidFill>
              <a:latin typeface="Meiryo"/>
              <a:ea typeface="Meiryo"/>
              <a:cs typeface="Meiryo"/>
              <a:sym typeface="Meiryo"/>
            </a:endParaRPr>
          </a:p>
        </p:txBody>
      </p:sp>
      <p:sp>
        <p:nvSpPr>
          <p:cNvPr id="526" name="Google Shape;526;g3c5df7eb690_0_475"/>
          <p:cNvSpPr/>
          <p:nvPr/>
        </p:nvSpPr>
        <p:spPr>
          <a:xfrm>
            <a:off x="991059" y="1762470"/>
            <a:ext cx="203400" cy="203400"/>
          </a:xfrm>
          <a:prstGeom prst="ellipse">
            <a:avLst/>
          </a:prstGeom>
          <a:solidFill>
            <a:srgbClr val="3CA2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1900" b="0" i="0" u="none" strike="noStrike" cap="none">
              <a:solidFill>
                <a:schemeClr val="lt1"/>
              </a:solidFill>
              <a:latin typeface="BIZ UDPGothic"/>
              <a:ea typeface="BIZ UDPGothic"/>
              <a:cs typeface="BIZ UDPGothic"/>
              <a:sym typeface="BIZ UDPGothic"/>
            </a:endParaRPr>
          </a:p>
        </p:txBody>
      </p:sp>
      <p:sp>
        <p:nvSpPr>
          <p:cNvPr id="527" name="Google Shape;527;g3c5df7eb690_0_475"/>
          <p:cNvSpPr txBox="1"/>
          <p:nvPr/>
        </p:nvSpPr>
        <p:spPr>
          <a:xfrm>
            <a:off x="1092700" y="2068825"/>
            <a:ext cx="10388100" cy="1470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700"/>
              </a:spcBef>
              <a:spcAft>
                <a:spcPts val="0"/>
              </a:spcAft>
              <a:buClr>
                <a:srgbClr val="000000"/>
              </a:buClr>
              <a:buSzPts val="1600"/>
              <a:buFont typeface="Arial"/>
              <a:buNone/>
            </a:pPr>
            <a:r>
              <a:rPr lang="ja-JP" sz="1800" b="0" i="0" u="none" strike="noStrike" cap="none">
                <a:solidFill>
                  <a:schemeClr val="dk1"/>
                </a:solidFill>
                <a:latin typeface="Meiryo"/>
                <a:ea typeface="Meiryo"/>
                <a:cs typeface="Meiryo"/>
                <a:sym typeface="Meiryo"/>
              </a:rPr>
              <a:t>・発生タイミングやトリガーが同じ業務をひとつのタスクにまとめる（年次、月次、週次 等）</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700"/>
              </a:spcBef>
              <a:spcAft>
                <a:spcPts val="0"/>
              </a:spcAft>
              <a:buClr>
                <a:srgbClr val="000000"/>
              </a:buClr>
              <a:buSzPts val="1600"/>
              <a:buFont typeface="Arial"/>
              <a:buNone/>
            </a:pPr>
            <a:r>
              <a:rPr lang="ja-JP" sz="1800" b="0" i="0" u="none" strike="noStrike" cap="none">
                <a:solidFill>
                  <a:schemeClr val="dk1"/>
                </a:solidFill>
                <a:latin typeface="Meiryo"/>
                <a:ea typeface="Meiryo"/>
                <a:cs typeface="Meiryo"/>
                <a:sym typeface="Meiryo"/>
              </a:rPr>
              <a:t>・ひと目で何の業務のタスクかがわかるタイトルにする（タスクタイトルに該当年月を入れる 等）</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700"/>
              </a:spcBef>
              <a:spcAft>
                <a:spcPts val="0"/>
              </a:spcAft>
              <a:buClr>
                <a:srgbClr val="000000"/>
              </a:buClr>
              <a:buSzPts val="1600"/>
              <a:buFont typeface="Arial"/>
              <a:buNone/>
            </a:pPr>
            <a:r>
              <a:rPr lang="ja-JP" sz="1800" b="0" i="0" u="none" strike="noStrike" cap="none">
                <a:solidFill>
                  <a:schemeClr val="dk1"/>
                </a:solidFill>
                <a:latin typeface="Meiryo"/>
                <a:ea typeface="Meiryo"/>
                <a:cs typeface="Meiryo"/>
                <a:sym typeface="Meiryo"/>
              </a:rPr>
              <a:t>・タスク期限を設定してゴールを明確にし、対応漏れがないようにする</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700"/>
              </a:spcBef>
              <a:spcAft>
                <a:spcPts val="0"/>
              </a:spcAft>
              <a:buClr>
                <a:srgbClr val="000000"/>
              </a:buClr>
              <a:buSzPts val="1600"/>
              <a:buFont typeface="Arial"/>
              <a:buNone/>
            </a:pPr>
            <a:endParaRPr sz="1800" b="1" i="0" u="none" strike="noStrike" cap="none">
              <a:solidFill>
                <a:schemeClr val="dk1"/>
              </a:solidFill>
              <a:latin typeface="Meiryo"/>
              <a:ea typeface="Meiryo"/>
              <a:cs typeface="Meiryo"/>
              <a:sym typeface="Meiryo"/>
            </a:endParaRPr>
          </a:p>
        </p:txBody>
      </p:sp>
      <p:pic>
        <p:nvPicPr>
          <p:cNvPr id="528" name="Google Shape;528;g3c5df7eb690_0_475"/>
          <p:cNvPicPr preferRelativeResize="0"/>
          <p:nvPr/>
        </p:nvPicPr>
        <p:blipFill rotWithShape="1">
          <a:blip r:embed="rId3">
            <a:alphaModFix/>
          </a:blip>
          <a:srcRect r="33324"/>
          <a:stretch/>
        </p:blipFill>
        <p:spPr>
          <a:xfrm>
            <a:off x="1295003" y="3659004"/>
            <a:ext cx="4470800" cy="2929199"/>
          </a:xfrm>
          <a:prstGeom prst="rect">
            <a:avLst/>
          </a:prstGeom>
          <a:noFill/>
          <a:ln w="12700" cap="flat" cmpd="sng">
            <a:solidFill>
              <a:srgbClr val="D8D8D8"/>
            </a:solidFill>
            <a:prstDash val="solid"/>
            <a:round/>
            <a:headEnd type="none" w="sm" len="sm"/>
            <a:tailEnd type="none" w="sm" len="sm"/>
          </a:ln>
        </p:spPr>
      </p:pic>
      <p:pic>
        <p:nvPicPr>
          <p:cNvPr id="529" name="Google Shape;529;g3c5df7eb690_0_475"/>
          <p:cNvPicPr preferRelativeResize="0"/>
          <p:nvPr/>
        </p:nvPicPr>
        <p:blipFill rotWithShape="1">
          <a:blip r:embed="rId4">
            <a:alphaModFix/>
          </a:blip>
          <a:srcRect r="33262"/>
          <a:stretch/>
        </p:blipFill>
        <p:spPr>
          <a:xfrm>
            <a:off x="5889747" y="3659004"/>
            <a:ext cx="4911376" cy="2929261"/>
          </a:xfrm>
          <a:prstGeom prst="rect">
            <a:avLst/>
          </a:prstGeom>
          <a:noFill/>
          <a:ln w="12700" cap="flat" cmpd="sng">
            <a:solidFill>
              <a:srgbClr val="D8D8D8"/>
            </a:solidFill>
            <a:prstDash val="solid"/>
            <a:round/>
            <a:headEnd type="none" w="sm" len="sm"/>
            <a:tailEnd type="none" w="sm" len="sm"/>
          </a:ln>
        </p:spPr>
      </p:pic>
      <p:sp>
        <p:nvSpPr>
          <p:cNvPr id="530" name="Google Shape;530;g3c5df7eb690_0_475"/>
          <p:cNvSpPr txBox="1"/>
          <p:nvPr/>
        </p:nvSpPr>
        <p:spPr>
          <a:xfrm>
            <a:off x="1194450" y="3262671"/>
            <a:ext cx="3000000" cy="415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700"/>
              </a:spcBef>
              <a:spcAft>
                <a:spcPts val="0"/>
              </a:spcAft>
              <a:buClr>
                <a:srgbClr val="000000"/>
              </a:buClr>
              <a:buSzPts val="1800"/>
              <a:buFont typeface="Arial"/>
              <a:buNone/>
            </a:pPr>
            <a:r>
              <a:rPr lang="ja-JP" sz="1500" b="0" i="0" u="none" strike="noStrike" cap="none">
                <a:solidFill>
                  <a:schemeClr val="dk1"/>
                </a:solidFill>
                <a:latin typeface="Meiryo"/>
                <a:ea typeface="Meiryo"/>
                <a:cs typeface="Meiryo"/>
                <a:sym typeface="Meiryo"/>
              </a:rPr>
              <a:t>他社のタスク例）</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g3a6f1f20d10_0_696"/>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3</a:t>
            </a:fld>
            <a:endParaRPr/>
          </a:p>
        </p:txBody>
      </p:sp>
      <p:sp>
        <p:nvSpPr>
          <p:cNvPr id="193" name="Google Shape;193;g3a6f1f20d10_0_696"/>
          <p:cNvSpPr txBox="1">
            <a:spLocks noGrp="1"/>
          </p:cNvSpPr>
          <p:nvPr>
            <p:ph type="title"/>
          </p:nvPr>
        </p:nvSpPr>
        <p:spPr>
          <a:xfrm>
            <a:off x="130262" y="68681"/>
            <a:ext cx="7671000" cy="540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000"/>
              <a:buFont typeface="Arial"/>
              <a:buNone/>
            </a:pPr>
            <a:r>
              <a:rPr lang="ja-JP">
                <a:latin typeface="Meiryo"/>
                <a:ea typeface="Meiryo"/>
                <a:cs typeface="Meiryo"/>
                <a:sym typeface="Meiryo"/>
              </a:rPr>
              <a:t>Bizer teamとは</a:t>
            </a:r>
            <a:endParaRPr>
              <a:latin typeface="Meiryo"/>
              <a:ea typeface="Meiryo"/>
              <a:cs typeface="Meiryo"/>
              <a:sym typeface="Meiryo"/>
            </a:endParaRPr>
          </a:p>
        </p:txBody>
      </p:sp>
      <p:sp>
        <p:nvSpPr>
          <p:cNvPr id="194" name="Google Shape;194;g3a6f1f20d10_0_696"/>
          <p:cNvSpPr txBox="1"/>
          <p:nvPr/>
        </p:nvSpPr>
        <p:spPr>
          <a:xfrm>
            <a:off x="6457951" y="4767264"/>
            <a:ext cx="2057700" cy="2739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sz="1200" b="0" i="0" u="none" strike="noStrike" cap="none">
                <a:solidFill>
                  <a:srgbClr val="888888"/>
                </a:solidFill>
                <a:latin typeface="Arial"/>
                <a:ea typeface="Arial"/>
                <a:cs typeface="Arial"/>
                <a:sym typeface="Arial"/>
              </a:rPr>
              <a:t>3</a:t>
            </a:fld>
            <a:endParaRPr sz="1200" b="0" i="0" u="none" strike="noStrike" cap="none">
              <a:solidFill>
                <a:srgbClr val="888888"/>
              </a:solidFill>
              <a:latin typeface="Arial"/>
              <a:ea typeface="Arial"/>
              <a:cs typeface="Arial"/>
              <a:sym typeface="Arial"/>
            </a:endParaRPr>
          </a:p>
        </p:txBody>
      </p:sp>
      <p:grpSp>
        <p:nvGrpSpPr>
          <p:cNvPr id="195" name="Google Shape;195;g3a6f1f20d10_0_696"/>
          <p:cNvGrpSpPr/>
          <p:nvPr/>
        </p:nvGrpSpPr>
        <p:grpSpPr>
          <a:xfrm>
            <a:off x="1839948" y="1023313"/>
            <a:ext cx="8512213" cy="743339"/>
            <a:chOff x="1838960" y="1011861"/>
            <a:chExt cx="8512213" cy="743339"/>
          </a:xfrm>
        </p:grpSpPr>
        <p:sp>
          <p:nvSpPr>
            <p:cNvPr id="196" name="Google Shape;196;g3a6f1f20d10_0_696"/>
            <p:cNvSpPr txBox="1"/>
            <p:nvPr/>
          </p:nvSpPr>
          <p:spPr>
            <a:xfrm>
              <a:off x="4753773" y="1079900"/>
              <a:ext cx="5597400" cy="675300"/>
            </a:xfrm>
            <a:prstGeom prst="rect">
              <a:avLst/>
            </a:prstGeom>
            <a:noFill/>
            <a:ln>
              <a:noFill/>
            </a:ln>
          </p:spPr>
          <p:txBody>
            <a:bodyPr spcFirstLastPara="1" wrap="square" lIns="36000" tIns="36000" rIns="36000" bIns="360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ja-JP" sz="2800" b="1" i="0" u="none" strike="noStrike" cap="none">
                  <a:solidFill>
                    <a:srgbClr val="1787F8"/>
                  </a:solidFill>
                  <a:latin typeface="Meiryo"/>
                  <a:ea typeface="Meiryo"/>
                  <a:cs typeface="Meiryo"/>
                  <a:sym typeface="Meiryo"/>
                </a:rPr>
                <a:t>チームのためのタスク管理ツール</a:t>
              </a:r>
              <a:endParaRPr sz="2800" b="0" i="0" u="none" strike="noStrike" cap="none">
                <a:solidFill>
                  <a:srgbClr val="1787F8"/>
                </a:solidFill>
                <a:latin typeface="Meiryo"/>
                <a:ea typeface="Meiryo"/>
                <a:cs typeface="Meiryo"/>
                <a:sym typeface="Meiryo"/>
              </a:endParaRPr>
            </a:p>
          </p:txBody>
        </p:sp>
        <p:pic>
          <p:nvPicPr>
            <p:cNvPr id="197" name="Google Shape;197;g3a6f1f20d10_0_696" descr="挿絵 が含まれている画像&#10;&#10;自動的に生成された説明"/>
            <p:cNvPicPr preferRelativeResize="0"/>
            <p:nvPr/>
          </p:nvPicPr>
          <p:blipFill rotWithShape="1">
            <a:blip r:embed="rId3">
              <a:alphaModFix/>
            </a:blip>
            <a:srcRect/>
            <a:stretch/>
          </p:blipFill>
          <p:spPr>
            <a:xfrm>
              <a:off x="1838960" y="1011861"/>
              <a:ext cx="2814898" cy="524642"/>
            </a:xfrm>
            <a:prstGeom prst="rect">
              <a:avLst/>
            </a:prstGeom>
            <a:noFill/>
            <a:ln>
              <a:noFill/>
            </a:ln>
          </p:spPr>
        </p:pic>
      </p:grpSp>
      <p:sp>
        <p:nvSpPr>
          <p:cNvPr id="198" name="Google Shape;198;g3a6f1f20d10_0_696"/>
          <p:cNvSpPr txBox="1"/>
          <p:nvPr/>
        </p:nvSpPr>
        <p:spPr>
          <a:xfrm>
            <a:off x="991400" y="1608948"/>
            <a:ext cx="10209300" cy="675300"/>
          </a:xfrm>
          <a:prstGeom prst="rect">
            <a:avLst/>
          </a:prstGeom>
          <a:noFill/>
          <a:ln>
            <a:noFill/>
          </a:ln>
        </p:spPr>
        <p:txBody>
          <a:bodyPr spcFirstLastPara="1" wrap="square" lIns="36000" tIns="36000" rIns="36000" bIns="36000"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ja-JP" sz="1900" b="0" i="0" u="none" strike="noStrike" cap="none">
                <a:solidFill>
                  <a:schemeClr val="dk1"/>
                </a:solidFill>
                <a:latin typeface="Meiryo"/>
                <a:ea typeface="Meiryo"/>
                <a:cs typeface="Meiryo"/>
                <a:sym typeface="Meiryo"/>
              </a:rPr>
              <a:t>業務プロセスを改善し、チームの生産性向上をサポートします。</a:t>
            </a:r>
            <a:endParaRPr sz="1900" b="0" i="0" u="none" strike="noStrike" cap="none">
              <a:solidFill>
                <a:schemeClr val="dk1"/>
              </a:solidFill>
              <a:latin typeface="Meiryo"/>
              <a:ea typeface="Meiryo"/>
              <a:cs typeface="Meiryo"/>
              <a:sym typeface="Meiryo"/>
            </a:endParaRPr>
          </a:p>
        </p:txBody>
      </p:sp>
      <p:grpSp>
        <p:nvGrpSpPr>
          <p:cNvPr id="199" name="Google Shape;199;g3a6f1f20d10_0_696"/>
          <p:cNvGrpSpPr/>
          <p:nvPr/>
        </p:nvGrpSpPr>
        <p:grpSpPr>
          <a:xfrm>
            <a:off x="575625" y="2470299"/>
            <a:ext cx="11040851" cy="3539712"/>
            <a:chOff x="596850" y="2524105"/>
            <a:chExt cx="11040851" cy="3539712"/>
          </a:xfrm>
        </p:grpSpPr>
        <p:pic>
          <p:nvPicPr>
            <p:cNvPr id="200" name="Google Shape;200;g3a6f1f20d10_0_696"/>
            <p:cNvPicPr preferRelativeResize="0"/>
            <p:nvPr/>
          </p:nvPicPr>
          <p:blipFill rotWithShape="1">
            <a:blip r:embed="rId4">
              <a:alphaModFix/>
            </a:blip>
            <a:srcRect r="-90"/>
            <a:stretch/>
          </p:blipFill>
          <p:spPr>
            <a:xfrm>
              <a:off x="6304159" y="3150735"/>
              <a:ext cx="5333542" cy="2913082"/>
            </a:xfrm>
            <a:prstGeom prst="rect">
              <a:avLst/>
            </a:prstGeom>
            <a:noFill/>
            <a:ln>
              <a:noFill/>
            </a:ln>
          </p:spPr>
        </p:pic>
        <p:pic>
          <p:nvPicPr>
            <p:cNvPr id="201" name="Google Shape;201;g3a6f1f20d10_0_696"/>
            <p:cNvPicPr preferRelativeResize="0"/>
            <p:nvPr/>
          </p:nvPicPr>
          <p:blipFill rotWithShape="1">
            <a:blip r:embed="rId5">
              <a:alphaModFix/>
            </a:blip>
            <a:srcRect l="12935" r="8620"/>
            <a:stretch/>
          </p:blipFill>
          <p:spPr>
            <a:xfrm>
              <a:off x="7042400" y="3310200"/>
              <a:ext cx="3824376" cy="2302401"/>
            </a:xfrm>
            <a:prstGeom prst="rect">
              <a:avLst/>
            </a:prstGeom>
            <a:noFill/>
            <a:ln>
              <a:noFill/>
            </a:ln>
          </p:spPr>
        </p:pic>
        <p:sp>
          <p:nvSpPr>
            <p:cNvPr id="202" name="Google Shape;202;g3a6f1f20d10_0_696"/>
            <p:cNvSpPr txBox="1"/>
            <p:nvPr/>
          </p:nvSpPr>
          <p:spPr>
            <a:xfrm>
              <a:off x="596850" y="2524105"/>
              <a:ext cx="5861100" cy="3375300"/>
            </a:xfrm>
            <a:prstGeom prst="rect">
              <a:avLst/>
            </a:prstGeom>
            <a:noFill/>
            <a:ln>
              <a:noFill/>
            </a:ln>
          </p:spPr>
          <p:txBody>
            <a:bodyPr spcFirstLastPara="1" wrap="square" lIns="36000" tIns="36000" rIns="36000" bIns="36000" anchor="t" anchorCtr="0">
              <a:noAutofit/>
            </a:bodyPr>
            <a:lstStyle/>
            <a:p>
              <a:pPr marL="0" marR="0" lvl="0" indent="0" algn="l" rtl="0">
                <a:lnSpc>
                  <a:spcPct val="100000"/>
                </a:lnSpc>
                <a:spcBef>
                  <a:spcPts val="0"/>
                </a:spcBef>
                <a:spcAft>
                  <a:spcPts val="0"/>
                </a:spcAft>
                <a:buClr>
                  <a:srgbClr val="000000"/>
                </a:buClr>
                <a:buSzPts val="1900"/>
                <a:buFont typeface="Arial"/>
                <a:buNone/>
              </a:pPr>
              <a:r>
                <a:rPr lang="ja-JP" sz="1800" b="0" i="0" u="none" strike="noStrike" cap="none">
                  <a:solidFill>
                    <a:schemeClr val="dk1"/>
                  </a:solidFill>
                  <a:latin typeface="Meiryo"/>
                  <a:ea typeface="Meiryo"/>
                  <a:cs typeface="Meiryo"/>
                  <a:sym typeface="Meiryo"/>
                </a:rPr>
                <a:t>「いつ」「誰が」「何を」「どのように」</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400"/>
                </a:spcBef>
                <a:spcAft>
                  <a:spcPts val="0"/>
                </a:spcAft>
                <a:buClr>
                  <a:srgbClr val="000000"/>
                </a:buClr>
                <a:buSzPts val="1900"/>
                <a:buFont typeface="Arial"/>
                <a:buNone/>
              </a:pPr>
              <a:r>
                <a:rPr lang="ja-JP" sz="1800" b="0" i="0" u="none" strike="noStrike" cap="none">
                  <a:solidFill>
                    <a:schemeClr val="dk1"/>
                  </a:solidFill>
                  <a:latin typeface="Meiryo"/>
                  <a:ea typeface="Meiryo"/>
                  <a:cs typeface="Meiryo"/>
                  <a:sym typeface="Meiryo"/>
                </a:rPr>
                <a:t>業務を行っているのか</a:t>
              </a:r>
              <a:r>
                <a:rPr lang="ja-JP" sz="1800" b="1" i="0" u="none" strike="noStrike" cap="none">
                  <a:solidFill>
                    <a:schemeClr val="dk1"/>
                  </a:solidFill>
                  <a:latin typeface="Meiryo"/>
                  <a:ea typeface="Meiryo"/>
                  <a:cs typeface="Meiryo"/>
                  <a:sym typeface="Meiryo"/>
                </a:rPr>
                <a:t>、プロセスを可視化し、</a:t>
              </a:r>
              <a:endParaRPr sz="1800" b="1" i="0" u="none" strike="noStrike" cap="none">
                <a:solidFill>
                  <a:schemeClr val="dk1"/>
                </a:solidFill>
                <a:latin typeface="Meiryo"/>
                <a:ea typeface="Meiryo"/>
                <a:cs typeface="Meiryo"/>
                <a:sym typeface="Meiryo"/>
              </a:endParaRPr>
            </a:p>
            <a:p>
              <a:pPr marL="0" marR="0" lvl="0" indent="0" algn="l" rtl="0">
                <a:lnSpc>
                  <a:spcPct val="100000"/>
                </a:lnSpc>
                <a:spcBef>
                  <a:spcPts val="400"/>
                </a:spcBef>
                <a:spcAft>
                  <a:spcPts val="0"/>
                </a:spcAft>
                <a:buClr>
                  <a:srgbClr val="000000"/>
                </a:buClr>
                <a:buSzPts val="1900"/>
                <a:buFont typeface="Arial"/>
                <a:buNone/>
              </a:pPr>
              <a:r>
                <a:rPr lang="ja-JP" sz="1800" b="1" i="0" u="none" strike="noStrike" cap="none">
                  <a:solidFill>
                    <a:schemeClr val="dk1"/>
                  </a:solidFill>
                  <a:latin typeface="Meiryo"/>
                  <a:ea typeface="Meiryo"/>
                  <a:cs typeface="Meiryo"/>
                  <a:sym typeface="Meiryo"/>
                </a:rPr>
                <a:t>リアルタイムに進捗共有ができるツール</a:t>
              </a:r>
              <a:r>
                <a:rPr lang="ja-JP" sz="1800" b="0" i="0" u="none" strike="noStrike" cap="none">
                  <a:solidFill>
                    <a:schemeClr val="dk1"/>
                  </a:solidFill>
                  <a:latin typeface="Meiryo"/>
                  <a:ea typeface="Meiryo"/>
                  <a:cs typeface="Meiryo"/>
                  <a:sym typeface="Meiryo"/>
                </a:rPr>
                <a:t>です。</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400"/>
                </a:spcBef>
                <a:spcAft>
                  <a:spcPts val="0"/>
                </a:spcAft>
                <a:buClr>
                  <a:srgbClr val="000000"/>
                </a:buClr>
                <a:buSzPts val="1900"/>
                <a:buFont typeface="Arial"/>
                <a:buNone/>
              </a:pP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400"/>
                </a:spcBef>
                <a:spcAft>
                  <a:spcPts val="0"/>
                </a:spcAft>
                <a:buClr>
                  <a:srgbClr val="000000"/>
                </a:buClr>
                <a:buSzPts val="1900"/>
                <a:buFont typeface="Arial"/>
                <a:buNone/>
              </a:pPr>
              <a:r>
                <a:rPr lang="ja-JP" sz="1800" b="0" i="0" u="none" strike="noStrike" cap="none">
                  <a:solidFill>
                    <a:schemeClr val="dk1"/>
                  </a:solidFill>
                  <a:latin typeface="Meiryo"/>
                  <a:ea typeface="Meiryo"/>
                  <a:cs typeface="Meiryo"/>
                  <a:sym typeface="Meiryo"/>
                </a:rPr>
                <a:t>可視化した</a:t>
              </a:r>
              <a:r>
                <a:rPr lang="ja-JP" sz="1800" b="1" i="0" u="none" strike="noStrike" cap="none">
                  <a:solidFill>
                    <a:schemeClr val="dk1"/>
                  </a:solidFill>
                  <a:latin typeface="Meiryo"/>
                  <a:ea typeface="Meiryo"/>
                  <a:cs typeface="Meiryo"/>
                  <a:sym typeface="Meiryo"/>
                </a:rPr>
                <a:t>プロセスに、ファイルやノウハウ、</a:t>
              </a:r>
              <a:endParaRPr sz="1800" b="1" i="0" u="none" strike="noStrike" cap="none">
                <a:solidFill>
                  <a:schemeClr val="dk1"/>
                </a:solidFill>
                <a:latin typeface="Meiryo"/>
                <a:ea typeface="Meiryo"/>
                <a:cs typeface="Meiryo"/>
                <a:sym typeface="Meiryo"/>
              </a:endParaRPr>
            </a:p>
            <a:p>
              <a:pPr marL="0" marR="0" lvl="0" indent="0" algn="l" rtl="0">
                <a:lnSpc>
                  <a:spcPct val="100000"/>
                </a:lnSpc>
                <a:spcBef>
                  <a:spcPts val="400"/>
                </a:spcBef>
                <a:spcAft>
                  <a:spcPts val="0"/>
                </a:spcAft>
                <a:buClr>
                  <a:srgbClr val="000000"/>
                </a:buClr>
                <a:buSzPts val="1900"/>
                <a:buFont typeface="Arial"/>
                <a:buNone/>
              </a:pPr>
              <a:r>
                <a:rPr lang="ja-JP" sz="1800" b="1" i="0" u="none" strike="noStrike" cap="none">
                  <a:solidFill>
                    <a:schemeClr val="dk1"/>
                  </a:solidFill>
                  <a:latin typeface="Meiryo"/>
                  <a:ea typeface="Meiryo"/>
                  <a:cs typeface="Meiryo"/>
                  <a:sym typeface="Meiryo"/>
                </a:rPr>
                <a:t>コメントを紐付け、一元管理</a:t>
              </a:r>
              <a:r>
                <a:rPr lang="ja-JP" sz="1800" b="0" i="0" u="none" strike="noStrike" cap="none">
                  <a:solidFill>
                    <a:schemeClr val="dk1"/>
                  </a:solidFill>
                  <a:latin typeface="Meiryo"/>
                  <a:ea typeface="Meiryo"/>
                  <a:cs typeface="Meiryo"/>
                  <a:sym typeface="Meiryo"/>
                </a:rPr>
                <a:t>することができます。</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400"/>
                </a:spcBef>
                <a:spcAft>
                  <a:spcPts val="0"/>
                </a:spcAft>
                <a:buClr>
                  <a:srgbClr val="000000"/>
                </a:buClr>
                <a:buSzPts val="1900"/>
                <a:buFont typeface="Arial"/>
                <a:buNone/>
              </a:pP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400"/>
                </a:spcBef>
                <a:spcAft>
                  <a:spcPts val="0"/>
                </a:spcAft>
                <a:buClr>
                  <a:srgbClr val="000000"/>
                </a:buClr>
                <a:buSzPts val="1900"/>
                <a:buFont typeface="Arial"/>
                <a:buNone/>
              </a:pPr>
              <a:r>
                <a:rPr lang="ja-JP" sz="1800" b="0" i="0" u="none" strike="noStrike" cap="none">
                  <a:solidFill>
                    <a:schemeClr val="dk1"/>
                  </a:solidFill>
                  <a:latin typeface="Meiryo"/>
                  <a:ea typeface="Meiryo"/>
                  <a:cs typeface="Meiryo"/>
                  <a:sym typeface="Meiryo"/>
                </a:rPr>
                <a:t>可視化したプロセスは簡単に変更が可能。</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400"/>
                </a:spcBef>
                <a:spcAft>
                  <a:spcPts val="0"/>
                </a:spcAft>
                <a:buClr>
                  <a:srgbClr val="000000"/>
                </a:buClr>
                <a:buSzPts val="1900"/>
                <a:buFont typeface="Arial"/>
                <a:buNone/>
              </a:pPr>
              <a:r>
                <a:rPr lang="ja-JP" sz="1800" b="0" i="0" u="none" strike="noStrike" cap="none">
                  <a:solidFill>
                    <a:schemeClr val="dk1"/>
                  </a:solidFill>
                  <a:latin typeface="Meiryo"/>
                  <a:ea typeface="Meiryo"/>
                  <a:cs typeface="Meiryo"/>
                  <a:sym typeface="Meiryo"/>
                </a:rPr>
                <a:t>チームみんなでプロセスを見直し、</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400"/>
                </a:spcBef>
                <a:spcAft>
                  <a:spcPts val="0"/>
                </a:spcAft>
                <a:buClr>
                  <a:srgbClr val="000000"/>
                </a:buClr>
                <a:buSzPts val="1900"/>
                <a:buFont typeface="Arial"/>
                <a:buNone/>
              </a:pPr>
              <a:r>
                <a:rPr lang="ja-JP" sz="1800" b="0" i="0" u="none" strike="noStrike" cap="none">
                  <a:solidFill>
                    <a:schemeClr val="dk1"/>
                  </a:solidFill>
                  <a:latin typeface="Meiryo"/>
                  <a:ea typeface="Meiryo"/>
                  <a:cs typeface="Meiryo"/>
                  <a:sym typeface="Meiryo"/>
                </a:rPr>
                <a:t>より効率的な方法へブラッシュアップをし続け、</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400"/>
                </a:spcBef>
                <a:spcAft>
                  <a:spcPts val="0"/>
                </a:spcAft>
                <a:buClr>
                  <a:srgbClr val="000000"/>
                </a:buClr>
                <a:buSzPts val="1900"/>
                <a:buFont typeface="Arial"/>
                <a:buNone/>
              </a:pPr>
              <a:r>
                <a:rPr lang="ja-JP" sz="1800" b="1" i="0" u="none" strike="noStrike" cap="none">
                  <a:solidFill>
                    <a:schemeClr val="dk1"/>
                  </a:solidFill>
                  <a:latin typeface="Meiryo"/>
                  <a:ea typeface="Meiryo"/>
                  <a:cs typeface="Meiryo"/>
                  <a:sym typeface="Meiryo"/>
                </a:rPr>
                <a:t>業務改善を繰り返す組織へ 進化をサポート</a:t>
              </a:r>
              <a:r>
                <a:rPr lang="ja-JP" sz="1800" b="0" i="0" u="none" strike="noStrike" cap="none">
                  <a:solidFill>
                    <a:schemeClr val="dk1"/>
                  </a:solidFill>
                  <a:latin typeface="Meiryo"/>
                  <a:ea typeface="Meiryo"/>
                  <a:cs typeface="Meiryo"/>
                  <a:sym typeface="Meiryo"/>
                </a:rPr>
                <a:t>します。</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400"/>
                </a:spcBef>
                <a:spcAft>
                  <a:spcPts val="0"/>
                </a:spcAft>
                <a:buClr>
                  <a:srgbClr val="000000"/>
                </a:buClr>
                <a:buSzPts val="2000"/>
                <a:buFont typeface="Arial"/>
                <a:buNone/>
              </a:pPr>
              <a:endParaRPr sz="1800" b="1" i="0" u="none" strike="noStrike" cap="none">
                <a:solidFill>
                  <a:schemeClr val="dk1"/>
                </a:solidFill>
                <a:latin typeface="Meiryo"/>
                <a:ea typeface="Meiryo"/>
                <a:cs typeface="Meiryo"/>
                <a:sym typeface="Meiryo"/>
              </a:endParaRPr>
            </a:p>
            <a:p>
              <a:pPr marL="0" marR="0" lvl="0" indent="0" algn="l" rtl="0">
                <a:lnSpc>
                  <a:spcPct val="100000"/>
                </a:lnSpc>
                <a:spcBef>
                  <a:spcPts val="400"/>
                </a:spcBef>
                <a:spcAft>
                  <a:spcPts val="0"/>
                </a:spcAft>
                <a:buClr>
                  <a:srgbClr val="000000"/>
                </a:buClr>
                <a:buSzPts val="2000"/>
                <a:buFont typeface="Arial"/>
                <a:buNone/>
              </a:pPr>
              <a:endParaRPr sz="2000" b="0" i="0" u="none" strike="noStrike" cap="none">
                <a:solidFill>
                  <a:schemeClr val="dk1"/>
                </a:solidFill>
                <a:latin typeface="Meiryo"/>
                <a:ea typeface="Meiryo"/>
                <a:cs typeface="Meiryo"/>
                <a:sym typeface="Meiryo"/>
              </a:endParaRPr>
            </a:p>
            <a:p>
              <a:pPr marL="0" marR="0" lvl="0" indent="0" algn="l" rtl="0">
                <a:lnSpc>
                  <a:spcPct val="100000"/>
                </a:lnSpc>
                <a:spcBef>
                  <a:spcPts val="400"/>
                </a:spcBef>
                <a:spcAft>
                  <a:spcPts val="0"/>
                </a:spcAft>
                <a:buClr>
                  <a:srgbClr val="000000"/>
                </a:buClr>
                <a:buSzPts val="2000"/>
                <a:buFont typeface="Arial"/>
                <a:buNone/>
              </a:pPr>
              <a:endParaRPr sz="2000" b="1" i="0" u="none" strike="noStrike" cap="none">
                <a:solidFill>
                  <a:schemeClr val="dk1"/>
                </a:solidFill>
                <a:latin typeface="Meiryo"/>
                <a:ea typeface="Meiryo"/>
                <a:cs typeface="Meiryo"/>
                <a:sym typeface="Meiryo"/>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535" name="Google Shape;535;g3a6f1f20d10_0_1082"/>
          <p:cNvSpPr txBox="1">
            <a:spLocks noGrp="1"/>
          </p:cNvSpPr>
          <p:nvPr>
            <p:ph type="body" idx="1"/>
          </p:nvPr>
        </p:nvSpPr>
        <p:spPr>
          <a:xfrm>
            <a:off x="326125" y="934925"/>
            <a:ext cx="11265000" cy="9627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タスクやチェックリストを作成するときは、業務の階層と粒度を意識して作成しましょう。</a:t>
            </a:r>
            <a:endParaRPr sz="1800">
              <a:latin typeface="Meiryo"/>
              <a:ea typeface="Meiryo"/>
              <a:cs typeface="Meiryo"/>
              <a:sym typeface="Meiryo"/>
            </a:endParaRPr>
          </a:p>
          <a:p>
            <a:pPr marL="0" lvl="0" indent="0" algn="l" rtl="0">
              <a:lnSpc>
                <a:spcPct val="100000"/>
              </a:lnSpc>
              <a:spcBef>
                <a:spcPts val="1000"/>
              </a:spcBef>
              <a:spcAft>
                <a:spcPts val="0"/>
              </a:spcAft>
              <a:buClr>
                <a:schemeClr val="dk1"/>
              </a:buClr>
              <a:buSzPts val="2000"/>
              <a:buNone/>
            </a:pPr>
            <a:endParaRPr sz="1800">
              <a:latin typeface="Meiryo"/>
              <a:ea typeface="Meiryo"/>
              <a:cs typeface="Meiryo"/>
              <a:sym typeface="Meiryo"/>
            </a:endParaRPr>
          </a:p>
        </p:txBody>
      </p:sp>
      <p:sp>
        <p:nvSpPr>
          <p:cNvPr id="536" name="Google Shape;536;g3a6f1f20d10_0_1082"/>
          <p:cNvSpPr txBox="1">
            <a:spLocks noGrp="1"/>
          </p:cNvSpPr>
          <p:nvPr>
            <p:ph type="sldNum" idx="12"/>
          </p:nvPr>
        </p:nvSpPr>
        <p:spPr>
          <a:xfrm>
            <a:off x="11480801" y="8475136"/>
            <a:ext cx="3657600" cy="486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30</a:t>
            </a:fld>
            <a:endParaRPr/>
          </a:p>
        </p:txBody>
      </p:sp>
      <p:sp>
        <p:nvSpPr>
          <p:cNvPr id="537" name="Google Shape;537;g3a6f1f20d10_0_1082"/>
          <p:cNvSpPr txBox="1">
            <a:spLocks noGrp="1"/>
          </p:cNvSpPr>
          <p:nvPr>
            <p:ph type="title"/>
          </p:nvPr>
        </p:nvSpPr>
        <p:spPr>
          <a:xfrm>
            <a:off x="130262" y="68681"/>
            <a:ext cx="7671000" cy="540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000"/>
              <a:buFont typeface="Arial"/>
              <a:buNone/>
            </a:pPr>
            <a:r>
              <a:rPr lang="ja-JP">
                <a:latin typeface="Meiryo"/>
                <a:ea typeface="Meiryo"/>
                <a:cs typeface="Meiryo"/>
                <a:sym typeface="Meiryo"/>
              </a:rPr>
              <a:t>【参考】業務分解の基準</a:t>
            </a:r>
            <a:endParaRPr>
              <a:latin typeface="Meiryo"/>
              <a:ea typeface="Meiryo"/>
              <a:cs typeface="Meiryo"/>
              <a:sym typeface="Meiryo"/>
            </a:endParaRPr>
          </a:p>
        </p:txBody>
      </p:sp>
      <p:sp>
        <p:nvSpPr>
          <p:cNvPr id="538" name="Google Shape;538;g3a6f1f20d10_0_1082"/>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30</a:t>
            </a:fld>
            <a:endParaRPr/>
          </a:p>
        </p:txBody>
      </p:sp>
      <p:sp>
        <p:nvSpPr>
          <p:cNvPr id="539" name="Google Shape;539;g3a6f1f20d10_0_1082"/>
          <p:cNvSpPr/>
          <p:nvPr/>
        </p:nvSpPr>
        <p:spPr>
          <a:xfrm rot="5400000">
            <a:off x="-1335709" y="3785588"/>
            <a:ext cx="3893721" cy="289190"/>
          </a:xfrm>
          <a:prstGeom prst="rect">
            <a:avLst/>
          </a:prstGeom>
          <a:solidFill>
            <a:schemeClr val="lt1"/>
          </a:solidFill>
          <a:ln w="25400" cap="flat" cmpd="sng">
            <a:solidFill>
              <a:schemeClr val="dk1"/>
            </a:solidFill>
            <a:prstDash val="solid"/>
            <a:miter lim="8000"/>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ja-JP" sz="1200" b="0" i="0" u="none" strike="noStrike" cap="none">
                <a:solidFill>
                  <a:srgbClr val="000000"/>
                </a:solidFill>
                <a:latin typeface="Meiryo"/>
                <a:ea typeface="Meiryo"/>
                <a:cs typeface="Meiryo"/>
                <a:sym typeface="Meiryo"/>
              </a:rPr>
              <a:t>機能階層（レイヤ）</a:t>
            </a:r>
            <a:endParaRPr sz="1500" b="0" i="0" u="none" strike="noStrike" cap="none">
              <a:solidFill>
                <a:srgbClr val="000000"/>
              </a:solidFill>
              <a:latin typeface="Meiryo"/>
              <a:ea typeface="Meiryo"/>
              <a:cs typeface="Meiryo"/>
              <a:sym typeface="Meiryo"/>
            </a:endParaRPr>
          </a:p>
        </p:txBody>
      </p:sp>
      <p:sp>
        <p:nvSpPr>
          <p:cNvPr id="540" name="Google Shape;540;g3a6f1f20d10_0_1082"/>
          <p:cNvSpPr/>
          <p:nvPr/>
        </p:nvSpPr>
        <p:spPr>
          <a:xfrm>
            <a:off x="831950" y="1613134"/>
            <a:ext cx="1753500" cy="261600"/>
          </a:xfrm>
          <a:prstGeom prst="rect">
            <a:avLst/>
          </a:prstGeom>
          <a:solidFill>
            <a:srgbClr val="548135"/>
          </a:solidFill>
          <a:ln w="16925" cap="flat" cmpd="sng">
            <a:solidFill>
              <a:srgbClr val="548135"/>
            </a:solidFill>
            <a:prstDash val="solid"/>
            <a:miter lim="8000"/>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ja-JP" sz="1100" b="0" i="0" u="none" strike="noStrike" cap="none">
                <a:solidFill>
                  <a:schemeClr val="lt1"/>
                </a:solidFill>
                <a:latin typeface="Meiryo"/>
                <a:ea typeface="Meiryo"/>
                <a:cs typeface="Meiryo"/>
                <a:sym typeface="Meiryo"/>
              </a:rPr>
              <a:t>分類</a:t>
            </a:r>
            <a:endParaRPr sz="1500" b="0" i="0" u="none" strike="noStrike" cap="none">
              <a:solidFill>
                <a:srgbClr val="000000"/>
              </a:solidFill>
              <a:latin typeface="Meiryo"/>
              <a:ea typeface="Meiryo"/>
              <a:cs typeface="Meiryo"/>
              <a:sym typeface="Meiryo"/>
            </a:endParaRPr>
          </a:p>
        </p:txBody>
      </p:sp>
      <p:sp>
        <p:nvSpPr>
          <p:cNvPr id="541" name="Google Shape;541;g3a6f1f20d10_0_1082"/>
          <p:cNvSpPr txBox="1"/>
          <p:nvPr/>
        </p:nvSpPr>
        <p:spPr>
          <a:xfrm>
            <a:off x="2658650" y="1613106"/>
            <a:ext cx="5479500" cy="261600"/>
          </a:xfrm>
          <a:prstGeom prst="rect">
            <a:avLst/>
          </a:prstGeom>
          <a:solidFill>
            <a:srgbClr val="548135"/>
          </a:solidFill>
          <a:ln w="16925" cap="flat" cmpd="sng">
            <a:solidFill>
              <a:srgbClr val="548135"/>
            </a:solidFill>
            <a:prstDash val="solid"/>
            <a:miter lim="8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ja-JP" sz="1100" b="0" i="0" u="none" strike="noStrike" cap="none">
                <a:solidFill>
                  <a:schemeClr val="lt1"/>
                </a:solidFill>
                <a:latin typeface="Meiryo"/>
                <a:ea typeface="Meiryo"/>
                <a:cs typeface="Meiryo"/>
                <a:sym typeface="Meiryo"/>
              </a:rPr>
              <a:t>販売事業プロセス（例）</a:t>
            </a:r>
            <a:endParaRPr sz="1500" b="0" i="0" u="none" strike="noStrike" cap="none">
              <a:solidFill>
                <a:srgbClr val="000000"/>
              </a:solidFill>
              <a:latin typeface="Meiryo"/>
              <a:ea typeface="Meiryo"/>
              <a:cs typeface="Meiryo"/>
              <a:sym typeface="Meiryo"/>
            </a:endParaRPr>
          </a:p>
        </p:txBody>
      </p:sp>
      <p:sp>
        <p:nvSpPr>
          <p:cNvPr id="542" name="Google Shape;542;g3a6f1f20d10_0_1082"/>
          <p:cNvSpPr/>
          <p:nvPr/>
        </p:nvSpPr>
        <p:spPr>
          <a:xfrm>
            <a:off x="831997" y="2433398"/>
            <a:ext cx="1753402" cy="283328"/>
          </a:xfrm>
          <a:prstGeom prst="rect">
            <a:avLst/>
          </a:prstGeom>
          <a:solidFill>
            <a:schemeClr val="lt1"/>
          </a:solidFill>
          <a:ln w="25400" cap="flat" cmpd="sng">
            <a:solidFill>
              <a:schemeClr val="dk1"/>
            </a:solidFill>
            <a:prstDash val="solid"/>
            <a:miter lim="8000"/>
            <a:headEnd type="none" w="sm" len="sm"/>
            <a:tailEnd type="none" w="sm" len="sm"/>
          </a:ln>
        </p:spPr>
        <p:txBody>
          <a:bodyPr spcFirstLastPara="1" wrap="square" lIns="36000" tIns="36000" rIns="36000" bIns="3600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ja-JP" sz="1200" b="0" i="0" u="none" strike="noStrike" cap="none">
                <a:solidFill>
                  <a:srgbClr val="000000"/>
                </a:solidFill>
                <a:latin typeface="Meiryo"/>
                <a:ea typeface="Meiryo"/>
                <a:cs typeface="Meiryo"/>
                <a:sym typeface="Meiryo"/>
              </a:rPr>
              <a:t>FL1：事業機能</a:t>
            </a:r>
            <a:endParaRPr sz="1500" b="0" i="0" u="none" strike="noStrike" cap="none">
              <a:solidFill>
                <a:srgbClr val="000000"/>
              </a:solidFill>
              <a:latin typeface="Meiryo"/>
              <a:ea typeface="Meiryo"/>
              <a:cs typeface="Meiryo"/>
              <a:sym typeface="Meiryo"/>
            </a:endParaRPr>
          </a:p>
        </p:txBody>
      </p:sp>
      <p:sp>
        <p:nvSpPr>
          <p:cNvPr id="543" name="Google Shape;543;g3a6f1f20d10_0_1082"/>
          <p:cNvSpPr/>
          <p:nvPr/>
        </p:nvSpPr>
        <p:spPr>
          <a:xfrm>
            <a:off x="831997" y="2884105"/>
            <a:ext cx="1753402" cy="283328"/>
          </a:xfrm>
          <a:prstGeom prst="rect">
            <a:avLst/>
          </a:prstGeom>
          <a:solidFill>
            <a:schemeClr val="lt1"/>
          </a:solidFill>
          <a:ln w="25400" cap="flat" cmpd="sng">
            <a:solidFill>
              <a:schemeClr val="dk1"/>
            </a:solidFill>
            <a:prstDash val="solid"/>
            <a:miter lim="8000"/>
            <a:headEnd type="none" w="sm" len="sm"/>
            <a:tailEnd type="none" w="sm" len="sm"/>
          </a:ln>
        </p:spPr>
        <p:txBody>
          <a:bodyPr spcFirstLastPara="1" wrap="square" lIns="36000" tIns="36000" rIns="36000" bIns="3600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ja-JP" sz="1200" b="0" i="0" u="none" strike="noStrike" cap="none">
                <a:solidFill>
                  <a:srgbClr val="000000"/>
                </a:solidFill>
                <a:latin typeface="Meiryo"/>
                <a:ea typeface="Meiryo"/>
                <a:cs typeface="Meiryo"/>
                <a:sym typeface="Meiryo"/>
              </a:rPr>
              <a:t>FL2：詳細事業機能</a:t>
            </a:r>
            <a:endParaRPr sz="1500" b="0" i="0" u="none" strike="noStrike" cap="none">
              <a:solidFill>
                <a:srgbClr val="000000"/>
              </a:solidFill>
              <a:latin typeface="Meiryo"/>
              <a:ea typeface="Meiryo"/>
              <a:cs typeface="Meiryo"/>
              <a:sym typeface="Meiryo"/>
            </a:endParaRPr>
          </a:p>
        </p:txBody>
      </p:sp>
      <p:sp>
        <p:nvSpPr>
          <p:cNvPr id="544" name="Google Shape;544;g3a6f1f20d10_0_1082"/>
          <p:cNvSpPr/>
          <p:nvPr/>
        </p:nvSpPr>
        <p:spPr>
          <a:xfrm>
            <a:off x="831997" y="3334813"/>
            <a:ext cx="1753402" cy="283328"/>
          </a:xfrm>
          <a:prstGeom prst="rect">
            <a:avLst/>
          </a:prstGeom>
          <a:solidFill>
            <a:schemeClr val="lt1"/>
          </a:solidFill>
          <a:ln w="25400" cap="flat" cmpd="sng">
            <a:solidFill>
              <a:schemeClr val="dk1"/>
            </a:solidFill>
            <a:prstDash val="solid"/>
            <a:miter lim="8000"/>
            <a:headEnd type="none" w="sm" len="sm"/>
            <a:tailEnd type="none" w="sm" len="sm"/>
          </a:ln>
        </p:spPr>
        <p:txBody>
          <a:bodyPr spcFirstLastPara="1" wrap="square" lIns="36000" tIns="36000" rIns="36000" bIns="3600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ja-JP" sz="1200" b="0" i="0" u="none" strike="noStrike" cap="none">
                <a:solidFill>
                  <a:srgbClr val="000000"/>
                </a:solidFill>
                <a:latin typeface="Meiryo"/>
                <a:ea typeface="Meiryo"/>
                <a:cs typeface="Meiryo"/>
                <a:sym typeface="Meiryo"/>
              </a:rPr>
              <a:t>FL3：業務機能</a:t>
            </a:r>
            <a:endParaRPr sz="1500" b="0" i="0" u="none" strike="noStrike" cap="none">
              <a:solidFill>
                <a:srgbClr val="000000"/>
              </a:solidFill>
              <a:latin typeface="Meiryo"/>
              <a:ea typeface="Meiryo"/>
              <a:cs typeface="Meiryo"/>
              <a:sym typeface="Meiryo"/>
            </a:endParaRPr>
          </a:p>
        </p:txBody>
      </p:sp>
      <p:sp>
        <p:nvSpPr>
          <p:cNvPr id="545" name="Google Shape;545;g3a6f1f20d10_0_1082"/>
          <p:cNvSpPr/>
          <p:nvPr/>
        </p:nvSpPr>
        <p:spPr>
          <a:xfrm>
            <a:off x="831997" y="3785521"/>
            <a:ext cx="1753402" cy="283328"/>
          </a:xfrm>
          <a:prstGeom prst="rect">
            <a:avLst/>
          </a:prstGeom>
          <a:solidFill>
            <a:schemeClr val="lt1"/>
          </a:solidFill>
          <a:ln w="25400" cap="flat" cmpd="sng">
            <a:solidFill>
              <a:schemeClr val="dk1"/>
            </a:solidFill>
            <a:prstDash val="solid"/>
            <a:miter lim="8000"/>
            <a:headEnd type="none" w="sm" len="sm"/>
            <a:tailEnd type="none" w="sm" len="sm"/>
          </a:ln>
        </p:spPr>
        <p:txBody>
          <a:bodyPr spcFirstLastPara="1" wrap="square" lIns="36000" tIns="36000" rIns="36000" bIns="3600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ja-JP" sz="1200" b="0" i="0" u="none" strike="noStrike" cap="none">
                <a:solidFill>
                  <a:srgbClr val="000000"/>
                </a:solidFill>
                <a:latin typeface="Meiryo"/>
                <a:ea typeface="Meiryo"/>
                <a:cs typeface="Meiryo"/>
                <a:sym typeface="Meiryo"/>
              </a:rPr>
              <a:t>FL4：詳細業務機能</a:t>
            </a:r>
            <a:endParaRPr sz="1500" b="0" i="0" u="none" strike="noStrike" cap="none">
              <a:solidFill>
                <a:srgbClr val="000000"/>
              </a:solidFill>
              <a:latin typeface="Meiryo"/>
              <a:ea typeface="Meiryo"/>
              <a:cs typeface="Meiryo"/>
              <a:sym typeface="Meiryo"/>
            </a:endParaRPr>
          </a:p>
        </p:txBody>
      </p:sp>
      <p:sp>
        <p:nvSpPr>
          <p:cNvPr id="546" name="Google Shape;546;g3a6f1f20d10_0_1082"/>
          <p:cNvSpPr/>
          <p:nvPr/>
        </p:nvSpPr>
        <p:spPr>
          <a:xfrm>
            <a:off x="831997" y="4236229"/>
            <a:ext cx="1753402" cy="283328"/>
          </a:xfrm>
          <a:prstGeom prst="rect">
            <a:avLst/>
          </a:prstGeom>
          <a:solidFill>
            <a:schemeClr val="lt1"/>
          </a:solidFill>
          <a:ln w="25400" cap="flat" cmpd="sng">
            <a:solidFill>
              <a:schemeClr val="dk1"/>
            </a:solidFill>
            <a:prstDash val="solid"/>
            <a:miter lim="8000"/>
            <a:headEnd type="none" w="sm" len="sm"/>
            <a:tailEnd type="none" w="sm" len="sm"/>
          </a:ln>
        </p:spPr>
        <p:txBody>
          <a:bodyPr spcFirstLastPara="1" wrap="square" lIns="36000" tIns="36000" rIns="36000" bIns="3600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ja-JP" sz="1200" b="0" i="0" u="none" strike="noStrike" cap="none">
                <a:solidFill>
                  <a:srgbClr val="000000"/>
                </a:solidFill>
                <a:latin typeface="Meiryo"/>
                <a:ea typeface="Meiryo"/>
                <a:cs typeface="Meiryo"/>
                <a:sym typeface="Meiryo"/>
              </a:rPr>
              <a:t>FL5：単位作業(タスク)</a:t>
            </a:r>
            <a:endParaRPr sz="1500" b="0" i="0" u="none" strike="noStrike" cap="none">
              <a:solidFill>
                <a:srgbClr val="000000"/>
              </a:solidFill>
              <a:latin typeface="Meiryo"/>
              <a:ea typeface="Meiryo"/>
              <a:cs typeface="Meiryo"/>
              <a:sym typeface="Meiryo"/>
            </a:endParaRPr>
          </a:p>
        </p:txBody>
      </p:sp>
      <p:sp>
        <p:nvSpPr>
          <p:cNvPr id="547" name="Google Shape;547;g3a6f1f20d10_0_1082"/>
          <p:cNvSpPr/>
          <p:nvPr/>
        </p:nvSpPr>
        <p:spPr>
          <a:xfrm>
            <a:off x="831997" y="4686936"/>
            <a:ext cx="1753402" cy="283328"/>
          </a:xfrm>
          <a:prstGeom prst="rect">
            <a:avLst/>
          </a:prstGeom>
          <a:solidFill>
            <a:schemeClr val="lt1"/>
          </a:solidFill>
          <a:ln w="25400" cap="flat" cmpd="sng">
            <a:solidFill>
              <a:schemeClr val="dk1"/>
            </a:solidFill>
            <a:prstDash val="solid"/>
            <a:miter lim="8000"/>
            <a:headEnd type="none" w="sm" len="sm"/>
            <a:tailEnd type="none" w="sm" len="sm"/>
          </a:ln>
        </p:spPr>
        <p:txBody>
          <a:bodyPr spcFirstLastPara="1" wrap="square" lIns="36000" tIns="36000" rIns="36000" bIns="3600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ja-JP" sz="1200" b="0" i="0" u="none" strike="noStrike" cap="none">
                <a:solidFill>
                  <a:srgbClr val="000000"/>
                </a:solidFill>
                <a:latin typeface="Meiryo"/>
                <a:ea typeface="Meiryo"/>
                <a:cs typeface="Meiryo"/>
                <a:sym typeface="Meiryo"/>
              </a:rPr>
              <a:t>FL6：要素作業(手順)</a:t>
            </a:r>
            <a:endParaRPr sz="1500" b="0" i="0" u="none" strike="noStrike" cap="none">
              <a:solidFill>
                <a:srgbClr val="000000"/>
              </a:solidFill>
              <a:latin typeface="Meiryo"/>
              <a:ea typeface="Meiryo"/>
              <a:cs typeface="Meiryo"/>
              <a:sym typeface="Meiryo"/>
            </a:endParaRPr>
          </a:p>
        </p:txBody>
      </p:sp>
      <p:sp>
        <p:nvSpPr>
          <p:cNvPr id="548" name="Google Shape;548;g3a6f1f20d10_0_1082"/>
          <p:cNvSpPr/>
          <p:nvPr/>
        </p:nvSpPr>
        <p:spPr>
          <a:xfrm>
            <a:off x="831997" y="1982690"/>
            <a:ext cx="1753402" cy="283328"/>
          </a:xfrm>
          <a:prstGeom prst="rect">
            <a:avLst/>
          </a:prstGeom>
          <a:solidFill>
            <a:schemeClr val="lt1"/>
          </a:solidFill>
          <a:ln w="25400" cap="flat" cmpd="sng">
            <a:solidFill>
              <a:schemeClr val="dk1"/>
            </a:solidFill>
            <a:prstDash val="solid"/>
            <a:miter lim="8000"/>
            <a:headEnd type="none" w="sm" len="sm"/>
            <a:tailEnd type="none" w="sm" len="sm"/>
          </a:ln>
        </p:spPr>
        <p:txBody>
          <a:bodyPr spcFirstLastPara="1" wrap="square" lIns="36000" tIns="36000" rIns="36000" bIns="3600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ja-JP" sz="1200" b="0" i="0" u="none" strike="noStrike" cap="none">
                <a:solidFill>
                  <a:srgbClr val="000000"/>
                </a:solidFill>
                <a:latin typeface="Meiryo"/>
                <a:ea typeface="Meiryo"/>
                <a:cs typeface="Meiryo"/>
                <a:sym typeface="Meiryo"/>
              </a:rPr>
              <a:t>FL0：事業単位</a:t>
            </a:r>
            <a:endParaRPr sz="1500" b="0" i="0" u="none" strike="noStrike" cap="none">
              <a:solidFill>
                <a:srgbClr val="000000"/>
              </a:solidFill>
              <a:latin typeface="Meiryo"/>
              <a:ea typeface="Meiryo"/>
              <a:cs typeface="Meiryo"/>
              <a:sym typeface="Meiryo"/>
            </a:endParaRPr>
          </a:p>
        </p:txBody>
      </p:sp>
      <p:sp>
        <p:nvSpPr>
          <p:cNvPr id="549" name="Google Shape;549;g3a6f1f20d10_0_1082"/>
          <p:cNvSpPr/>
          <p:nvPr/>
        </p:nvSpPr>
        <p:spPr>
          <a:xfrm>
            <a:off x="831997" y="5137644"/>
            <a:ext cx="1753402" cy="283328"/>
          </a:xfrm>
          <a:prstGeom prst="rect">
            <a:avLst/>
          </a:prstGeom>
          <a:solidFill>
            <a:schemeClr val="lt1"/>
          </a:solidFill>
          <a:ln w="25400" cap="flat" cmpd="sng">
            <a:solidFill>
              <a:schemeClr val="dk1"/>
            </a:solidFill>
            <a:prstDash val="solid"/>
            <a:miter lim="8000"/>
            <a:headEnd type="none" w="sm" len="sm"/>
            <a:tailEnd type="none" w="sm" len="sm"/>
          </a:ln>
        </p:spPr>
        <p:txBody>
          <a:bodyPr spcFirstLastPara="1" wrap="square" lIns="36000" tIns="36000" rIns="36000" bIns="3600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ja-JP" sz="1200" b="0" i="0" u="none" strike="noStrike" cap="none">
                <a:solidFill>
                  <a:srgbClr val="000000"/>
                </a:solidFill>
                <a:latin typeface="Meiryo"/>
                <a:ea typeface="Meiryo"/>
                <a:cs typeface="Meiryo"/>
                <a:sym typeface="Meiryo"/>
              </a:rPr>
              <a:t>FL7：単位操作</a:t>
            </a:r>
            <a:endParaRPr sz="1500" b="0" i="0" u="none" strike="noStrike" cap="none">
              <a:solidFill>
                <a:srgbClr val="000000"/>
              </a:solidFill>
              <a:latin typeface="Meiryo"/>
              <a:ea typeface="Meiryo"/>
              <a:cs typeface="Meiryo"/>
              <a:sym typeface="Meiryo"/>
            </a:endParaRPr>
          </a:p>
        </p:txBody>
      </p:sp>
      <p:sp>
        <p:nvSpPr>
          <p:cNvPr id="550" name="Google Shape;550;g3a6f1f20d10_0_1082"/>
          <p:cNvSpPr/>
          <p:nvPr/>
        </p:nvSpPr>
        <p:spPr>
          <a:xfrm>
            <a:off x="831997" y="5588353"/>
            <a:ext cx="1753402" cy="283328"/>
          </a:xfrm>
          <a:prstGeom prst="rect">
            <a:avLst/>
          </a:prstGeom>
          <a:solidFill>
            <a:schemeClr val="lt1"/>
          </a:solidFill>
          <a:ln w="25400" cap="flat" cmpd="sng">
            <a:solidFill>
              <a:schemeClr val="dk1"/>
            </a:solidFill>
            <a:prstDash val="solid"/>
            <a:miter lim="8000"/>
            <a:headEnd type="none" w="sm" len="sm"/>
            <a:tailEnd type="none" w="sm" len="sm"/>
          </a:ln>
        </p:spPr>
        <p:txBody>
          <a:bodyPr spcFirstLastPara="1" wrap="square" lIns="36000" tIns="36000" rIns="36000" bIns="3600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ja-JP" sz="1200" b="0" i="0" u="none" strike="noStrike" cap="none">
                <a:solidFill>
                  <a:srgbClr val="000000"/>
                </a:solidFill>
                <a:latin typeface="Meiryo"/>
                <a:ea typeface="Meiryo"/>
                <a:cs typeface="Meiryo"/>
                <a:sym typeface="Meiryo"/>
              </a:rPr>
              <a:t>FL8：要素操作</a:t>
            </a:r>
            <a:endParaRPr sz="1500" b="0" i="0" u="none" strike="noStrike" cap="none">
              <a:solidFill>
                <a:srgbClr val="000000"/>
              </a:solidFill>
              <a:latin typeface="Meiryo"/>
              <a:ea typeface="Meiryo"/>
              <a:cs typeface="Meiryo"/>
              <a:sym typeface="Meiryo"/>
            </a:endParaRPr>
          </a:p>
        </p:txBody>
      </p:sp>
      <p:sp>
        <p:nvSpPr>
          <p:cNvPr id="551" name="Google Shape;551;g3a6f1f20d10_0_1082"/>
          <p:cNvSpPr/>
          <p:nvPr/>
        </p:nvSpPr>
        <p:spPr>
          <a:xfrm>
            <a:off x="4009021" y="5131070"/>
            <a:ext cx="1272300" cy="283200"/>
          </a:xfrm>
          <a:prstGeom prst="homePlate">
            <a:avLst>
              <a:gd name="adj" fmla="val 50000"/>
            </a:avLst>
          </a:prstGeom>
          <a:solidFill>
            <a:schemeClr val="lt1"/>
          </a:solidFill>
          <a:ln w="12700" cap="flat" cmpd="sng">
            <a:solidFill>
              <a:schemeClr val="dk1"/>
            </a:solidFill>
            <a:prstDash val="solid"/>
            <a:miter lim="8000"/>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ja-JP" sz="1100" b="0" i="0" u="none" strike="noStrike" cap="none">
                <a:solidFill>
                  <a:srgbClr val="000000"/>
                </a:solidFill>
                <a:latin typeface="Meiryo"/>
                <a:ea typeface="Meiryo"/>
                <a:cs typeface="Meiryo"/>
                <a:sym typeface="Meiryo"/>
              </a:rPr>
              <a:t>顧客企業名入力</a:t>
            </a:r>
            <a:endParaRPr sz="1500" b="0" i="0" u="none" strike="noStrike" cap="none">
              <a:solidFill>
                <a:srgbClr val="000000"/>
              </a:solidFill>
              <a:latin typeface="Meiryo"/>
              <a:ea typeface="Meiryo"/>
              <a:cs typeface="Meiryo"/>
              <a:sym typeface="Meiryo"/>
            </a:endParaRPr>
          </a:p>
        </p:txBody>
      </p:sp>
      <p:sp>
        <p:nvSpPr>
          <p:cNvPr id="552" name="Google Shape;552;g3a6f1f20d10_0_1082"/>
          <p:cNvSpPr/>
          <p:nvPr/>
        </p:nvSpPr>
        <p:spPr>
          <a:xfrm>
            <a:off x="5359382" y="5131070"/>
            <a:ext cx="1272300" cy="283200"/>
          </a:xfrm>
          <a:prstGeom prst="homePlate">
            <a:avLst>
              <a:gd name="adj" fmla="val 50000"/>
            </a:avLst>
          </a:prstGeom>
          <a:solidFill>
            <a:schemeClr val="lt1"/>
          </a:solidFill>
          <a:ln w="12700" cap="flat" cmpd="sng">
            <a:solidFill>
              <a:schemeClr val="dk1"/>
            </a:solidFill>
            <a:prstDash val="solid"/>
            <a:miter lim="8000"/>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ja-JP" sz="1100" b="0" i="0" u="none" strike="noStrike" cap="none">
                <a:solidFill>
                  <a:srgbClr val="000000"/>
                </a:solidFill>
                <a:latin typeface="Meiryo"/>
                <a:ea typeface="Meiryo"/>
                <a:cs typeface="Meiryo"/>
                <a:sym typeface="Meiryo"/>
              </a:rPr>
              <a:t>顧客名入力</a:t>
            </a:r>
            <a:endParaRPr sz="1500" b="0" i="0" u="none" strike="noStrike" cap="none">
              <a:solidFill>
                <a:srgbClr val="000000"/>
              </a:solidFill>
              <a:latin typeface="Meiryo"/>
              <a:ea typeface="Meiryo"/>
              <a:cs typeface="Meiryo"/>
              <a:sym typeface="Meiryo"/>
            </a:endParaRPr>
          </a:p>
        </p:txBody>
      </p:sp>
      <p:sp>
        <p:nvSpPr>
          <p:cNvPr id="553" name="Google Shape;553;g3a6f1f20d10_0_1082"/>
          <p:cNvSpPr/>
          <p:nvPr/>
        </p:nvSpPr>
        <p:spPr>
          <a:xfrm>
            <a:off x="6709743" y="5131070"/>
            <a:ext cx="1272300" cy="283200"/>
          </a:xfrm>
          <a:prstGeom prst="homePlate">
            <a:avLst>
              <a:gd name="adj" fmla="val 50000"/>
            </a:avLst>
          </a:prstGeom>
          <a:solidFill>
            <a:schemeClr val="lt1"/>
          </a:solidFill>
          <a:ln w="12700" cap="flat" cmpd="sng">
            <a:solidFill>
              <a:schemeClr val="dk1"/>
            </a:solidFill>
            <a:prstDash val="solid"/>
            <a:miter lim="8000"/>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ja-JP" sz="1100" b="0" i="0" u="none" strike="noStrike" cap="none">
                <a:solidFill>
                  <a:schemeClr val="dk1"/>
                </a:solidFill>
                <a:latin typeface="Meiryo"/>
                <a:ea typeface="Meiryo"/>
                <a:cs typeface="Meiryo"/>
                <a:sym typeface="Meiryo"/>
              </a:rPr>
              <a:t>情報送信</a:t>
            </a:r>
            <a:endParaRPr sz="1500" b="0" i="0" u="none" strike="noStrike" cap="none">
              <a:solidFill>
                <a:srgbClr val="000000"/>
              </a:solidFill>
              <a:latin typeface="Meiryo"/>
              <a:ea typeface="Meiryo"/>
              <a:cs typeface="Meiryo"/>
              <a:sym typeface="Meiryo"/>
            </a:endParaRPr>
          </a:p>
        </p:txBody>
      </p:sp>
      <p:sp>
        <p:nvSpPr>
          <p:cNvPr id="554" name="Google Shape;554;g3a6f1f20d10_0_1082"/>
          <p:cNvSpPr/>
          <p:nvPr/>
        </p:nvSpPr>
        <p:spPr>
          <a:xfrm>
            <a:off x="4009021" y="4685046"/>
            <a:ext cx="1272300" cy="283200"/>
          </a:xfrm>
          <a:prstGeom prst="homePlate">
            <a:avLst>
              <a:gd name="adj" fmla="val 50000"/>
            </a:avLst>
          </a:prstGeom>
          <a:solidFill>
            <a:schemeClr val="lt1"/>
          </a:solidFill>
          <a:ln w="12700" cap="flat" cmpd="sng">
            <a:solidFill>
              <a:schemeClr val="dk1"/>
            </a:solidFill>
            <a:prstDash val="solid"/>
            <a:miter lim="8000"/>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ja-JP" sz="1100" b="0" i="0" u="none" strike="noStrike" cap="none">
                <a:solidFill>
                  <a:srgbClr val="000000"/>
                </a:solidFill>
                <a:latin typeface="Meiryo"/>
                <a:ea typeface="Meiryo"/>
                <a:cs typeface="Meiryo"/>
                <a:sym typeface="Meiryo"/>
              </a:rPr>
              <a:t>取引内容確認</a:t>
            </a:r>
            <a:endParaRPr sz="1500" b="0" i="0" u="none" strike="noStrike" cap="none">
              <a:solidFill>
                <a:srgbClr val="000000"/>
              </a:solidFill>
              <a:latin typeface="Meiryo"/>
              <a:ea typeface="Meiryo"/>
              <a:cs typeface="Meiryo"/>
              <a:sym typeface="Meiryo"/>
            </a:endParaRPr>
          </a:p>
        </p:txBody>
      </p:sp>
      <p:sp>
        <p:nvSpPr>
          <p:cNvPr id="555" name="Google Shape;555;g3a6f1f20d10_0_1082"/>
          <p:cNvSpPr/>
          <p:nvPr/>
        </p:nvSpPr>
        <p:spPr>
          <a:xfrm>
            <a:off x="5359382" y="4685046"/>
            <a:ext cx="1272300" cy="283200"/>
          </a:xfrm>
          <a:prstGeom prst="homePlate">
            <a:avLst>
              <a:gd name="adj" fmla="val 50000"/>
            </a:avLst>
          </a:prstGeom>
          <a:solidFill>
            <a:schemeClr val="lt1"/>
          </a:solidFill>
          <a:ln w="12700" cap="flat" cmpd="sng">
            <a:solidFill>
              <a:schemeClr val="dk1"/>
            </a:solidFill>
            <a:prstDash val="solid"/>
            <a:miter lim="8000"/>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ja-JP" sz="1100" b="0" i="0" u="none" strike="noStrike" cap="none">
                <a:solidFill>
                  <a:srgbClr val="000000"/>
                </a:solidFill>
                <a:latin typeface="Meiryo"/>
                <a:ea typeface="Meiryo"/>
                <a:cs typeface="Meiryo"/>
                <a:sym typeface="Meiryo"/>
              </a:rPr>
              <a:t>結果通知</a:t>
            </a:r>
            <a:endParaRPr sz="1500" b="0" i="0" u="none" strike="noStrike" cap="none">
              <a:solidFill>
                <a:srgbClr val="000000"/>
              </a:solidFill>
              <a:latin typeface="Meiryo"/>
              <a:ea typeface="Meiryo"/>
              <a:cs typeface="Meiryo"/>
              <a:sym typeface="Meiryo"/>
            </a:endParaRPr>
          </a:p>
        </p:txBody>
      </p:sp>
      <p:sp>
        <p:nvSpPr>
          <p:cNvPr id="556" name="Google Shape;556;g3a6f1f20d10_0_1082"/>
          <p:cNvSpPr/>
          <p:nvPr/>
        </p:nvSpPr>
        <p:spPr>
          <a:xfrm>
            <a:off x="4009021" y="4234924"/>
            <a:ext cx="1272300" cy="283200"/>
          </a:xfrm>
          <a:prstGeom prst="homePlate">
            <a:avLst>
              <a:gd name="adj" fmla="val 50000"/>
            </a:avLst>
          </a:prstGeom>
          <a:solidFill>
            <a:schemeClr val="lt1"/>
          </a:solidFill>
          <a:ln w="12700" cap="flat" cmpd="sng">
            <a:solidFill>
              <a:schemeClr val="dk1"/>
            </a:solidFill>
            <a:prstDash val="solid"/>
            <a:miter lim="8000"/>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ja-JP" sz="1100" b="0" i="0" u="none" strike="noStrike" cap="none">
                <a:solidFill>
                  <a:srgbClr val="000000"/>
                </a:solidFill>
                <a:latin typeface="Meiryo"/>
                <a:ea typeface="Meiryo"/>
                <a:cs typeface="Meiryo"/>
                <a:sym typeface="Meiryo"/>
              </a:rPr>
              <a:t>顧客の審査</a:t>
            </a:r>
            <a:endParaRPr sz="1500" b="0" i="0" u="none" strike="noStrike" cap="none">
              <a:solidFill>
                <a:srgbClr val="000000"/>
              </a:solidFill>
              <a:latin typeface="Meiryo"/>
              <a:ea typeface="Meiryo"/>
              <a:cs typeface="Meiryo"/>
              <a:sym typeface="Meiryo"/>
            </a:endParaRPr>
          </a:p>
        </p:txBody>
      </p:sp>
      <p:sp>
        <p:nvSpPr>
          <p:cNvPr id="557" name="Google Shape;557;g3a6f1f20d10_0_1082"/>
          <p:cNvSpPr/>
          <p:nvPr/>
        </p:nvSpPr>
        <p:spPr>
          <a:xfrm>
            <a:off x="3973780" y="3785521"/>
            <a:ext cx="1272434" cy="283328"/>
          </a:xfrm>
          <a:prstGeom prst="rect">
            <a:avLst/>
          </a:prstGeom>
          <a:solidFill>
            <a:schemeClr val="lt1"/>
          </a:solidFill>
          <a:ln w="12700" cap="flat" cmpd="sng">
            <a:solidFill>
              <a:schemeClr val="dk1"/>
            </a:solidFill>
            <a:prstDash val="solid"/>
            <a:miter lim="8000"/>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ja-JP" sz="1100" b="0" i="0" u="none" strike="noStrike" cap="none">
                <a:solidFill>
                  <a:srgbClr val="000000"/>
                </a:solidFill>
                <a:latin typeface="Meiryo"/>
                <a:ea typeface="Meiryo"/>
                <a:cs typeface="Meiryo"/>
                <a:sym typeface="Meiryo"/>
              </a:rPr>
              <a:t>取引審査業務</a:t>
            </a:r>
            <a:endParaRPr sz="1500" b="0" i="0" u="none" strike="noStrike" cap="none">
              <a:solidFill>
                <a:srgbClr val="000000"/>
              </a:solidFill>
              <a:latin typeface="Meiryo"/>
              <a:ea typeface="Meiryo"/>
              <a:cs typeface="Meiryo"/>
              <a:sym typeface="Meiryo"/>
            </a:endParaRPr>
          </a:p>
        </p:txBody>
      </p:sp>
      <p:sp>
        <p:nvSpPr>
          <p:cNvPr id="558" name="Google Shape;558;g3a6f1f20d10_0_1082"/>
          <p:cNvSpPr/>
          <p:nvPr/>
        </p:nvSpPr>
        <p:spPr>
          <a:xfrm>
            <a:off x="2658661" y="2433398"/>
            <a:ext cx="1272434" cy="283328"/>
          </a:xfrm>
          <a:prstGeom prst="rect">
            <a:avLst/>
          </a:prstGeom>
          <a:solidFill>
            <a:schemeClr val="lt1"/>
          </a:solidFill>
          <a:ln w="12700" cap="flat" cmpd="sng">
            <a:solidFill>
              <a:schemeClr val="dk1"/>
            </a:solidFill>
            <a:prstDash val="solid"/>
            <a:miter lim="8000"/>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ja-JP" sz="1100" b="0" i="0" u="none" strike="noStrike" cap="none">
                <a:solidFill>
                  <a:srgbClr val="000000"/>
                </a:solidFill>
                <a:latin typeface="Meiryo"/>
                <a:ea typeface="Meiryo"/>
                <a:cs typeface="Meiryo"/>
                <a:sym typeface="Meiryo"/>
              </a:rPr>
              <a:t>法人営業</a:t>
            </a:r>
            <a:endParaRPr sz="1500" b="0" i="0" u="none" strike="noStrike" cap="none">
              <a:solidFill>
                <a:srgbClr val="000000"/>
              </a:solidFill>
              <a:latin typeface="Meiryo"/>
              <a:ea typeface="Meiryo"/>
              <a:cs typeface="Meiryo"/>
              <a:sym typeface="Meiryo"/>
            </a:endParaRPr>
          </a:p>
        </p:txBody>
      </p:sp>
      <p:sp>
        <p:nvSpPr>
          <p:cNvPr id="559" name="Google Shape;559;g3a6f1f20d10_0_1082"/>
          <p:cNvSpPr/>
          <p:nvPr/>
        </p:nvSpPr>
        <p:spPr>
          <a:xfrm>
            <a:off x="2658661" y="2884105"/>
            <a:ext cx="1272434" cy="283328"/>
          </a:xfrm>
          <a:prstGeom prst="rect">
            <a:avLst/>
          </a:prstGeom>
          <a:solidFill>
            <a:schemeClr val="lt1"/>
          </a:solidFill>
          <a:ln w="12700" cap="flat" cmpd="sng">
            <a:solidFill>
              <a:schemeClr val="dk1"/>
            </a:solidFill>
            <a:prstDash val="solid"/>
            <a:miter lim="8000"/>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ja-JP" sz="1100" b="0" i="0" u="none" strike="noStrike" cap="none">
                <a:solidFill>
                  <a:srgbClr val="000000"/>
                </a:solidFill>
                <a:latin typeface="Meiryo"/>
                <a:ea typeface="Meiryo"/>
                <a:cs typeface="Meiryo"/>
                <a:sym typeface="Meiryo"/>
              </a:rPr>
              <a:t>新規顧客開発</a:t>
            </a:r>
            <a:endParaRPr sz="1500" b="0" i="0" u="none" strike="noStrike" cap="none">
              <a:solidFill>
                <a:srgbClr val="000000"/>
              </a:solidFill>
              <a:latin typeface="Meiryo"/>
              <a:ea typeface="Meiryo"/>
              <a:cs typeface="Meiryo"/>
              <a:sym typeface="Meiryo"/>
            </a:endParaRPr>
          </a:p>
        </p:txBody>
      </p:sp>
      <p:sp>
        <p:nvSpPr>
          <p:cNvPr id="560" name="Google Shape;560;g3a6f1f20d10_0_1082"/>
          <p:cNvSpPr/>
          <p:nvPr/>
        </p:nvSpPr>
        <p:spPr>
          <a:xfrm>
            <a:off x="2658661" y="3334813"/>
            <a:ext cx="1272434" cy="283328"/>
          </a:xfrm>
          <a:prstGeom prst="rect">
            <a:avLst/>
          </a:prstGeom>
          <a:solidFill>
            <a:schemeClr val="lt1"/>
          </a:solidFill>
          <a:ln w="12700" cap="flat" cmpd="sng">
            <a:solidFill>
              <a:schemeClr val="dk1"/>
            </a:solidFill>
            <a:prstDash val="solid"/>
            <a:miter lim="8000"/>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ja-JP" sz="1100" b="0" i="0" u="none" strike="noStrike" cap="none">
                <a:solidFill>
                  <a:srgbClr val="000000"/>
                </a:solidFill>
                <a:latin typeface="Meiryo"/>
                <a:ea typeface="Meiryo"/>
                <a:cs typeface="Meiryo"/>
                <a:sym typeface="Meiryo"/>
              </a:rPr>
              <a:t>新規取引審査</a:t>
            </a:r>
            <a:endParaRPr sz="1500" b="0" i="0" u="none" strike="noStrike" cap="none">
              <a:solidFill>
                <a:srgbClr val="000000"/>
              </a:solidFill>
              <a:latin typeface="Meiryo"/>
              <a:ea typeface="Meiryo"/>
              <a:cs typeface="Meiryo"/>
              <a:sym typeface="Meiryo"/>
            </a:endParaRPr>
          </a:p>
        </p:txBody>
      </p:sp>
      <p:sp>
        <p:nvSpPr>
          <p:cNvPr id="561" name="Google Shape;561;g3a6f1f20d10_0_1082"/>
          <p:cNvSpPr/>
          <p:nvPr/>
        </p:nvSpPr>
        <p:spPr>
          <a:xfrm>
            <a:off x="2658661" y="3785521"/>
            <a:ext cx="1272434" cy="283328"/>
          </a:xfrm>
          <a:prstGeom prst="rect">
            <a:avLst/>
          </a:prstGeom>
          <a:solidFill>
            <a:schemeClr val="lt1"/>
          </a:solidFill>
          <a:ln w="12700" cap="flat" cmpd="sng">
            <a:solidFill>
              <a:schemeClr val="dk1"/>
            </a:solidFill>
            <a:prstDash val="solid"/>
            <a:miter lim="8000"/>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ja-JP" sz="1100" b="0" i="0" u="none" strike="noStrike" cap="none">
                <a:solidFill>
                  <a:srgbClr val="000000"/>
                </a:solidFill>
                <a:latin typeface="Meiryo"/>
                <a:ea typeface="Meiryo"/>
                <a:cs typeface="Meiryo"/>
                <a:sym typeface="Meiryo"/>
              </a:rPr>
              <a:t>顧客審査業務</a:t>
            </a:r>
            <a:endParaRPr sz="1500" b="0" i="0" u="none" strike="noStrike" cap="none">
              <a:solidFill>
                <a:srgbClr val="000000"/>
              </a:solidFill>
              <a:latin typeface="Meiryo"/>
              <a:ea typeface="Meiryo"/>
              <a:cs typeface="Meiryo"/>
              <a:sym typeface="Meiryo"/>
            </a:endParaRPr>
          </a:p>
        </p:txBody>
      </p:sp>
      <p:sp>
        <p:nvSpPr>
          <p:cNvPr id="562" name="Google Shape;562;g3a6f1f20d10_0_1082"/>
          <p:cNvSpPr/>
          <p:nvPr/>
        </p:nvSpPr>
        <p:spPr>
          <a:xfrm>
            <a:off x="2658661" y="1979327"/>
            <a:ext cx="1272434" cy="283328"/>
          </a:xfrm>
          <a:prstGeom prst="rect">
            <a:avLst/>
          </a:prstGeom>
          <a:solidFill>
            <a:schemeClr val="lt1"/>
          </a:solidFill>
          <a:ln w="12700" cap="flat" cmpd="sng">
            <a:solidFill>
              <a:schemeClr val="dk1"/>
            </a:solidFill>
            <a:prstDash val="solid"/>
            <a:miter lim="8000"/>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ja-JP" sz="1100" b="0" i="0" u="none" strike="noStrike" cap="none">
                <a:solidFill>
                  <a:srgbClr val="000000"/>
                </a:solidFill>
                <a:latin typeface="Meiryo"/>
                <a:ea typeface="Meiryo"/>
                <a:cs typeface="Meiryo"/>
                <a:sym typeface="Meiryo"/>
              </a:rPr>
              <a:t>A販売事業</a:t>
            </a:r>
            <a:endParaRPr sz="1500" b="0" i="0" u="none" strike="noStrike" cap="none">
              <a:solidFill>
                <a:srgbClr val="000000"/>
              </a:solidFill>
              <a:latin typeface="Meiryo"/>
              <a:ea typeface="Meiryo"/>
              <a:cs typeface="Meiryo"/>
              <a:sym typeface="Meiryo"/>
            </a:endParaRPr>
          </a:p>
        </p:txBody>
      </p:sp>
      <p:sp>
        <p:nvSpPr>
          <p:cNvPr id="563" name="Google Shape;563;g3a6f1f20d10_0_1082"/>
          <p:cNvSpPr/>
          <p:nvPr/>
        </p:nvSpPr>
        <p:spPr>
          <a:xfrm>
            <a:off x="2658660" y="4234924"/>
            <a:ext cx="1272300" cy="283200"/>
          </a:xfrm>
          <a:prstGeom prst="homePlate">
            <a:avLst>
              <a:gd name="adj" fmla="val 50000"/>
            </a:avLst>
          </a:prstGeom>
          <a:solidFill>
            <a:schemeClr val="lt1"/>
          </a:solidFill>
          <a:ln w="12700" cap="flat" cmpd="sng">
            <a:solidFill>
              <a:schemeClr val="dk1"/>
            </a:solidFill>
            <a:prstDash val="solid"/>
            <a:miter lim="8000"/>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ja-JP" sz="1100" b="0" i="0" u="none" strike="noStrike" cap="none">
                <a:solidFill>
                  <a:srgbClr val="000000"/>
                </a:solidFill>
                <a:latin typeface="Meiryo"/>
                <a:ea typeface="Meiryo"/>
                <a:cs typeface="Meiryo"/>
                <a:sym typeface="Meiryo"/>
              </a:rPr>
              <a:t>与信のチェック</a:t>
            </a:r>
            <a:endParaRPr sz="1500" b="0" i="0" u="none" strike="noStrike" cap="none">
              <a:solidFill>
                <a:srgbClr val="000000"/>
              </a:solidFill>
              <a:latin typeface="Meiryo"/>
              <a:ea typeface="Meiryo"/>
              <a:cs typeface="Meiryo"/>
              <a:sym typeface="Meiryo"/>
            </a:endParaRPr>
          </a:p>
        </p:txBody>
      </p:sp>
      <p:sp>
        <p:nvSpPr>
          <p:cNvPr id="564" name="Google Shape;564;g3a6f1f20d10_0_1082"/>
          <p:cNvSpPr/>
          <p:nvPr/>
        </p:nvSpPr>
        <p:spPr>
          <a:xfrm>
            <a:off x="2658660" y="4685046"/>
            <a:ext cx="1272300" cy="283200"/>
          </a:xfrm>
          <a:prstGeom prst="homePlate">
            <a:avLst>
              <a:gd name="adj" fmla="val 50000"/>
            </a:avLst>
          </a:prstGeom>
          <a:solidFill>
            <a:schemeClr val="lt1"/>
          </a:solidFill>
          <a:ln w="12700" cap="flat" cmpd="sng">
            <a:solidFill>
              <a:schemeClr val="dk1"/>
            </a:solidFill>
            <a:prstDash val="solid"/>
            <a:miter lim="8000"/>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ja-JP" sz="1100" b="0" i="0" u="none" strike="noStrike" cap="none">
                <a:solidFill>
                  <a:srgbClr val="000000"/>
                </a:solidFill>
                <a:latin typeface="Meiryo"/>
                <a:ea typeface="Meiryo"/>
                <a:cs typeface="Meiryo"/>
                <a:sym typeface="Meiryo"/>
              </a:rPr>
              <a:t>与信スコア表示</a:t>
            </a:r>
            <a:endParaRPr sz="1500" b="0" i="0" u="none" strike="noStrike" cap="none">
              <a:solidFill>
                <a:srgbClr val="000000"/>
              </a:solidFill>
              <a:latin typeface="Meiryo"/>
              <a:ea typeface="Meiryo"/>
              <a:cs typeface="Meiryo"/>
              <a:sym typeface="Meiryo"/>
            </a:endParaRPr>
          </a:p>
        </p:txBody>
      </p:sp>
      <p:sp>
        <p:nvSpPr>
          <p:cNvPr id="565" name="Google Shape;565;g3a6f1f20d10_0_1082"/>
          <p:cNvSpPr/>
          <p:nvPr/>
        </p:nvSpPr>
        <p:spPr>
          <a:xfrm>
            <a:off x="2658660" y="5131070"/>
            <a:ext cx="1272300" cy="283200"/>
          </a:xfrm>
          <a:prstGeom prst="homePlate">
            <a:avLst>
              <a:gd name="adj" fmla="val 50000"/>
            </a:avLst>
          </a:prstGeom>
          <a:solidFill>
            <a:schemeClr val="lt1"/>
          </a:solidFill>
          <a:ln w="12700" cap="flat" cmpd="sng">
            <a:solidFill>
              <a:schemeClr val="dk1"/>
            </a:solidFill>
            <a:prstDash val="solid"/>
            <a:miter lim="8000"/>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ja-JP" sz="1100" b="0" i="0" u="none" strike="noStrike" cap="none">
                <a:solidFill>
                  <a:srgbClr val="000000"/>
                </a:solidFill>
                <a:latin typeface="Meiryo"/>
                <a:ea typeface="Meiryo"/>
                <a:cs typeface="Meiryo"/>
                <a:sym typeface="Meiryo"/>
              </a:rPr>
              <a:t>システム起動</a:t>
            </a:r>
            <a:endParaRPr sz="1500" b="0" i="0" u="none" strike="noStrike" cap="none">
              <a:solidFill>
                <a:srgbClr val="000000"/>
              </a:solidFill>
              <a:latin typeface="Meiryo"/>
              <a:ea typeface="Meiryo"/>
              <a:cs typeface="Meiryo"/>
              <a:sym typeface="Meiryo"/>
            </a:endParaRPr>
          </a:p>
        </p:txBody>
      </p:sp>
      <p:sp>
        <p:nvSpPr>
          <p:cNvPr id="566" name="Google Shape;566;g3a6f1f20d10_0_1082"/>
          <p:cNvSpPr/>
          <p:nvPr/>
        </p:nvSpPr>
        <p:spPr>
          <a:xfrm>
            <a:off x="2658660" y="5583840"/>
            <a:ext cx="1272434" cy="283328"/>
          </a:xfrm>
          <a:prstGeom prst="homePlate">
            <a:avLst>
              <a:gd name="adj" fmla="val 50000"/>
            </a:avLst>
          </a:prstGeom>
          <a:solidFill>
            <a:schemeClr val="lt1"/>
          </a:solidFill>
          <a:ln w="12700" cap="flat" cmpd="sng">
            <a:solidFill>
              <a:schemeClr val="dk1"/>
            </a:solidFill>
            <a:prstDash val="solid"/>
            <a:miter lim="8000"/>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ja-JP" sz="1100" b="0" i="0" u="none" strike="noStrike" cap="none">
                <a:solidFill>
                  <a:srgbClr val="000000"/>
                </a:solidFill>
                <a:latin typeface="Meiryo"/>
                <a:ea typeface="Meiryo"/>
                <a:cs typeface="Meiryo"/>
                <a:sym typeface="Meiryo"/>
              </a:rPr>
              <a:t>カーソルを移動</a:t>
            </a:r>
            <a:endParaRPr sz="1100" b="0" i="0" u="none" strike="noStrike" cap="none">
              <a:solidFill>
                <a:srgbClr val="000000"/>
              </a:solidFill>
              <a:latin typeface="Meiryo"/>
              <a:ea typeface="Meiryo"/>
              <a:cs typeface="Meiryo"/>
              <a:sym typeface="Meiryo"/>
            </a:endParaRPr>
          </a:p>
        </p:txBody>
      </p:sp>
      <p:sp>
        <p:nvSpPr>
          <p:cNvPr id="567" name="Google Shape;567;g3a6f1f20d10_0_1082"/>
          <p:cNvSpPr/>
          <p:nvPr/>
        </p:nvSpPr>
        <p:spPr>
          <a:xfrm>
            <a:off x="4009021" y="5590615"/>
            <a:ext cx="1272434" cy="283328"/>
          </a:xfrm>
          <a:prstGeom prst="homePlate">
            <a:avLst>
              <a:gd name="adj" fmla="val 50000"/>
            </a:avLst>
          </a:prstGeom>
          <a:solidFill>
            <a:schemeClr val="lt1"/>
          </a:solidFill>
          <a:ln w="12700" cap="flat" cmpd="sng">
            <a:solidFill>
              <a:schemeClr val="dk1"/>
            </a:solidFill>
            <a:prstDash val="solid"/>
            <a:miter lim="8000"/>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ja-JP" sz="1100" b="0" i="0" u="none" strike="noStrike" cap="none">
                <a:solidFill>
                  <a:srgbClr val="000000"/>
                </a:solidFill>
                <a:latin typeface="Meiryo"/>
                <a:ea typeface="Meiryo"/>
                <a:cs typeface="Meiryo"/>
                <a:sym typeface="Meiryo"/>
              </a:rPr>
              <a:t>アイコンを</a:t>
            </a:r>
            <a:endParaRPr sz="1100" b="0" i="0" u="none" strike="noStrike" cap="none">
              <a:solidFill>
                <a:srgbClr val="000000"/>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1100"/>
              <a:buFont typeface="Arial"/>
              <a:buNone/>
            </a:pPr>
            <a:r>
              <a:rPr lang="ja-JP" sz="1100" b="0" i="0" u="none" strike="noStrike" cap="none">
                <a:solidFill>
                  <a:srgbClr val="000000"/>
                </a:solidFill>
                <a:latin typeface="Meiryo"/>
                <a:ea typeface="Meiryo"/>
                <a:cs typeface="Meiryo"/>
                <a:sym typeface="Meiryo"/>
              </a:rPr>
              <a:t>ダブルクリック</a:t>
            </a:r>
            <a:endParaRPr sz="1500" b="0" i="0" u="none" strike="noStrike" cap="none">
              <a:solidFill>
                <a:srgbClr val="000000"/>
              </a:solidFill>
              <a:latin typeface="Meiryo"/>
              <a:ea typeface="Meiryo"/>
              <a:cs typeface="Meiryo"/>
              <a:sym typeface="Meiryo"/>
            </a:endParaRPr>
          </a:p>
        </p:txBody>
      </p:sp>
      <p:sp>
        <p:nvSpPr>
          <p:cNvPr id="568" name="Google Shape;568;g3a6f1f20d10_0_1082"/>
          <p:cNvSpPr/>
          <p:nvPr/>
        </p:nvSpPr>
        <p:spPr>
          <a:xfrm>
            <a:off x="5359382" y="5594915"/>
            <a:ext cx="1272434" cy="283328"/>
          </a:xfrm>
          <a:prstGeom prst="homePlate">
            <a:avLst>
              <a:gd name="adj" fmla="val 50000"/>
            </a:avLst>
          </a:prstGeom>
          <a:solidFill>
            <a:schemeClr val="lt1"/>
          </a:solidFill>
          <a:ln w="12700" cap="flat" cmpd="sng">
            <a:solidFill>
              <a:schemeClr val="dk1"/>
            </a:solidFill>
            <a:prstDash val="solid"/>
            <a:miter lim="8000"/>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ja-JP" sz="1100" b="0" i="0" u="none" strike="noStrike" cap="none">
                <a:solidFill>
                  <a:srgbClr val="000000"/>
                </a:solidFill>
                <a:latin typeface="Meiryo"/>
                <a:ea typeface="Meiryo"/>
                <a:cs typeface="Meiryo"/>
                <a:sym typeface="Meiryo"/>
              </a:rPr>
              <a:t>一定時間待機</a:t>
            </a:r>
            <a:endParaRPr sz="1500" b="0" i="0" u="none" strike="noStrike" cap="none">
              <a:solidFill>
                <a:srgbClr val="000000"/>
              </a:solidFill>
              <a:latin typeface="Meiryo"/>
              <a:ea typeface="Meiryo"/>
              <a:cs typeface="Meiryo"/>
              <a:sym typeface="Meiryo"/>
            </a:endParaRPr>
          </a:p>
        </p:txBody>
      </p:sp>
      <p:sp>
        <p:nvSpPr>
          <p:cNvPr id="569" name="Google Shape;569;g3a6f1f20d10_0_1082"/>
          <p:cNvSpPr/>
          <p:nvPr/>
        </p:nvSpPr>
        <p:spPr>
          <a:xfrm>
            <a:off x="6709743" y="5594915"/>
            <a:ext cx="1272434" cy="283328"/>
          </a:xfrm>
          <a:prstGeom prst="homePlate">
            <a:avLst>
              <a:gd name="adj" fmla="val 50000"/>
            </a:avLst>
          </a:prstGeom>
          <a:solidFill>
            <a:schemeClr val="lt1"/>
          </a:solidFill>
          <a:ln w="12700" cap="flat" cmpd="sng">
            <a:solidFill>
              <a:schemeClr val="dk1"/>
            </a:solidFill>
            <a:prstDash val="solid"/>
            <a:miter lim="8000"/>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ja-JP" sz="1100" b="0" i="0" u="none" strike="noStrike" cap="none">
                <a:solidFill>
                  <a:srgbClr val="000000"/>
                </a:solidFill>
                <a:latin typeface="Meiryo"/>
                <a:ea typeface="Meiryo"/>
                <a:cs typeface="Meiryo"/>
                <a:sym typeface="Meiryo"/>
              </a:rPr>
              <a:t>ウィンドウの</a:t>
            </a:r>
            <a:br>
              <a:rPr lang="ja-JP" sz="1100" b="0" i="0" u="none" strike="noStrike" cap="none">
                <a:solidFill>
                  <a:srgbClr val="000000"/>
                </a:solidFill>
                <a:latin typeface="Meiryo"/>
                <a:ea typeface="Meiryo"/>
                <a:cs typeface="Meiryo"/>
                <a:sym typeface="Meiryo"/>
              </a:rPr>
            </a:br>
            <a:r>
              <a:rPr lang="ja-JP" sz="1100" b="0" i="0" u="none" strike="noStrike" cap="none">
                <a:solidFill>
                  <a:srgbClr val="000000"/>
                </a:solidFill>
                <a:latin typeface="Meiryo"/>
                <a:ea typeface="Meiryo"/>
                <a:cs typeface="Meiryo"/>
                <a:sym typeface="Meiryo"/>
              </a:rPr>
              <a:t>起動を確認</a:t>
            </a:r>
            <a:endParaRPr sz="1500" b="0" i="0" u="none" strike="noStrike" cap="none">
              <a:solidFill>
                <a:srgbClr val="000000"/>
              </a:solidFill>
              <a:latin typeface="Meiryo"/>
              <a:ea typeface="Meiryo"/>
              <a:cs typeface="Meiryo"/>
              <a:sym typeface="Meiryo"/>
            </a:endParaRPr>
          </a:p>
        </p:txBody>
      </p:sp>
      <p:sp>
        <p:nvSpPr>
          <p:cNvPr id="570" name="Google Shape;570;g3a6f1f20d10_0_1082"/>
          <p:cNvSpPr/>
          <p:nvPr/>
        </p:nvSpPr>
        <p:spPr>
          <a:xfrm>
            <a:off x="8061473" y="4245641"/>
            <a:ext cx="527700" cy="728100"/>
          </a:xfrm>
          <a:prstGeom prst="rightBrace">
            <a:avLst>
              <a:gd name="adj1" fmla="val 6056"/>
              <a:gd name="adj2" fmla="val 50000"/>
            </a:avLst>
          </a:prstGeom>
          <a:noFill/>
          <a:ln w="1905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Meiryo"/>
              <a:ea typeface="Meiryo"/>
              <a:cs typeface="Meiryo"/>
              <a:sym typeface="Meiryo"/>
            </a:endParaRPr>
          </a:p>
        </p:txBody>
      </p:sp>
      <p:sp>
        <p:nvSpPr>
          <p:cNvPr id="571" name="Google Shape;571;g3a6f1f20d10_0_1082"/>
          <p:cNvSpPr/>
          <p:nvPr/>
        </p:nvSpPr>
        <p:spPr>
          <a:xfrm>
            <a:off x="8061473" y="5110433"/>
            <a:ext cx="495900" cy="760500"/>
          </a:xfrm>
          <a:prstGeom prst="rightBrace">
            <a:avLst>
              <a:gd name="adj1" fmla="val 8333"/>
              <a:gd name="adj2" fmla="val 50000"/>
            </a:avLst>
          </a:prstGeom>
          <a:noFill/>
          <a:ln w="1905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Meiryo"/>
              <a:ea typeface="Meiryo"/>
              <a:cs typeface="Meiryo"/>
              <a:sym typeface="Meiryo"/>
            </a:endParaRPr>
          </a:p>
        </p:txBody>
      </p:sp>
      <p:sp>
        <p:nvSpPr>
          <p:cNvPr id="572" name="Google Shape;572;g3a6f1f20d10_0_1082"/>
          <p:cNvSpPr txBox="1"/>
          <p:nvPr/>
        </p:nvSpPr>
        <p:spPr>
          <a:xfrm>
            <a:off x="8511315" y="5103489"/>
            <a:ext cx="3491100" cy="831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JP" sz="1600" b="0" i="0" u="none" strike="noStrike" cap="none">
                <a:solidFill>
                  <a:schemeClr val="dk1"/>
                </a:solidFill>
                <a:latin typeface="Meiryo"/>
                <a:ea typeface="Meiryo"/>
                <a:cs typeface="Meiryo"/>
                <a:sym typeface="Meiryo"/>
              </a:rPr>
              <a:t>FL7,8：メモ、ノート、ファイル(ExcelやPowerPointのマニュアル紐づけ)</a:t>
            </a:r>
            <a:endParaRPr sz="1600" b="0" i="0" u="none" strike="noStrike" cap="none">
              <a:solidFill>
                <a:schemeClr val="dk1"/>
              </a:solidFill>
              <a:latin typeface="Meiryo"/>
              <a:ea typeface="Meiryo"/>
              <a:cs typeface="Meiryo"/>
              <a:sym typeface="Meiryo"/>
            </a:endParaRPr>
          </a:p>
        </p:txBody>
      </p:sp>
      <p:sp>
        <p:nvSpPr>
          <p:cNvPr id="573" name="Google Shape;573;g3a6f1f20d10_0_1082"/>
          <p:cNvSpPr/>
          <p:nvPr/>
        </p:nvSpPr>
        <p:spPr>
          <a:xfrm>
            <a:off x="8045744" y="3735249"/>
            <a:ext cx="527700" cy="323700"/>
          </a:xfrm>
          <a:prstGeom prst="rightBrace">
            <a:avLst>
              <a:gd name="adj1" fmla="val 6056"/>
              <a:gd name="adj2" fmla="val 50000"/>
            </a:avLst>
          </a:prstGeom>
          <a:noFill/>
          <a:ln w="1905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Meiryo"/>
              <a:ea typeface="Meiryo"/>
              <a:cs typeface="Meiryo"/>
              <a:sym typeface="Meiryo"/>
            </a:endParaRPr>
          </a:p>
        </p:txBody>
      </p:sp>
      <p:sp>
        <p:nvSpPr>
          <p:cNvPr id="574" name="Google Shape;574;g3a6f1f20d10_0_1082"/>
          <p:cNvSpPr txBox="1"/>
          <p:nvPr/>
        </p:nvSpPr>
        <p:spPr>
          <a:xfrm>
            <a:off x="8557291" y="4441873"/>
            <a:ext cx="3491100" cy="338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JP" sz="1600" b="0" i="0" u="none" strike="noStrike" cap="none">
                <a:solidFill>
                  <a:schemeClr val="dk1"/>
                </a:solidFill>
                <a:latin typeface="Meiryo"/>
                <a:ea typeface="Meiryo"/>
                <a:cs typeface="Meiryo"/>
                <a:sym typeface="Meiryo"/>
              </a:rPr>
              <a:t>FL5,6：チェックリスト</a:t>
            </a:r>
            <a:endParaRPr sz="1600" b="0" i="0" u="none" strike="noStrike" cap="none">
              <a:solidFill>
                <a:schemeClr val="dk1"/>
              </a:solidFill>
              <a:latin typeface="Meiryo"/>
              <a:ea typeface="Meiryo"/>
              <a:cs typeface="Meiryo"/>
              <a:sym typeface="Meiryo"/>
            </a:endParaRPr>
          </a:p>
        </p:txBody>
      </p:sp>
      <p:sp>
        <p:nvSpPr>
          <p:cNvPr id="575" name="Google Shape;575;g3a6f1f20d10_0_1082"/>
          <p:cNvSpPr txBox="1"/>
          <p:nvPr/>
        </p:nvSpPr>
        <p:spPr>
          <a:xfrm>
            <a:off x="8557289" y="3726132"/>
            <a:ext cx="3491100" cy="338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JP" sz="1600" b="0" i="0" u="none" strike="noStrike" cap="none">
                <a:solidFill>
                  <a:schemeClr val="dk1"/>
                </a:solidFill>
                <a:latin typeface="Meiryo"/>
                <a:ea typeface="Meiryo"/>
                <a:cs typeface="Meiryo"/>
                <a:sym typeface="Meiryo"/>
              </a:rPr>
              <a:t>FL4：タスク</a:t>
            </a:r>
            <a:endParaRPr sz="1600" b="0" i="0" u="none" strike="noStrike" cap="none">
              <a:solidFill>
                <a:schemeClr val="dk1"/>
              </a:solidFill>
              <a:latin typeface="Meiryo"/>
              <a:ea typeface="Meiryo"/>
              <a:cs typeface="Meiryo"/>
              <a:sym typeface="Meiryo"/>
            </a:endParaRPr>
          </a:p>
        </p:txBody>
      </p:sp>
      <p:sp>
        <p:nvSpPr>
          <p:cNvPr id="576" name="Google Shape;576;g3a6f1f20d10_0_1082"/>
          <p:cNvSpPr txBox="1"/>
          <p:nvPr/>
        </p:nvSpPr>
        <p:spPr>
          <a:xfrm>
            <a:off x="8535437" y="3030164"/>
            <a:ext cx="3491100" cy="338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JP" sz="1600" b="0" i="0" u="none" strike="noStrike" cap="none">
                <a:solidFill>
                  <a:schemeClr val="dk1"/>
                </a:solidFill>
                <a:latin typeface="Meiryo"/>
                <a:ea typeface="Meiryo"/>
                <a:cs typeface="Meiryo"/>
                <a:sym typeface="Meiryo"/>
              </a:rPr>
              <a:t>FL2,3：グループ</a:t>
            </a:r>
            <a:endParaRPr sz="1600" b="0" i="0" u="none" strike="noStrike" cap="none">
              <a:solidFill>
                <a:schemeClr val="dk1"/>
              </a:solidFill>
              <a:latin typeface="Meiryo"/>
              <a:ea typeface="Meiryo"/>
              <a:cs typeface="Meiryo"/>
              <a:sym typeface="Meiryo"/>
            </a:endParaRPr>
          </a:p>
        </p:txBody>
      </p:sp>
      <p:sp>
        <p:nvSpPr>
          <p:cNvPr id="577" name="Google Shape;577;g3a6f1f20d10_0_1082"/>
          <p:cNvSpPr/>
          <p:nvPr/>
        </p:nvSpPr>
        <p:spPr>
          <a:xfrm>
            <a:off x="8061473" y="2825684"/>
            <a:ext cx="527700" cy="728100"/>
          </a:xfrm>
          <a:prstGeom prst="rightBrace">
            <a:avLst>
              <a:gd name="adj1" fmla="val 6056"/>
              <a:gd name="adj2" fmla="val 50000"/>
            </a:avLst>
          </a:prstGeom>
          <a:noFill/>
          <a:ln w="1905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Meiryo"/>
              <a:ea typeface="Meiryo"/>
              <a:cs typeface="Meiryo"/>
              <a:sym typeface="Meiryo"/>
            </a:endParaRPr>
          </a:p>
        </p:txBody>
      </p:sp>
      <p:sp>
        <p:nvSpPr>
          <p:cNvPr id="578" name="Google Shape;578;g3a6f1f20d10_0_1082"/>
          <p:cNvSpPr txBox="1"/>
          <p:nvPr/>
        </p:nvSpPr>
        <p:spPr>
          <a:xfrm>
            <a:off x="466447" y="6037087"/>
            <a:ext cx="102405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ja-JP" sz="1200" b="0" i="0" u="none" strike="noStrike" cap="none">
                <a:solidFill>
                  <a:schemeClr val="dk1"/>
                </a:solidFill>
                <a:latin typeface="Meiryo"/>
                <a:ea typeface="Meiryo"/>
                <a:cs typeface="Meiryo"/>
                <a:sym typeface="Meiryo"/>
              </a:rPr>
              <a:t>※ビジネスプロセスマネジメント協会の定義：</a:t>
            </a:r>
            <a:r>
              <a:rPr lang="ja-JP" sz="1200" b="0" i="0" u="sng" strike="noStrike" cap="none">
                <a:solidFill>
                  <a:schemeClr val="dk1"/>
                </a:solidFill>
                <a:latin typeface="Meiryo"/>
                <a:ea typeface="Meiryo"/>
                <a:cs typeface="Meiryo"/>
                <a:sym typeface="Meiryo"/>
                <a:hlinkClick r:id="rId3">
                  <a:extLst>
                    <a:ext uri="{A12FA001-AC4F-418D-AE19-62706E023703}">
                      <ahyp:hlinkClr xmlns:ahyp="http://schemas.microsoft.com/office/drawing/2018/hyperlinkcolor" val="tx"/>
                    </a:ext>
                  </a:extLst>
                </a:hlinkClick>
              </a:rPr>
              <a:t>https://www.bpm-j.org/download/bpmmodel.pdf</a:t>
            </a:r>
            <a:endParaRPr sz="1200" b="0" i="0" u="none" strike="noStrike" cap="none">
              <a:solidFill>
                <a:schemeClr val="dk1"/>
              </a:solidFill>
              <a:latin typeface="Meiryo"/>
              <a:ea typeface="Meiryo"/>
              <a:cs typeface="Meiryo"/>
              <a:sym typeface="Meiryo"/>
            </a:endParaRPr>
          </a:p>
        </p:txBody>
      </p:sp>
      <p:grpSp>
        <p:nvGrpSpPr>
          <p:cNvPr id="579" name="Google Shape;579;g3a6f1f20d10_0_1082"/>
          <p:cNvGrpSpPr/>
          <p:nvPr/>
        </p:nvGrpSpPr>
        <p:grpSpPr>
          <a:xfrm>
            <a:off x="8560620" y="2058756"/>
            <a:ext cx="3358076" cy="625138"/>
            <a:chOff x="8560620" y="2233160"/>
            <a:chExt cx="3358076" cy="625138"/>
          </a:xfrm>
        </p:grpSpPr>
        <p:pic>
          <p:nvPicPr>
            <p:cNvPr id="580" name="Google Shape;580;g3a6f1f20d10_0_1082" descr="Bizer teamの詳細・事例一覧（Bizer株式会社） | 日本最大級DX事例プラットフォーム"/>
            <p:cNvPicPr preferRelativeResize="0"/>
            <p:nvPr/>
          </p:nvPicPr>
          <p:blipFill rotWithShape="1">
            <a:blip r:embed="rId4">
              <a:alphaModFix/>
            </a:blip>
            <a:srcRect/>
            <a:stretch/>
          </p:blipFill>
          <p:spPr>
            <a:xfrm>
              <a:off x="8560620" y="2233160"/>
              <a:ext cx="1970842" cy="369091"/>
            </a:xfrm>
            <a:prstGeom prst="rect">
              <a:avLst/>
            </a:prstGeom>
            <a:noFill/>
            <a:ln>
              <a:noFill/>
            </a:ln>
          </p:spPr>
        </p:pic>
        <p:sp>
          <p:nvSpPr>
            <p:cNvPr id="581" name="Google Shape;581;g3a6f1f20d10_0_1082"/>
            <p:cNvSpPr txBox="1"/>
            <p:nvPr/>
          </p:nvSpPr>
          <p:spPr>
            <a:xfrm>
              <a:off x="9630896" y="2535198"/>
              <a:ext cx="2287800" cy="323100"/>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Clr>
                  <a:srgbClr val="000000"/>
                </a:buClr>
                <a:buSzPts val="1500"/>
                <a:buFont typeface="Arial"/>
                <a:buNone/>
              </a:pPr>
              <a:r>
                <a:rPr lang="ja-JP" sz="1500" b="0" i="0" u="none" strike="noStrike" cap="none">
                  <a:solidFill>
                    <a:schemeClr val="dk1"/>
                  </a:solidFill>
                  <a:latin typeface="Meiryo"/>
                  <a:ea typeface="Meiryo"/>
                  <a:cs typeface="Meiryo"/>
                  <a:sym typeface="Meiryo"/>
                </a:rPr>
                <a:t>に置き換えると…</a:t>
              </a:r>
              <a:endParaRPr sz="1500" b="0" i="0" u="none" strike="noStrike" cap="none">
                <a:solidFill>
                  <a:schemeClr val="dk1"/>
                </a:solidFill>
                <a:latin typeface="Meiryo"/>
                <a:ea typeface="Meiryo"/>
                <a:cs typeface="Meiryo"/>
                <a:sym typeface="Meiryo"/>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sp>
        <p:nvSpPr>
          <p:cNvPr id="586" name="Google Shape;586;g3a6f1f20d10_0_1139"/>
          <p:cNvSpPr txBox="1">
            <a:spLocks noGrp="1"/>
          </p:cNvSpPr>
          <p:nvPr>
            <p:ph type="body" idx="1"/>
          </p:nvPr>
        </p:nvSpPr>
        <p:spPr>
          <a:xfrm>
            <a:off x="326125" y="934925"/>
            <a:ext cx="11265000" cy="9627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他社の事例を確認し、活用のイメージをふくらませましょう。</a:t>
            </a:r>
            <a:endParaRPr sz="1800">
              <a:latin typeface="Meiryo"/>
              <a:ea typeface="Meiryo"/>
              <a:cs typeface="Meiryo"/>
              <a:sym typeface="Meiryo"/>
            </a:endParaRPr>
          </a:p>
        </p:txBody>
      </p:sp>
      <p:pic>
        <p:nvPicPr>
          <p:cNvPr id="587" name="Google Shape;587;g3a6f1f20d10_0_1139"/>
          <p:cNvPicPr preferRelativeResize="0"/>
          <p:nvPr/>
        </p:nvPicPr>
        <p:blipFill rotWithShape="1">
          <a:blip r:embed="rId3">
            <a:alphaModFix/>
          </a:blip>
          <a:srcRect b="6507"/>
          <a:stretch/>
        </p:blipFill>
        <p:spPr>
          <a:xfrm>
            <a:off x="1735488" y="2973625"/>
            <a:ext cx="8446274" cy="3449500"/>
          </a:xfrm>
          <a:prstGeom prst="rect">
            <a:avLst/>
          </a:prstGeom>
          <a:noFill/>
          <a:ln w="12700" cap="flat" cmpd="sng">
            <a:solidFill>
              <a:srgbClr val="BFBFBF"/>
            </a:solidFill>
            <a:prstDash val="solid"/>
            <a:round/>
            <a:headEnd type="none" w="sm" len="sm"/>
            <a:tailEnd type="none" w="sm" len="sm"/>
          </a:ln>
        </p:spPr>
      </p:pic>
      <p:sp>
        <p:nvSpPr>
          <p:cNvPr id="588" name="Google Shape;588;g3a6f1f20d10_0_1139"/>
          <p:cNvSpPr txBox="1"/>
          <p:nvPr/>
        </p:nvSpPr>
        <p:spPr>
          <a:xfrm>
            <a:off x="1588922" y="1675592"/>
            <a:ext cx="7818000" cy="338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900"/>
              <a:buFont typeface="Arial"/>
              <a:buNone/>
            </a:pPr>
            <a:r>
              <a:rPr lang="ja-JP" sz="1600" b="0" i="0" u="none" strike="noStrike" cap="none">
                <a:solidFill>
                  <a:schemeClr val="dk1"/>
                </a:solidFill>
                <a:latin typeface="Meiryo"/>
                <a:ea typeface="Meiryo"/>
                <a:cs typeface="Meiryo"/>
                <a:sym typeface="Meiryo"/>
              </a:rPr>
              <a:t>人事労務　   　   </a:t>
            </a:r>
            <a:r>
              <a:rPr lang="ja-JP" sz="1600" b="0" i="0" u="sng" strike="noStrike" cap="none">
                <a:solidFill>
                  <a:schemeClr val="dk1"/>
                </a:solidFill>
                <a:latin typeface="Meiryo"/>
                <a:ea typeface="Meiryo"/>
                <a:cs typeface="Meiryo"/>
                <a:sym typeface="Meiryo"/>
                <a:hlinkClick r:id="rId4">
                  <a:extLst>
                    <a:ext uri="{A12FA001-AC4F-418D-AE19-62706E023703}">
                      <ahyp:hlinkClr xmlns:ahyp="http://schemas.microsoft.com/office/drawing/2018/hyperlinkcolor" val="tx"/>
                    </a:ext>
                  </a:extLst>
                </a:hlinkClick>
              </a:rPr>
              <a:t>Bizer teamで労務業務を効率的に！テンプレート事例集</a:t>
            </a:r>
            <a:endParaRPr sz="1600" b="0" i="0" u="sng" strike="noStrike" cap="none">
              <a:solidFill>
                <a:schemeClr val="dk1"/>
              </a:solidFill>
              <a:latin typeface="Meiryo"/>
              <a:ea typeface="Meiryo"/>
              <a:cs typeface="Meiryo"/>
              <a:sym typeface="Meiryo"/>
            </a:endParaRPr>
          </a:p>
        </p:txBody>
      </p:sp>
      <p:sp>
        <p:nvSpPr>
          <p:cNvPr id="589" name="Google Shape;589;g3a6f1f20d10_0_1139"/>
          <p:cNvSpPr txBox="1"/>
          <p:nvPr/>
        </p:nvSpPr>
        <p:spPr>
          <a:xfrm>
            <a:off x="1588922" y="2093833"/>
            <a:ext cx="8710500" cy="338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900"/>
              <a:buFont typeface="Arial"/>
              <a:buNone/>
            </a:pPr>
            <a:r>
              <a:rPr lang="ja-JP" sz="1600" b="0" i="0" u="none" strike="noStrike" cap="none">
                <a:solidFill>
                  <a:schemeClr val="dk1"/>
                </a:solidFill>
                <a:latin typeface="Meiryo"/>
                <a:ea typeface="Meiryo"/>
                <a:cs typeface="Meiryo"/>
                <a:sym typeface="Meiryo"/>
              </a:rPr>
              <a:t>経理　      　　　</a:t>
            </a:r>
            <a:r>
              <a:rPr lang="ja-JP" sz="1600" b="0" i="0" u="sng" strike="noStrike" cap="none">
                <a:solidFill>
                  <a:schemeClr val="dk1"/>
                </a:solidFill>
                <a:latin typeface="Meiryo"/>
                <a:ea typeface="Meiryo"/>
                <a:cs typeface="Meiryo"/>
                <a:sym typeface="Meiryo"/>
                <a:hlinkClick r:id="rId5">
                  <a:extLst>
                    <a:ext uri="{A12FA001-AC4F-418D-AE19-62706E023703}">
                      <ahyp:hlinkClr xmlns:ahyp="http://schemas.microsoft.com/office/drawing/2018/hyperlinkcolor" val="tx"/>
                    </a:ext>
                  </a:extLst>
                </a:hlinkClick>
              </a:rPr>
              <a:t>Bizer teamで経理業務を効率的に！月次決算テンプレート4種 &amp; Tips</a:t>
            </a:r>
            <a:endParaRPr sz="1600" b="0" i="0" u="none" strike="noStrike" cap="none">
              <a:solidFill>
                <a:schemeClr val="dk1"/>
              </a:solidFill>
              <a:latin typeface="Meiryo"/>
              <a:ea typeface="Meiryo"/>
              <a:cs typeface="Meiryo"/>
              <a:sym typeface="Meiryo"/>
            </a:endParaRPr>
          </a:p>
        </p:txBody>
      </p:sp>
      <p:sp>
        <p:nvSpPr>
          <p:cNvPr id="590" name="Google Shape;590;g3a6f1f20d10_0_1139"/>
          <p:cNvSpPr txBox="1"/>
          <p:nvPr/>
        </p:nvSpPr>
        <p:spPr>
          <a:xfrm>
            <a:off x="1588922" y="2512074"/>
            <a:ext cx="9121500" cy="338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JP" sz="1600" b="0" i="0" u="none" strike="noStrike" cap="none">
                <a:solidFill>
                  <a:srgbClr val="000000"/>
                </a:solidFill>
                <a:latin typeface="Meiryo"/>
                <a:ea typeface="Meiryo"/>
                <a:cs typeface="Meiryo"/>
                <a:sym typeface="Meiryo"/>
              </a:rPr>
              <a:t>マネジメント   　</a:t>
            </a:r>
            <a:r>
              <a:rPr lang="ja-JP" sz="1600" b="0" i="0" u="sng" strike="noStrike" cap="none">
                <a:solidFill>
                  <a:srgbClr val="000000"/>
                </a:solidFill>
                <a:latin typeface="Meiryo"/>
                <a:ea typeface="Meiryo"/>
                <a:cs typeface="Meiryo"/>
                <a:sym typeface="Meiryo"/>
                <a:hlinkClick r:id="rId6">
                  <a:extLst>
                    <a:ext uri="{A12FA001-AC4F-418D-AE19-62706E023703}">
                      <ahyp:hlinkClr xmlns:ahyp="http://schemas.microsoft.com/office/drawing/2018/hyperlinkcolor" val="tx"/>
                    </a:ext>
                  </a:extLst>
                </a:hlinkClick>
              </a:rPr>
              <a:t>Bizer teamを活用推進したい方へ！他社から学ぶ Bizer teamとマネジメント</a:t>
            </a:r>
            <a:endParaRPr sz="1600" b="0" i="0" u="none" strike="noStrike" cap="none">
              <a:solidFill>
                <a:schemeClr val="dk1"/>
              </a:solidFill>
              <a:latin typeface="Meiryo"/>
              <a:ea typeface="Meiryo"/>
              <a:cs typeface="Meiryo"/>
              <a:sym typeface="Meiryo"/>
            </a:endParaRPr>
          </a:p>
        </p:txBody>
      </p:sp>
      <p:sp>
        <p:nvSpPr>
          <p:cNvPr id="591" name="Google Shape;591;g3a6f1f20d10_0_1139"/>
          <p:cNvSpPr txBox="1">
            <a:spLocks noGrp="1"/>
          </p:cNvSpPr>
          <p:nvPr>
            <p:ph type="sldNum" idx="12"/>
          </p:nvPr>
        </p:nvSpPr>
        <p:spPr>
          <a:xfrm>
            <a:off x="11480801" y="8475136"/>
            <a:ext cx="3657600" cy="486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31</a:t>
            </a:fld>
            <a:endParaRPr/>
          </a:p>
        </p:txBody>
      </p:sp>
      <p:sp>
        <p:nvSpPr>
          <p:cNvPr id="592" name="Google Shape;592;g3a6f1f20d10_0_1139"/>
          <p:cNvSpPr txBox="1">
            <a:spLocks noGrp="1"/>
          </p:cNvSpPr>
          <p:nvPr>
            <p:ph type="title"/>
          </p:nvPr>
        </p:nvSpPr>
        <p:spPr>
          <a:xfrm>
            <a:off x="130262" y="68681"/>
            <a:ext cx="7671000" cy="540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000"/>
              <a:buFont typeface="Arial"/>
              <a:buNone/>
            </a:pPr>
            <a:r>
              <a:rPr lang="ja-JP">
                <a:latin typeface="Meiryo"/>
                <a:ea typeface="Meiryo"/>
                <a:cs typeface="Meiryo"/>
                <a:sym typeface="Meiryo"/>
              </a:rPr>
              <a:t>【参考】他社事例を確認する</a:t>
            </a:r>
            <a:endParaRPr>
              <a:latin typeface="Meiryo"/>
              <a:ea typeface="Meiryo"/>
              <a:cs typeface="Meiryo"/>
              <a:sym typeface="Meiryo"/>
            </a:endParaRPr>
          </a:p>
        </p:txBody>
      </p:sp>
      <p:sp>
        <p:nvSpPr>
          <p:cNvPr id="593" name="Google Shape;593;g3a6f1f20d10_0_1139"/>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31</a:t>
            </a:fld>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97"/>
        <p:cNvGrpSpPr/>
        <p:nvPr/>
      </p:nvGrpSpPr>
      <p:grpSpPr>
        <a:xfrm>
          <a:off x="0" y="0"/>
          <a:ext cx="0" cy="0"/>
          <a:chOff x="0" y="0"/>
          <a:chExt cx="0" cy="0"/>
        </a:xfrm>
      </p:grpSpPr>
      <p:sp>
        <p:nvSpPr>
          <p:cNvPr id="598" name="Google Shape;598;g3a6f1f20d10_0_337"/>
          <p:cNvSpPr txBox="1"/>
          <p:nvPr/>
        </p:nvSpPr>
        <p:spPr>
          <a:xfrm>
            <a:off x="2297249" y="5378968"/>
            <a:ext cx="8230500" cy="708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ja-JP" sz="2000" b="0" i="0" u="none" strike="noStrike" cap="none">
                <a:solidFill>
                  <a:srgbClr val="0071F2"/>
                </a:solidFill>
                <a:latin typeface="Meiryo"/>
                <a:ea typeface="Meiryo"/>
                <a:cs typeface="Meiryo"/>
                <a:sym typeface="Meiryo"/>
              </a:rPr>
              <a:t>細かくルールを決めようとしすぎると推進者もメンバーも大変です。</a:t>
            </a:r>
            <a:endParaRPr sz="2000" b="0" i="0" u="none" strike="noStrike" cap="none">
              <a:solidFill>
                <a:srgbClr val="0071F2"/>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2000"/>
              <a:buFont typeface="Arial"/>
              <a:buNone/>
            </a:pPr>
            <a:r>
              <a:rPr lang="ja-JP" sz="2000" b="0" i="0" u="none" strike="noStrike" cap="none">
                <a:solidFill>
                  <a:srgbClr val="0071F2"/>
                </a:solidFill>
                <a:latin typeface="Meiryo"/>
                <a:ea typeface="Meiryo"/>
                <a:cs typeface="Meiryo"/>
                <a:sym typeface="Meiryo"/>
              </a:rPr>
              <a:t>まずは簡単に定め、チームで共有しましょう！</a:t>
            </a:r>
            <a:endParaRPr sz="2000" b="0" i="0" u="none" strike="noStrike" cap="none">
              <a:solidFill>
                <a:schemeClr val="dk1"/>
              </a:solidFill>
              <a:latin typeface="Meiryo"/>
              <a:ea typeface="Meiryo"/>
              <a:cs typeface="Meiryo"/>
              <a:sym typeface="Meiryo"/>
            </a:endParaRPr>
          </a:p>
        </p:txBody>
      </p:sp>
      <p:pic>
        <p:nvPicPr>
          <p:cNvPr id="599" name="Google Shape;599;g3a6f1f20d10_0_337"/>
          <p:cNvPicPr preferRelativeResize="0"/>
          <p:nvPr/>
        </p:nvPicPr>
        <p:blipFill rotWithShape="1">
          <a:blip r:embed="rId3">
            <a:alphaModFix/>
          </a:blip>
          <a:srcRect/>
          <a:stretch/>
        </p:blipFill>
        <p:spPr>
          <a:xfrm>
            <a:off x="1209506" y="5229862"/>
            <a:ext cx="1114581" cy="933580"/>
          </a:xfrm>
          <a:prstGeom prst="rect">
            <a:avLst/>
          </a:prstGeom>
          <a:noFill/>
          <a:ln>
            <a:noFill/>
          </a:ln>
        </p:spPr>
      </p:pic>
      <p:sp>
        <p:nvSpPr>
          <p:cNvPr id="600" name="Google Shape;600;g3a6f1f20d10_0_337"/>
          <p:cNvSpPr txBox="1">
            <a:spLocks noGrp="1"/>
          </p:cNvSpPr>
          <p:nvPr>
            <p:ph type="sldNum" idx="12"/>
          </p:nvPr>
        </p:nvSpPr>
        <p:spPr>
          <a:xfrm>
            <a:off x="11480801" y="8475136"/>
            <a:ext cx="3657600" cy="486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32</a:t>
            </a:fld>
            <a:endParaRPr/>
          </a:p>
        </p:txBody>
      </p:sp>
      <p:sp>
        <p:nvSpPr>
          <p:cNvPr id="601" name="Google Shape;601;g3a6f1f20d10_0_337"/>
          <p:cNvSpPr txBox="1">
            <a:spLocks noGrp="1"/>
          </p:cNvSpPr>
          <p:nvPr>
            <p:ph type="title"/>
          </p:nvPr>
        </p:nvSpPr>
        <p:spPr>
          <a:xfrm>
            <a:off x="130262" y="68681"/>
            <a:ext cx="7671000" cy="540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000"/>
              <a:buFont typeface="Arial"/>
              <a:buNone/>
            </a:pPr>
            <a:r>
              <a:rPr lang="ja-JP">
                <a:latin typeface="Meiryo"/>
                <a:ea typeface="Meiryo"/>
                <a:cs typeface="Meiryo"/>
                <a:sym typeface="Meiryo"/>
              </a:rPr>
              <a:t>運用ルールを決める</a:t>
            </a:r>
            <a:endParaRPr>
              <a:latin typeface="Meiryo"/>
              <a:ea typeface="Meiryo"/>
              <a:cs typeface="Meiryo"/>
              <a:sym typeface="Meiryo"/>
            </a:endParaRPr>
          </a:p>
        </p:txBody>
      </p:sp>
      <p:sp>
        <p:nvSpPr>
          <p:cNvPr id="602" name="Google Shape;602;g3a6f1f20d10_0_337"/>
          <p:cNvSpPr txBox="1">
            <a:spLocks noGrp="1"/>
          </p:cNvSpPr>
          <p:nvPr>
            <p:ph type="body" idx="1"/>
          </p:nvPr>
        </p:nvSpPr>
        <p:spPr>
          <a:xfrm>
            <a:off x="326125" y="934925"/>
            <a:ext cx="11265000" cy="9627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導入を進める中で、簡単な運用ルールを決めておくとスムースな活用につながります。</a:t>
            </a:r>
            <a:endParaRPr sz="1800">
              <a:latin typeface="Meiryo"/>
              <a:ea typeface="Meiryo"/>
              <a:cs typeface="Meiryo"/>
              <a:sym typeface="Meiryo"/>
            </a:endParaRPr>
          </a:p>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チームで共有し、認識をあわせましょう。</a:t>
            </a:r>
            <a:endParaRPr sz="1800">
              <a:latin typeface="Meiryo"/>
              <a:ea typeface="Meiryo"/>
              <a:cs typeface="Meiryo"/>
              <a:sym typeface="Meiryo"/>
            </a:endParaRPr>
          </a:p>
        </p:txBody>
      </p:sp>
      <p:sp>
        <p:nvSpPr>
          <p:cNvPr id="603" name="Google Shape;603;g3a6f1f20d10_0_337"/>
          <p:cNvSpPr txBox="1">
            <a:spLocks noGrp="1"/>
          </p:cNvSpPr>
          <p:nvPr>
            <p:ph type="body" idx="1"/>
          </p:nvPr>
        </p:nvSpPr>
        <p:spPr>
          <a:xfrm>
            <a:off x="2297250" y="2223575"/>
            <a:ext cx="7373700" cy="2886000"/>
          </a:xfrm>
          <a:prstGeom prst="rect">
            <a:avLst/>
          </a:prstGeom>
          <a:noFill/>
          <a:ln w="9525" cap="flat" cmpd="sng">
            <a:solidFill>
              <a:srgbClr val="1787F8"/>
            </a:solidFill>
            <a:prstDash val="solid"/>
            <a:round/>
            <a:headEnd type="none" w="sm" len="sm"/>
            <a:tailEnd type="none" w="sm" len="sm"/>
          </a:ln>
        </p:spPr>
        <p:txBody>
          <a:bodyPr spcFirstLastPara="1" wrap="square" lIns="91425" tIns="45700" rIns="91425" bIns="45700" anchor="ctr" anchorCtr="0">
            <a:normAutofit/>
          </a:bodyPr>
          <a:lstStyle/>
          <a:p>
            <a:pPr marL="381000" lvl="0" indent="-381000" algn="ctr" rtl="0">
              <a:lnSpc>
                <a:spcPct val="100000"/>
              </a:lnSpc>
              <a:spcBef>
                <a:spcPts val="0"/>
              </a:spcBef>
              <a:spcAft>
                <a:spcPts val="0"/>
              </a:spcAft>
              <a:buSzPts val="2700"/>
              <a:buChar char="•"/>
            </a:pPr>
            <a:r>
              <a:rPr lang="ja-JP" sz="2700" b="1">
                <a:latin typeface="Meiryo"/>
                <a:ea typeface="Meiryo"/>
                <a:cs typeface="Meiryo"/>
                <a:sym typeface="Meiryo"/>
              </a:rPr>
              <a:t>チェックリスト粒度とタイトル付け</a:t>
            </a:r>
            <a:endParaRPr sz="2700" b="1">
              <a:latin typeface="Meiryo"/>
              <a:ea typeface="Meiryo"/>
              <a:cs typeface="Meiryo"/>
              <a:sym typeface="Meiryo"/>
            </a:endParaRPr>
          </a:p>
          <a:p>
            <a:pPr marL="381000" lvl="0" indent="-381000" algn="ctr" rtl="0">
              <a:lnSpc>
                <a:spcPct val="100000"/>
              </a:lnSpc>
              <a:spcBef>
                <a:spcPts val="700"/>
              </a:spcBef>
              <a:spcAft>
                <a:spcPts val="0"/>
              </a:spcAft>
              <a:buSzPts val="2700"/>
              <a:buChar char="•"/>
            </a:pPr>
            <a:r>
              <a:rPr lang="ja-JP" sz="2700" b="1">
                <a:latin typeface="Meiryo"/>
                <a:ea typeface="Meiryo"/>
                <a:cs typeface="Meiryo"/>
                <a:sym typeface="Meiryo"/>
              </a:rPr>
              <a:t>ファイルの使い方</a:t>
            </a:r>
            <a:endParaRPr sz="2700" b="1">
              <a:latin typeface="Meiryo"/>
              <a:ea typeface="Meiryo"/>
              <a:cs typeface="Meiryo"/>
              <a:sym typeface="Meiryo"/>
            </a:endParaRPr>
          </a:p>
          <a:p>
            <a:pPr marL="381000" lvl="0" indent="-381000" algn="ctr" rtl="0">
              <a:lnSpc>
                <a:spcPct val="100000"/>
              </a:lnSpc>
              <a:spcBef>
                <a:spcPts val="700"/>
              </a:spcBef>
              <a:spcAft>
                <a:spcPts val="0"/>
              </a:spcAft>
              <a:buSzPts val="2700"/>
              <a:buChar char="•"/>
            </a:pPr>
            <a:r>
              <a:rPr lang="ja-JP" sz="2700" b="1">
                <a:latin typeface="Meiryo"/>
                <a:ea typeface="Meiryo"/>
                <a:cs typeface="Meiryo"/>
                <a:sym typeface="Meiryo"/>
              </a:rPr>
              <a:t>コメントの使い方</a:t>
            </a:r>
            <a:endParaRPr sz="3200" b="1">
              <a:latin typeface="Meiryo"/>
              <a:ea typeface="Meiryo"/>
              <a:cs typeface="Meiryo"/>
              <a:sym typeface="Meiryo"/>
            </a:endParaRPr>
          </a:p>
        </p:txBody>
      </p:sp>
      <p:sp>
        <p:nvSpPr>
          <p:cNvPr id="604" name="Google Shape;604;g3a6f1f20d10_0_337"/>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32</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08"/>
        <p:cNvGrpSpPr/>
        <p:nvPr/>
      </p:nvGrpSpPr>
      <p:grpSpPr>
        <a:xfrm>
          <a:off x="0" y="0"/>
          <a:ext cx="0" cy="0"/>
          <a:chOff x="0" y="0"/>
          <a:chExt cx="0" cy="0"/>
        </a:xfrm>
      </p:grpSpPr>
      <p:grpSp>
        <p:nvGrpSpPr>
          <p:cNvPr id="609" name="Google Shape;609;g3c5df7eb690_0_660"/>
          <p:cNvGrpSpPr/>
          <p:nvPr/>
        </p:nvGrpSpPr>
        <p:grpSpPr>
          <a:xfrm>
            <a:off x="725568" y="2167292"/>
            <a:ext cx="10207377" cy="3819958"/>
            <a:chOff x="952126" y="2144478"/>
            <a:chExt cx="10207377" cy="3819958"/>
          </a:xfrm>
        </p:grpSpPr>
        <p:sp>
          <p:nvSpPr>
            <p:cNvPr id="610" name="Google Shape;610;g3c5df7eb690_0_660"/>
            <p:cNvSpPr/>
            <p:nvPr/>
          </p:nvSpPr>
          <p:spPr>
            <a:xfrm>
              <a:off x="952126" y="2223839"/>
              <a:ext cx="203400" cy="203400"/>
            </a:xfrm>
            <a:prstGeom prst="ellipse">
              <a:avLst/>
            </a:prstGeom>
            <a:solidFill>
              <a:srgbClr val="3CA2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BIZ UDPGothic"/>
                <a:ea typeface="BIZ UDPGothic"/>
                <a:cs typeface="BIZ UDPGothic"/>
                <a:sym typeface="BIZ UDPGothic"/>
              </a:endParaRPr>
            </a:p>
          </p:txBody>
        </p:sp>
        <p:sp>
          <p:nvSpPr>
            <p:cNvPr id="611" name="Google Shape;611;g3c5df7eb690_0_660"/>
            <p:cNvSpPr txBox="1"/>
            <p:nvPr/>
          </p:nvSpPr>
          <p:spPr>
            <a:xfrm>
              <a:off x="1155409" y="2144478"/>
              <a:ext cx="5082900" cy="384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900"/>
                <a:buFont typeface="Arial"/>
                <a:buNone/>
              </a:pPr>
              <a:r>
                <a:rPr lang="ja-JP" sz="1900" b="1" i="0" u="none" strike="noStrike" cap="none">
                  <a:solidFill>
                    <a:schemeClr val="dk1"/>
                  </a:solidFill>
                  <a:latin typeface="Meiryo"/>
                  <a:ea typeface="Meiryo"/>
                  <a:cs typeface="Meiryo"/>
                  <a:sym typeface="Meiryo"/>
                </a:rPr>
                <a:t>チェックリスト粒度、タイトル付けの観点</a:t>
              </a:r>
              <a:endParaRPr sz="1500" b="0" i="0" u="none" strike="noStrike" cap="none">
                <a:solidFill>
                  <a:srgbClr val="000000"/>
                </a:solidFill>
                <a:latin typeface="Meiryo"/>
                <a:ea typeface="Meiryo"/>
                <a:cs typeface="Meiryo"/>
                <a:sym typeface="Meiryo"/>
              </a:endParaRPr>
            </a:p>
          </p:txBody>
        </p:sp>
        <p:sp>
          <p:nvSpPr>
            <p:cNvPr id="612" name="Google Shape;612;g3c5df7eb690_0_660"/>
            <p:cNvSpPr txBox="1"/>
            <p:nvPr/>
          </p:nvSpPr>
          <p:spPr>
            <a:xfrm>
              <a:off x="1155403" y="2562736"/>
              <a:ext cx="10004100" cy="340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900"/>
                <a:buFont typeface="Arial"/>
                <a:buNone/>
              </a:pPr>
              <a:r>
                <a:rPr lang="ja-JP" sz="1800" b="0" i="0" u="none" strike="noStrike" cap="none">
                  <a:solidFill>
                    <a:schemeClr val="dk1"/>
                  </a:solidFill>
                  <a:latin typeface="Meiryo"/>
                  <a:ea typeface="Meiryo"/>
                  <a:cs typeface="Meiryo"/>
                  <a:sym typeface="Meiryo"/>
                </a:rPr>
                <a:t>・進捗状況がひと目でわかるようになっているか？</a:t>
              </a:r>
              <a:endParaRPr sz="1800" b="0" i="0" u="none" strike="noStrike" cap="none">
                <a:solidFill>
                  <a:srgbClr val="000000"/>
                </a:solidFill>
                <a:latin typeface="Meiryo"/>
                <a:ea typeface="Meiryo"/>
                <a:cs typeface="Meiryo"/>
                <a:sym typeface="Meiryo"/>
              </a:endParaRPr>
            </a:p>
            <a:p>
              <a:pPr marL="0" marR="0" lvl="0" indent="0" algn="l" rtl="0">
                <a:lnSpc>
                  <a:spcPct val="100000"/>
                </a:lnSpc>
                <a:spcBef>
                  <a:spcPts val="1200"/>
                </a:spcBef>
                <a:spcAft>
                  <a:spcPts val="0"/>
                </a:spcAft>
                <a:buClr>
                  <a:srgbClr val="000000"/>
                </a:buClr>
                <a:buSzPts val="1900"/>
                <a:buFont typeface="Arial"/>
                <a:buNone/>
              </a:pPr>
              <a:r>
                <a:rPr lang="ja-JP" sz="1800" b="0" i="0" u="none" strike="noStrike" cap="none">
                  <a:solidFill>
                    <a:schemeClr val="dk1"/>
                  </a:solidFill>
                  <a:latin typeface="Meiryo"/>
                  <a:ea typeface="Meiryo"/>
                  <a:cs typeface="Meiryo"/>
                  <a:sym typeface="Meiryo"/>
                </a:rPr>
                <a:t>・抜け漏れが防止できるか？</a:t>
              </a:r>
              <a:endParaRPr sz="1800" b="0" i="0" u="none" strike="noStrike" cap="none">
                <a:solidFill>
                  <a:srgbClr val="000000"/>
                </a:solidFill>
                <a:latin typeface="Meiryo"/>
                <a:ea typeface="Meiryo"/>
                <a:cs typeface="Meiryo"/>
                <a:sym typeface="Meiryo"/>
              </a:endParaRPr>
            </a:p>
            <a:p>
              <a:pPr marL="0" marR="0" lvl="0" indent="0" algn="l" rtl="0">
                <a:lnSpc>
                  <a:spcPct val="100000"/>
                </a:lnSpc>
                <a:spcBef>
                  <a:spcPts val="1200"/>
                </a:spcBef>
                <a:spcAft>
                  <a:spcPts val="0"/>
                </a:spcAft>
                <a:buClr>
                  <a:srgbClr val="000000"/>
                </a:buClr>
                <a:buSzPts val="1900"/>
                <a:buFont typeface="Arial"/>
                <a:buNone/>
              </a:pPr>
              <a:r>
                <a:rPr lang="ja-JP" sz="1800" b="0" i="0" u="none" strike="noStrike" cap="none">
                  <a:solidFill>
                    <a:schemeClr val="dk1"/>
                  </a:solidFill>
                  <a:latin typeface="Meiryo"/>
                  <a:ea typeface="Meiryo"/>
                  <a:cs typeface="Meiryo"/>
                  <a:sym typeface="Meiryo"/>
                </a:rPr>
                <a:t>・目的語＋動詞でタイトルが表現され、誰が見ても作業が明確な書き方になっているか？</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1200"/>
                </a:spcBef>
                <a:spcAft>
                  <a:spcPts val="0"/>
                </a:spcAft>
                <a:buClr>
                  <a:srgbClr val="000000"/>
                </a:buClr>
                <a:buSzPts val="1900"/>
                <a:buFont typeface="Arial"/>
                <a:buNone/>
              </a:pPr>
              <a:r>
                <a:rPr lang="ja-JP" sz="1800" b="1" i="0" u="none" strike="noStrike" cap="none">
                  <a:solidFill>
                    <a:schemeClr val="dk1"/>
                  </a:solidFill>
                  <a:latin typeface="Meiryo"/>
                  <a:ea typeface="Meiryo"/>
                  <a:cs typeface="Meiryo"/>
                  <a:sym typeface="Meiryo"/>
                </a:rPr>
                <a:t>　</a:t>
              </a:r>
              <a:r>
                <a:rPr lang="ja-JP" sz="1800" b="0" i="0" u="none" strike="noStrike" cap="none">
                  <a:solidFill>
                    <a:schemeClr val="dk1"/>
                  </a:solidFill>
                  <a:latin typeface="Meiryo"/>
                  <a:ea typeface="Meiryo"/>
                  <a:cs typeface="Meiryo"/>
                  <a:sym typeface="Meiryo"/>
                </a:rPr>
                <a:t>例：「確認」ではなく、「勤怠のCSVデータを確認する」と表現する</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1200"/>
                </a:spcBef>
                <a:spcAft>
                  <a:spcPts val="0"/>
                </a:spcAft>
                <a:buClr>
                  <a:srgbClr val="000000"/>
                </a:buClr>
                <a:buSzPts val="1900"/>
                <a:buFont typeface="Arial"/>
                <a:buNone/>
              </a:pPr>
              <a:endParaRPr sz="1800" b="1" i="0" u="none" strike="noStrike" cap="none">
                <a:solidFill>
                  <a:schemeClr val="dk1"/>
                </a:solidFill>
                <a:latin typeface="Meiryo"/>
                <a:ea typeface="Meiryo"/>
                <a:cs typeface="Meiryo"/>
                <a:sym typeface="Meiryo"/>
              </a:endParaRPr>
            </a:p>
            <a:p>
              <a:pPr marL="0" marR="0" lvl="0" indent="0" algn="l" rtl="0">
                <a:lnSpc>
                  <a:spcPct val="100000"/>
                </a:lnSpc>
                <a:spcBef>
                  <a:spcPts val="1200"/>
                </a:spcBef>
                <a:spcAft>
                  <a:spcPts val="0"/>
                </a:spcAft>
                <a:buClr>
                  <a:srgbClr val="000000"/>
                </a:buClr>
                <a:buSzPts val="1900"/>
                <a:buFont typeface="Arial"/>
                <a:buNone/>
              </a:pPr>
              <a:r>
                <a:rPr lang="ja-JP" sz="1900" b="1" i="0" u="none" strike="noStrike" cap="none">
                  <a:solidFill>
                    <a:schemeClr val="dk1"/>
                  </a:solidFill>
                  <a:latin typeface="Meiryo"/>
                  <a:ea typeface="Meiryo"/>
                  <a:cs typeface="Meiryo"/>
                  <a:sym typeface="Meiryo"/>
                </a:rPr>
                <a:t>良くない例…</a:t>
              </a:r>
              <a:endParaRPr sz="1500" b="0" i="0" u="none" strike="noStrike" cap="none">
                <a:solidFill>
                  <a:srgbClr val="000000"/>
                </a:solidFill>
                <a:latin typeface="Meiryo"/>
                <a:ea typeface="Meiryo"/>
                <a:cs typeface="Meiryo"/>
                <a:sym typeface="Meiryo"/>
              </a:endParaRPr>
            </a:p>
            <a:p>
              <a:pPr marL="0" marR="0" lvl="0" indent="0" algn="l" rtl="0">
                <a:lnSpc>
                  <a:spcPct val="100000"/>
                </a:lnSpc>
                <a:spcBef>
                  <a:spcPts val="1200"/>
                </a:spcBef>
                <a:spcAft>
                  <a:spcPts val="0"/>
                </a:spcAft>
                <a:buClr>
                  <a:srgbClr val="000000"/>
                </a:buClr>
                <a:buSzPts val="1900"/>
                <a:buFont typeface="Arial"/>
                <a:buNone/>
              </a:pPr>
              <a:r>
                <a:rPr lang="ja-JP" sz="1800" b="0" i="0" u="none" strike="noStrike" cap="none">
                  <a:solidFill>
                    <a:schemeClr val="dk1"/>
                  </a:solidFill>
                  <a:latin typeface="Meiryo"/>
                  <a:ea typeface="Meiryo"/>
                  <a:cs typeface="Meiryo"/>
                  <a:sym typeface="Meiryo"/>
                </a:rPr>
                <a:t>・数日かかる作業を1つのチェックリストで表現してしまう</a:t>
              </a:r>
              <a:endParaRPr sz="1800" b="0" i="0" u="none" strike="noStrike" cap="none">
                <a:solidFill>
                  <a:srgbClr val="000000"/>
                </a:solidFill>
                <a:latin typeface="Meiryo"/>
                <a:ea typeface="Meiryo"/>
                <a:cs typeface="Meiryo"/>
                <a:sym typeface="Meiryo"/>
              </a:endParaRPr>
            </a:p>
            <a:p>
              <a:pPr marL="0" marR="0" lvl="0" indent="0" algn="l" rtl="0">
                <a:lnSpc>
                  <a:spcPct val="100000"/>
                </a:lnSpc>
                <a:spcBef>
                  <a:spcPts val="1200"/>
                </a:spcBef>
                <a:spcAft>
                  <a:spcPts val="0"/>
                </a:spcAft>
                <a:buClr>
                  <a:srgbClr val="000000"/>
                </a:buClr>
                <a:buSzPts val="1900"/>
                <a:buFont typeface="Arial"/>
                <a:buNone/>
              </a:pPr>
              <a:r>
                <a:rPr lang="ja-JP" sz="1800" b="0" i="0" u="none" strike="noStrike" cap="none">
                  <a:solidFill>
                    <a:schemeClr val="dk1"/>
                  </a:solidFill>
                  <a:latin typeface="Meiryo"/>
                  <a:ea typeface="Meiryo"/>
                  <a:cs typeface="Meiryo"/>
                  <a:sym typeface="Meiryo"/>
                </a:rPr>
                <a:t>・「確認」「作成」など作業内容があいまいな記述にしてしまう</a:t>
              </a:r>
              <a:endParaRPr sz="1800" b="0" i="0" u="none" strike="noStrike" cap="none">
                <a:solidFill>
                  <a:schemeClr val="dk1"/>
                </a:solidFill>
                <a:latin typeface="Meiryo"/>
                <a:ea typeface="Meiryo"/>
                <a:cs typeface="Meiryo"/>
                <a:sym typeface="Meiryo"/>
              </a:endParaRPr>
            </a:p>
          </p:txBody>
        </p:sp>
      </p:grpSp>
      <p:sp>
        <p:nvSpPr>
          <p:cNvPr id="613" name="Google Shape;613;g3c5df7eb690_0_660"/>
          <p:cNvSpPr/>
          <p:nvPr/>
        </p:nvSpPr>
        <p:spPr>
          <a:xfrm>
            <a:off x="7673100" y="4564325"/>
            <a:ext cx="2937900" cy="898800"/>
          </a:xfrm>
          <a:prstGeom prst="wedgeRoundRectCallout">
            <a:avLst>
              <a:gd name="adj1" fmla="val -59590"/>
              <a:gd name="adj2" fmla="val 35441"/>
              <a:gd name="adj3" fmla="val 16667"/>
            </a:avLst>
          </a:prstGeom>
          <a:noFill/>
          <a:ln w="16925" cap="flat" cmpd="sng">
            <a:solidFill>
              <a:srgbClr val="BFBFB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500"/>
              <a:buFont typeface="Arial"/>
              <a:buNone/>
            </a:pPr>
            <a:r>
              <a:rPr lang="ja-JP" sz="1500" b="0" i="0" u="none" strike="noStrike" cap="none">
                <a:solidFill>
                  <a:srgbClr val="000000"/>
                </a:solidFill>
                <a:latin typeface="Meiryo"/>
                <a:ea typeface="Meiryo"/>
                <a:cs typeface="Meiryo"/>
                <a:sym typeface="Meiryo"/>
              </a:rPr>
              <a:t>1つのチェックリストの作業は</a:t>
            </a:r>
            <a:endParaRPr sz="1500" b="0" i="0" u="none" strike="noStrike" cap="none">
              <a:solidFill>
                <a:srgbClr val="000000"/>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1500"/>
              <a:buFont typeface="Arial"/>
              <a:buNone/>
            </a:pPr>
            <a:r>
              <a:rPr lang="ja-JP" sz="1500" b="0" i="0" u="none" strike="noStrike" cap="none">
                <a:solidFill>
                  <a:srgbClr val="000000"/>
                </a:solidFill>
                <a:latin typeface="Meiryo"/>
                <a:ea typeface="Meiryo"/>
                <a:cs typeface="Meiryo"/>
                <a:sym typeface="Meiryo"/>
              </a:rPr>
              <a:t>長くても30分以内に終わる</a:t>
            </a:r>
            <a:endParaRPr sz="1500" b="0" i="0" u="none" strike="noStrike" cap="none">
              <a:solidFill>
                <a:srgbClr val="000000"/>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1500"/>
              <a:buFont typeface="Arial"/>
              <a:buNone/>
            </a:pPr>
            <a:r>
              <a:rPr lang="ja-JP" sz="1500" b="0" i="0" u="none" strike="noStrike" cap="none">
                <a:solidFill>
                  <a:srgbClr val="000000"/>
                </a:solidFill>
                <a:latin typeface="Meiryo"/>
                <a:ea typeface="Meiryo"/>
                <a:cs typeface="Meiryo"/>
                <a:sym typeface="Meiryo"/>
              </a:rPr>
              <a:t>粒度がおすすめです！</a:t>
            </a:r>
            <a:endParaRPr sz="1500" b="0" i="0" u="none" strike="noStrike" cap="none">
              <a:solidFill>
                <a:srgbClr val="000000"/>
              </a:solidFill>
              <a:latin typeface="Meiryo"/>
              <a:ea typeface="Meiryo"/>
              <a:cs typeface="Meiryo"/>
              <a:sym typeface="Meiryo"/>
            </a:endParaRPr>
          </a:p>
        </p:txBody>
      </p:sp>
      <p:sp>
        <p:nvSpPr>
          <p:cNvPr id="614" name="Google Shape;614;g3c5df7eb690_0_660"/>
          <p:cNvSpPr txBox="1">
            <a:spLocks noGrp="1"/>
          </p:cNvSpPr>
          <p:nvPr>
            <p:ph type="sldNum" idx="12"/>
          </p:nvPr>
        </p:nvSpPr>
        <p:spPr>
          <a:xfrm>
            <a:off x="11480801" y="8475136"/>
            <a:ext cx="3657600" cy="486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33</a:t>
            </a:fld>
            <a:endParaRPr/>
          </a:p>
        </p:txBody>
      </p:sp>
      <p:sp>
        <p:nvSpPr>
          <p:cNvPr id="615" name="Google Shape;615;g3c5df7eb690_0_660"/>
          <p:cNvSpPr txBox="1">
            <a:spLocks noGrp="1"/>
          </p:cNvSpPr>
          <p:nvPr>
            <p:ph type="body" idx="1"/>
          </p:nvPr>
        </p:nvSpPr>
        <p:spPr>
          <a:xfrm>
            <a:off x="326125" y="934925"/>
            <a:ext cx="11546700" cy="9627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導入目的に沿った粒度にすることが大切です。</a:t>
            </a:r>
            <a:endParaRPr sz="1800">
              <a:latin typeface="Meiryo"/>
              <a:ea typeface="Meiryo"/>
              <a:cs typeface="Meiryo"/>
              <a:sym typeface="Meiryo"/>
            </a:endParaRPr>
          </a:p>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大枠のルールを決めたら、運用しながら管理しやすい粒度やタイトルにブラッシュアップしていきましょう。</a:t>
            </a:r>
            <a:endParaRPr sz="1800">
              <a:latin typeface="Meiryo"/>
              <a:ea typeface="Meiryo"/>
              <a:cs typeface="Meiryo"/>
              <a:sym typeface="Meiryo"/>
            </a:endParaRPr>
          </a:p>
        </p:txBody>
      </p:sp>
      <p:sp>
        <p:nvSpPr>
          <p:cNvPr id="616" name="Google Shape;616;g3c5df7eb690_0_660"/>
          <p:cNvSpPr txBox="1">
            <a:spLocks noGrp="1"/>
          </p:cNvSpPr>
          <p:nvPr>
            <p:ph type="title"/>
          </p:nvPr>
        </p:nvSpPr>
        <p:spPr>
          <a:xfrm>
            <a:off x="130262" y="68681"/>
            <a:ext cx="7671000" cy="540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000"/>
              <a:buFont typeface="Arial"/>
              <a:buNone/>
            </a:pPr>
            <a:r>
              <a:rPr lang="ja-JP">
                <a:latin typeface="Meiryo"/>
                <a:ea typeface="Meiryo"/>
                <a:cs typeface="Meiryo"/>
                <a:sym typeface="Meiryo"/>
              </a:rPr>
              <a:t>チェックリストの粒度とタイトル付け</a:t>
            </a:r>
            <a:endParaRPr>
              <a:latin typeface="Meiryo"/>
              <a:ea typeface="Meiryo"/>
              <a:cs typeface="Meiryo"/>
              <a:sym typeface="Meiryo"/>
            </a:endParaRPr>
          </a:p>
        </p:txBody>
      </p:sp>
      <p:sp>
        <p:nvSpPr>
          <p:cNvPr id="617" name="Google Shape;617;g3c5df7eb690_0_660"/>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33</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21"/>
        <p:cNvGrpSpPr/>
        <p:nvPr/>
      </p:nvGrpSpPr>
      <p:grpSpPr>
        <a:xfrm>
          <a:off x="0" y="0"/>
          <a:ext cx="0" cy="0"/>
          <a:chOff x="0" y="0"/>
          <a:chExt cx="0" cy="0"/>
        </a:xfrm>
      </p:grpSpPr>
      <p:sp>
        <p:nvSpPr>
          <p:cNvPr id="622" name="Google Shape;622;g3a6f1f20d10_0_1310"/>
          <p:cNvSpPr txBox="1"/>
          <p:nvPr/>
        </p:nvSpPr>
        <p:spPr>
          <a:xfrm>
            <a:off x="928975" y="2022345"/>
            <a:ext cx="10381800" cy="2064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1000"/>
              </a:spcBef>
              <a:spcAft>
                <a:spcPts val="0"/>
              </a:spcAft>
              <a:buClr>
                <a:srgbClr val="000000"/>
              </a:buClr>
              <a:buSzPts val="1900"/>
              <a:buFont typeface="Arial"/>
              <a:buNone/>
            </a:pPr>
            <a:r>
              <a:rPr lang="ja-JP" sz="1900" b="1" i="0" u="none" strike="noStrike" cap="none">
                <a:solidFill>
                  <a:schemeClr val="dk1"/>
                </a:solidFill>
                <a:latin typeface="Meiryo"/>
                <a:ea typeface="Meiryo"/>
                <a:cs typeface="Meiryo"/>
                <a:sym typeface="Meiryo"/>
              </a:rPr>
              <a:t>ファイル</a:t>
            </a:r>
            <a:endParaRPr sz="1900" b="1" i="0" u="none" strike="noStrike" cap="none">
              <a:solidFill>
                <a:schemeClr val="dk1"/>
              </a:solidFill>
              <a:latin typeface="Meiryo"/>
              <a:ea typeface="Meiryo"/>
              <a:cs typeface="Meiryo"/>
              <a:sym typeface="Meiryo"/>
            </a:endParaRPr>
          </a:p>
          <a:p>
            <a:pPr marL="0" marR="0" lvl="0" indent="0" algn="l" rtl="0">
              <a:lnSpc>
                <a:spcPct val="100000"/>
              </a:lnSpc>
              <a:spcBef>
                <a:spcPts val="1000"/>
              </a:spcBef>
              <a:spcAft>
                <a:spcPts val="0"/>
              </a:spcAft>
              <a:buClr>
                <a:srgbClr val="000000"/>
              </a:buClr>
              <a:buSzPts val="1900"/>
              <a:buFont typeface="Arial"/>
              <a:buNone/>
            </a:pPr>
            <a:r>
              <a:rPr lang="ja-JP" sz="1800" b="0" i="0" u="none" strike="noStrike" cap="none">
                <a:solidFill>
                  <a:schemeClr val="dk1"/>
                </a:solidFill>
                <a:latin typeface="Meiryo"/>
                <a:ea typeface="Meiryo"/>
                <a:cs typeface="Meiryo"/>
                <a:sym typeface="Meiryo"/>
              </a:rPr>
              <a:t>Bizer teamのファイルには、物理ファイルのアップロード、もしくはファイルの格納先パスやリン</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900"/>
              <a:buFont typeface="Arial"/>
              <a:buNone/>
            </a:pPr>
            <a:r>
              <a:rPr lang="ja-JP" sz="1800" b="0" i="0" u="none" strike="noStrike" cap="none">
                <a:solidFill>
                  <a:schemeClr val="dk1"/>
                </a:solidFill>
                <a:latin typeface="Meiryo"/>
                <a:ea typeface="Meiryo"/>
                <a:cs typeface="Meiryo"/>
                <a:sym typeface="Meiryo"/>
              </a:rPr>
              <a:t>クの紐づけが可能。</a:t>
            </a:r>
            <a:endParaRPr sz="1800" b="0" i="0" u="none" strike="noStrike" cap="none">
              <a:solidFill>
                <a:schemeClr val="dk1"/>
              </a:solidFill>
              <a:latin typeface="Meiryo"/>
              <a:ea typeface="Meiryo"/>
              <a:cs typeface="Meiryo"/>
              <a:sym typeface="Meiryo"/>
            </a:endParaRPr>
          </a:p>
          <a:p>
            <a:pPr marL="0" marR="0" lvl="0" indent="0" algn="l" rtl="0">
              <a:lnSpc>
                <a:spcPct val="60000"/>
              </a:lnSpc>
              <a:spcBef>
                <a:spcPts val="0"/>
              </a:spcBef>
              <a:spcAft>
                <a:spcPts val="0"/>
              </a:spcAft>
              <a:buClr>
                <a:srgbClr val="000000"/>
              </a:buClr>
              <a:buSzPts val="1900"/>
              <a:buFont typeface="Arial"/>
              <a:buNone/>
            </a:pP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900"/>
              <a:buFont typeface="Arial"/>
              <a:buNone/>
            </a:pPr>
            <a:r>
              <a:rPr lang="ja-JP" sz="1800" b="0" i="0" u="none" strike="noStrike" cap="none">
                <a:solidFill>
                  <a:schemeClr val="dk1"/>
                </a:solidFill>
                <a:latin typeface="Meiryo"/>
                <a:ea typeface="Meiryo"/>
                <a:cs typeface="Meiryo"/>
                <a:sym typeface="Meiryo"/>
              </a:rPr>
              <a:t>方針例）</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900"/>
              <a:buFont typeface="Arial"/>
              <a:buNone/>
            </a:pPr>
            <a:r>
              <a:rPr lang="ja-JP" sz="1800" b="0" i="0" u="none" strike="noStrike" cap="none">
                <a:solidFill>
                  <a:schemeClr val="dk1"/>
                </a:solidFill>
                <a:latin typeface="Meiryo"/>
                <a:ea typeface="Meiryo"/>
                <a:cs typeface="Meiryo"/>
                <a:sym typeface="Meiryo"/>
              </a:rPr>
              <a:t>　・頻繁に更新する場合：共有フォルダパス、BoxやGoogleドライブのリンクを紐づけ　</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900"/>
              <a:buFont typeface="Arial"/>
              <a:buNone/>
            </a:pPr>
            <a:r>
              <a:rPr lang="ja-JP" sz="1800" b="0" i="0" u="none" strike="noStrike" cap="none">
                <a:solidFill>
                  <a:schemeClr val="dk1"/>
                </a:solidFill>
                <a:latin typeface="Meiryo"/>
                <a:ea typeface="Meiryo"/>
                <a:cs typeface="Meiryo"/>
                <a:sym typeface="Meiryo"/>
              </a:rPr>
              <a:t>　・頻繁に更新しない、その時しか使わない場合：物理ファイルのアップロードOK　等</a:t>
            </a:r>
            <a:endParaRPr sz="1800" b="0" i="0" u="none" strike="noStrike" cap="none">
              <a:solidFill>
                <a:schemeClr val="dk1"/>
              </a:solidFill>
              <a:latin typeface="Meiryo"/>
              <a:ea typeface="Meiryo"/>
              <a:cs typeface="Meiryo"/>
              <a:sym typeface="Meiryo"/>
            </a:endParaRPr>
          </a:p>
        </p:txBody>
      </p:sp>
      <p:sp>
        <p:nvSpPr>
          <p:cNvPr id="623" name="Google Shape;623;g3a6f1f20d10_0_1310"/>
          <p:cNvSpPr txBox="1">
            <a:spLocks noGrp="1"/>
          </p:cNvSpPr>
          <p:nvPr>
            <p:ph type="sldNum" idx="12"/>
          </p:nvPr>
        </p:nvSpPr>
        <p:spPr>
          <a:xfrm>
            <a:off x="11480801" y="8475136"/>
            <a:ext cx="3657600" cy="486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34</a:t>
            </a:fld>
            <a:endParaRPr/>
          </a:p>
        </p:txBody>
      </p:sp>
      <p:sp>
        <p:nvSpPr>
          <p:cNvPr id="624" name="Google Shape;624;g3a6f1f20d10_0_1310"/>
          <p:cNvSpPr txBox="1">
            <a:spLocks noGrp="1"/>
          </p:cNvSpPr>
          <p:nvPr>
            <p:ph type="title"/>
          </p:nvPr>
        </p:nvSpPr>
        <p:spPr>
          <a:xfrm>
            <a:off x="130262" y="68681"/>
            <a:ext cx="7671000" cy="540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000"/>
              <a:buFont typeface="Arial"/>
              <a:buNone/>
            </a:pPr>
            <a:r>
              <a:rPr lang="ja-JP">
                <a:latin typeface="Meiryo"/>
                <a:ea typeface="Meiryo"/>
                <a:cs typeface="Meiryo"/>
                <a:sym typeface="Meiryo"/>
              </a:rPr>
              <a:t>ファイル、コメントの使い方</a:t>
            </a:r>
            <a:endParaRPr>
              <a:latin typeface="Meiryo"/>
              <a:ea typeface="Meiryo"/>
              <a:cs typeface="Meiryo"/>
              <a:sym typeface="Meiryo"/>
            </a:endParaRPr>
          </a:p>
        </p:txBody>
      </p:sp>
      <p:sp>
        <p:nvSpPr>
          <p:cNvPr id="625" name="Google Shape;625;g3a6f1f20d10_0_1310"/>
          <p:cNvSpPr txBox="1">
            <a:spLocks noGrp="1"/>
          </p:cNvSpPr>
          <p:nvPr>
            <p:ph type="body" idx="1"/>
          </p:nvPr>
        </p:nvSpPr>
        <p:spPr>
          <a:xfrm>
            <a:off x="326125" y="934925"/>
            <a:ext cx="11265000" cy="9627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ファイル管理や業務に対するコミュニケーションを別のツールでも実施している場合、</a:t>
            </a:r>
            <a:endParaRPr sz="1800">
              <a:latin typeface="Meiryo"/>
              <a:ea typeface="Meiryo"/>
              <a:cs typeface="Meiryo"/>
              <a:sym typeface="Meiryo"/>
            </a:endParaRPr>
          </a:p>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Bizer team のファイル、コメントの機能をどのように利用するのか、チームでルールを決めましょう。</a:t>
            </a:r>
            <a:endParaRPr sz="1800">
              <a:latin typeface="Meiryo"/>
              <a:ea typeface="Meiryo"/>
              <a:cs typeface="Meiryo"/>
              <a:sym typeface="Meiryo"/>
            </a:endParaRPr>
          </a:p>
        </p:txBody>
      </p:sp>
      <p:sp>
        <p:nvSpPr>
          <p:cNvPr id="626" name="Google Shape;626;g3a6f1f20d10_0_1310"/>
          <p:cNvSpPr/>
          <p:nvPr/>
        </p:nvSpPr>
        <p:spPr>
          <a:xfrm>
            <a:off x="725568" y="2112497"/>
            <a:ext cx="203400" cy="203400"/>
          </a:xfrm>
          <a:prstGeom prst="ellipse">
            <a:avLst/>
          </a:prstGeom>
          <a:solidFill>
            <a:srgbClr val="3CA2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BIZ UDPGothic"/>
              <a:ea typeface="BIZ UDPGothic"/>
              <a:cs typeface="BIZ UDPGothic"/>
              <a:sym typeface="BIZ UDPGothic"/>
            </a:endParaRPr>
          </a:p>
        </p:txBody>
      </p:sp>
      <p:sp>
        <p:nvSpPr>
          <p:cNvPr id="627" name="Google Shape;627;g3a6f1f20d10_0_1310"/>
          <p:cNvSpPr txBox="1"/>
          <p:nvPr/>
        </p:nvSpPr>
        <p:spPr>
          <a:xfrm>
            <a:off x="928975" y="4428837"/>
            <a:ext cx="10381800" cy="181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900"/>
              <a:buFont typeface="Arial"/>
              <a:buNone/>
            </a:pPr>
            <a:r>
              <a:rPr lang="ja-JP" sz="1900" b="1" i="0" u="none" strike="noStrike" cap="none">
                <a:solidFill>
                  <a:schemeClr val="dk1"/>
                </a:solidFill>
                <a:latin typeface="Meiryo"/>
                <a:ea typeface="Meiryo"/>
                <a:cs typeface="Meiryo"/>
                <a:sym typeface="Meiryo"/>
              </a:rPr>
              <a:t>コメント</a:t>
            </a:r>
            <a:endParaRPr sz="1900" b="1" i="0" u="none" strike="noStrike" cap="none">
              <a:solidFill>
                <a:schemeClr val="dk1"/>
              </a:solidFill>
              <a:latin typeface="Meiryo"/>
              <a:ea typeface="Meiryo"/>
              <a:cs typeface="Meiryo"/>
              <a:sym typeface="Meiryo"/>
            </a:endParaRPr>
          </a:p>
          <a:p>
            <a:pPr marL="0" marR="0" lvl="0" indent="0" algn="l" rtl="0">
              <a:lnSpc>
                <a:spcPct val="100000"/>
              </a:lnSpc>
              <a:spcBef>
                <a:spcPts val="1200"/>
              </a:spcBef>
              <a:spcAft>
                <a:spcPts val="0"/>
              </a:spcAft>
              <a:buClr>
                <a:srgbClr val="000000"/>
              </a:buClr>
              <a:buSzPts val="1900"/>
              <a:buFont typeface="Arial"/>
              <a:buNone/>
            </a:pPr>
            <a:r>
              <a:rPr lang="ja-JP" sz="1800" b="0" i="0" u="none" strike="noStrike" cap="none">
                <a:solidFill>
                  <a:schemeClr val="dk1"/>
                </a:solidFill>
                <a:latin typeface="Meiryo"/>
                <a:ea typeface="Meiryo"/>
                <a:cs typeface="Meiryo"/>
                <a:sym typeface="Meiryo"/>
              </a:rPr>
              <a:t>Bizer teamはタスクやチェックリストに紐づけてコメントのやり取りが可能。</a:t>
            </a:r>
            <a:endParaRPr sz="1800" b="0" i="0" u="none" strike="noStrike" cap="none">
              <a:solidFill>
                <a:schemeClr val="dk1"/>
              </a:solidFill>
              <a:latin typeface="Meiryo"/>
              <a:ea typeface="Meiryo"/>
              <a:cs typeface="Meiryo"/>
              <a:sym typeface="Meiryo"/>
            </a:endParaRPr>
          </a:p>
          <a:p>
            <a:pPr marL="0" marR="0" lvl="0" indent="0" algn="l" rtl="0">
              <a:lnSpc>
                <a:spcPct val="60000"/>
              </a:lnSpc>
              <a:spcBef>
                <a:spcPts val="0"/>
              </a:spcBef>
              <a:spcAft>
                <a:spcPts val="0"/>
              </a:spcAft>
              <a:buClr>
                <a:srgbClr val="000000"/>
              </a:buClr>
              <a:buSzPts val="1900"/>
              <a:buFont typeface="Arial"/>
              <a:buNone/>
            </a:pP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900"/>
              <a:buFont typeface="Arial"/>
              <a:buNone/>
            </a:pPr>
            <a:r>
              <a:rPr lang="ja-JP" sz="1800" b="0" i="0" u="none" strike="noStrike" cap="none">
                <a:solidFill>
                  <a:schemeClr val="dk1"/>
                </a:solidFill>
                <a:latin typeface="Meiryo"/>
                <a:ea typeface="Meiryo"/>
                <a:cs typeface="Meiryo"/>
                <a:sym typeface="Meiryo"/>
              </a:rPr>
              <a:t>方針例）</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900"/>
              <a:buFont typeface="Arial"/>
              <a:buNone/>
            </a:pPr>
            <a:r>
              <a:rPr lang="ja-JP" sz="1800" b="0" i="0" u="none" strike="noStrike" cap="none">
                <a:solidFill>
                  <a:schemeClr val="dk1"/>
                </a:solidFill>
                <a:latin typeface="Meiryo"/>
                <a:ea typeface="Meiryo"/>
                <a:cs typeface="Meiryo"/>
                <a:sym typeface="Meiryo"/>
              </a:rPr>
              <a:t>　・業務に関連するやりとりは、メールではなくBizer teamのコメントを利用する　　　</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900"/>
              <a:buFont typeface="Arial"/>
              <a:buNone/>
            </a:pPr>
            <a:r>
              <a:rPr lang="ja-JP" sz="1800" b="0" i="0" u="none" strike="noStrike" cap="none">
                <a:solidFill>
                  <a:schemeClr val="dk1"/>
                </a:solidFill>
                <a:latin typeface="Meiryo"/>
                <a:ea typeface="Meiryo"/>
                <a:cs typeface="Meiryo"/>
                <a:sym typeface="Meiryo"/>
              </a:rPr>
              <a:t>　・チャットの利用は変わらず行うが、チャットの会話リンクをBizer teamのタスクに貼る　等</a:t>
            </a:r>
            <a:endParaRPr sz="1800" b="0" i="0" u="none" strike="noStrike" cap="none">
              <a:solidFill>
                <a:schemeClr val="dk1"/>
              </a:solidFill>
              <a:latin typeface="Meiryo"/>
              <a:ea typeface="Meiryo"/>
              <a:cs typeface="Meiryo"/>
              <a:sym typeface="Meiryo"/>
            </a:endParaRPr>
          </a:p>
        </p:txBody>
      </p:sp>
      <p:sp>
        <p:nvSpPr>
          <p:cNvPr id="628" name="Google Shape;628;g3a6f1f20d10_0_1310"/>
          <p:cNvSpPr/>
          <p:nvPr/>
        </p:nvSpPr>
        <p:spPr>
          <a:xfrm>
            <a:off x="725568" y="4518989"/>
            <a:ext cx="203400" cy="203400"/>
          </a:xfrm>
          <a:prstGeom prst="ellipse">
            <a:avLst/>
          </a:prstGeom>
          <a:solidFill>
            <a:srgbClr val="3CA2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BIZ UDPGothic"/>
              <a:ea typeface="BIZ UDPGothic"/>
              <a:cs typeface="BIZ UDPGothic"/>
              <a:sym typeface="BIZ UDPGothic"/>
            </a:endParaRPr>
          </a:p>
        </p:txBody>
      </p:sp>
      <p:sp>
        <p:nvSpPr>
          <p:cNvPr id="629" name="Google Shape;629;g3a6f1f20d10_0_1310"/>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34</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sp>
        <p:nvSpPr>
          <p:cNvPr id="634" name="Google Shape;634;g3a6f1f20d10_0_380"/>
          <p:cNvSpPr txBox="1">
            <a:spLocks noGrp="1"/>
          </p:cNvSpPr>
          <p:nvPr>
            <p:ph type="sldNum" idx="12"/>
          </p:nvPr>
        </p:nvSpPr>
        <p:spPr>
          <a:xfrm>
            <a:off x="11480801" y="8475136"/>
            <a:ext cx="3657600" cy="486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35</a:t>
            </a:fld>
            <a:endParaRPr/>
          </a:p>
        </p:txBody>
      </p:sp>
      <p:sp>
        <p:nvSpPr>
          <p:cNvPr id="635" name="Google Shape;635;g3a6f1f20d10_0_380"/>
          <p:cNvSpPr txBox="1">
            <a:spLocks noGrp="1"/>
          </p:cNvSpPr>
          <p:nvPr>
            <p:ph type="title"/>
          </p:nvPr>
        </p:nvSpPr>
        <p:spPr>
          <a:xfrm>
            <a:off x="130262" y="68681"/>
            <a:ext cx="7671000" cy="540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000"/>
              <a:buFont typeface="Arial"/>
              <a:buNone/>
            </a:pPr>
            <a:r>
              <a:rPr lang="ja-JP">
                <a:latin typeface="Meiryo"/>
                <a:ea typeface="Meiryo"/>
                <a:cs typeface="Meiryo"/>
                <a:sym typeface="Meiryo"/>
              </a:rPr>
              <a:t>【参考】チャットツールとBizer teamの使い分け</a:t>
            </a:r>
            <a:endParaRPr>
              <a:latin typeface="Meiryo"/>
              <a:ea typeface="Meiryo"/>
              <a:cs typeface="Meiryo"/>
              <a:sym typeface="Meiryo"/>
            </a:endParaRPr>
          </a:p>
        </p:txBody>
      </p:sp>
      <p:graphicFrame>
        <p:nvGraphicFramePr>
          <p:cNvPr id="636" name="Google Shape;636;g3a6f1f20d10_0_380"/>
          <p:cNvGraphicFramePr/>
          <p:nvPr/>
        </p:nvGraphicFramePr>
        <p:xfrm>
          <a:off x="304749" y="1623395"/>
          <a:ext cx="11582525" cy="4340350"/>
        </p:xfrm>
        <a:graphic>
          <a:graphicData uri="http://schemas.openxmlformats.org/drawingml/2006/table">
            <a:tbl>
              <a:tblPr>
                <a:noFill/>
                <a:tableStyleId>{4E17B224-8498-4A6E-A9EC-36780CE981D8}</a:tableStyleId>
              </a:tblPr>
              <a:tblGrid>
                <a:gridCol w="1606875">
                  <a:extLst>
                    <a:ext uri="{9D8B030D-6E8A-4147-A177-3AD203B41FA5}">
                      <a16:colId xmlns:a16="http://schemas.microsoft.com/office/drawing/2014/main" val="20000"/>
                    </a:ext>
                  </a:extLst>
                </a:gridCol>
                <a:gridCol w="4059875">
                  <a:extLst>
                    <a:ext uri="{9D8B030D-6E8A-4147-A177-3AD203B41FA5}">
                      <a16:colId xmlns:a16="http://schemas.microsoft.com/office/drawing/2014/main" val="20001"/>
                    </a:ext>
                  </a:extLst>
                </a:gridCol>
                <a:gridCol w="5915775">
                  <a:extLst>
                    <a:ext uri="{9D8B030D-6E8A-4147-A177-3AD203B41FA5}">
                      <a16:colId xmlns:a16="http://schemas.microsoft.com/office/drawing/2014/main" val="20002"/>
                    </a:ext>
                  </a:extLst>
                </a:gridCol>
              </a:tblGrid>
              <a:tr h="354175">
                <a:tc>
                  <a:txBody>
                    <a:bodyPr/>
                    <a:lstStyle/>
                    <a:p>
                      <a:pPr marL="0" marR="0" lvl="0" indent="0" algn="l" rtl="0">
                        <a:lnSpc>
                          <a:spcPct val="100000"/>
                        </a:lnSpc>
                        <a:spcBef>
                          <a:spcPts val="0"/>
                        </a:spcBef>
                        <a:spcAft>
                          <a:spcPts val="0"/>
                        </a:spcAft>
                        <a:buClr>
                          <a:srgbClr val="000000"/>
                        </a:buClr>
                        <a:buSzPts val="1500"/>
                        <a:buFont typeface="Arial"/>
                        <a:buNone/>
                      </a:pPr>
                      <a:r>
                        <a:rPr lang="ja-JP" sz="1500" u="none" strike="noStrike" cap="none">
                          <a:latin typeface="Meiryo"/>
                          <a:ea typeface="Meiryo"/>
                          <a:cs typeface="Meiryo"/>
                          <a:sym typeface="Meiryo"/>
                        </a:rPr>
                        <a:t>ツール</a:t>
                      </a:r>
                      <a:endParaRPr sz="1500" u="none" strike="noStrike" cap="none">
                        <a:latin typeface="Meiryo"/>
                        <a:ea typeface="Meiryo"/>
                        <a:cs typeface="Meiryo"/>
                        <a:sym typeface="Meiryo"/>
                      </a:endParaRPr>
                    </a:p>
                  </a:txBody>
                  <a:tcPr marL="91475" marR="91475" marT="45725" marB="45725">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DDEAF6"/>
                    </a:solidFill>
                  </a:tcPr>
                </a:tc>
                <a:tc>
                  <a:txBody>
                    <a:bodyPr/>
                    <a:lstStyle/>
                    <a:p>
                      <a:pPr marL="0" marR="0" lvl="0" indent="0" algn="l" rtl="0">
                        <a:lnSpc>
                          <a:spcPct val="100000"/>
                        </a:lnSpc>
                        <a:spcBef>
                          <a:spcPts val="0"/>
                        </a:spcBef>
                        <a:spcAft>
                          <a:spcPts val="0"/>
                        </a:spcAft>
                        <a:buClr>
                          <a:srgbClr val="000000"/>
                        </a:buClr>
                        <a:buSzPts val="1500"/>
                        <a:buFont typeface="Arial"/>
                        <a:buNone/>
                      </a:pPr>
                      <a:r>
                        <a:rPr lang="ja-JP" sz="1500" u="none" strike="noStrike" cap="none">
                          <a:latin typeface="Meiryo"/>
                          <a:ea typeface="Meiryo"/>
                          <a:cs typeface="Meiryo"/>
                          <a:sym typeface="Meiryo"/>
                        </a:rPr>
                        <a:t>利用目的・特徴</a:t>
                      </a:r>
                      <a:endParaRPr sz="1500" u="none" strike="noStrike" cap="none">
                        <a:latin typeface="Meiryo"/>
                        <a:ea typeface="Meiryo"/>
                        <a:cs typeface="Meiryo"/>
                        <a:sym typeface="Meiryo"/>
                      </a:endParaRPr>
                    </a:p>
                  </a:txBody>
                  <a:tcPr marL="91475" marR="91475" marT="45725" marB="45725">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DDEAF6"/>
                    </a:solidFill>
                  </a:tcPr>
                </a:tc>
                <a:tc>
                  <a:txBody>
                    <a:bodyPr/>
                    <a:lstStyle/>
                    <a:p>
                      <a:pPr marL="0" marR="0" lvl="0" indent="0" algn="l" rtl="0">
                        <a:lnSpc>
                          <a:spcPct val="100000"/>
                        </a:lnSpc>
                        <a:spcBef>
                          <a:spcPts val="0"/>
                        </a:spcBef>
                        <a:spcAft>
                          <a:spcPts val="0"/>
                        </a:spcAft>
                        <a:buClr>
                          <a:srgbClr val="000000"/>
                        </a:buClr>
                        <a:buSzPts val="1500"/>
                        <a:buFont typeface="Arial"/>
                        <a:buNone/>
                      </a:pPr>
                      <a:r>
                        <a:rPr lang="ja-JP" sz="1500" u="none" strike="noStrike" cap="none">
                          <a:latin typeface="Meiryo"/>
                          <a:ea typeface="Meiryo"/>
                          <a:cs typeface="Meiryo"/>
                          <a:sym typeface="Meiryo"/>
                        </a:rPr>
                        <a:t>利用場面（例）</a:t>
                      </a:r>
                      <a:endParaRPr sz="1500" u="none" strike="noStrike" cap="none">
                        <a:latin typeface="Meiryo"/>
                        <a:ea typeface="Meiryo"/>
                        <a:cs typeface="Meiryo"/>
                        <a:sym typeface="Meiryo"/>
                      </a:endParaRPr>
                    </a:p>
                  </a:txBody>
                  <a:tcPr marL="91475" marR="91475" marT="45725" marB="45725">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DDEAF6"/>
                    </a:solidFill>
                  </a:tcPr>
                </a:tc>
                <a:extLst>
                  <a:ext uri="{0D108BD9-81ED-4DB2-BD59-A6C34878D82A}">
                    <a16:rowId xmlns:a16="http://schemas.microsoft.com/office/drawing/2014/main" val="10000"/>
                  </a:ext>
                </a:extLst>
              </a:tr>
              <a:tr h="1950325">
                <a:tc>
                  <a:txBody>
                    <a:bodyPr/>
                    <a:lstStyle/>
                    <a:p>
                      <a:pPr marL="0" marR="0" lvl="0" indent="0" algn="l" rtl="0">
                        <a:lnSpc>
                          <a:spcPct val="100000"/>
                        </a:lnSpc>
                        <a:spcBef>
                          <a:spcPts val="0"/>
                        </a:spcBef>
                        <a:spcAft>
                          <a:spcPts val="0"/>
                        </a:spcAft>
                        <a:buClr>
                          <a:srgbClr val="000000"/>
                        </a:buClr>
                        <a:buSzPts val="1500"/>
                        <a:buFont typeface="Arial"/>
                        <a:buNone/>
                      </a:pPr>
                      <a:r>
                        <a:rPr lang="ja-JP" sz="1500" u="none" strike="noStrike" cap="none">
                          <a:solidFill>
                            <a:schemeClr val="dk1"/>
                          </a:solidFill>
                          <a:latin typeface="Meiryo"/>
                          <a:ea typeface="Meiryo"/>
                          <a:cs typeface="Meiryo"/>
                          <a:sym typeface="Meiryo"/>
                        </a:rPr>
                        <a:t>チャット</a:t>
                      </a:r>
                      <a:endParaRPr sz="150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500"/>
                        <a:buFont typeface="Arial"/>
                        <a:buNone/>
                      </a:pPr>
                      <a:endParaRPr sz="1500" u="none" strike="noStrike" cap="none">
                        <a:solidFill>
                          <a:schemeClr val="dk1"/>
                        </a:solidFill>
                        <a:latin typeface="Meiryo"/>
                        <a:ea typeface="Meiryo"/>
                        <a:cs typeface="Meiryo"/>
                        <a:sym typeface="Meiryo"/>
                      </a:endParaRPr>
                    </a:p>
                  </a:txBody>
                  <a:tcPr marL="91475" marR="91475" marT="45725" marB="45725">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r>
                        <a:rPr lang="ja-JP" sz="1500" u="sng" strike="noStrike" cap="none">
                          <a:solidFill>
                            <a:schemeClr val="dk1"/>
                          </a:solidFill>
                          <a:latin typeface="Meiryo"/>
                          <a:ea typeface="Meiryo"/>
                          <a:cs typeface="Meiryo"/>
                          <a:sym typeface="Meiryo"/>
                        </a:rPr>
                        <a:t>目的</a:t>
                      </a:r>
                      <a:endParaRPr sz="1500" u="sng"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500"/>
                        <a:buFont typeface="Arial"/>
                        <a:buNone/>
                      </a:pPr>
                      <a:r>
                        <a:rPr lang="ja-JP" sz="1500" u="none" strike="noStrike" cap="none">
                          <a:solidFill>
                            <a:schemeClr val="dk1"/>
                          </a:solidFill>
                          <a:latin typeface="Meiryo"/>
                          <a:ea typeface="Meiryo"/>
                          <a:cs typeface="Meiryo"/>
                          <a:sym typeface="Meiryo"/>
                        </a:rPr>
                        <a:t>オープンコミュニケーションの促進</a:t>
                      </a:r>
                      <a:endParaRPr sz="150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500"/>
                        <a:buFont typeface="Arial"/>
                        <a:buNone/>
                      </a:pPr>
                      <a:endParaRPr sz="150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500"/>
                        <a:buFont typeface="Arial"/>
                        <a:buNone/>
                      </a:pPr>
                      <a:r>
                        <a:rPr lang="ja-JP" sz="1500" u="sng" strike="noStrike" cap="none">
                          <a:solidFill>
                            <a:schemeClr val="dk1"/>
                          </a:solidFill>
                          <a:latin typeface="Meiryo"/>
                          <a:ea typeface="Meiryo"/>
                          <a:cs typeface="Meiryo"/>
                          <a:sym typeface="Meiryo"/>
                        </a:rPr>
                        <a:t>特徴</a:t>
                      </a:r>
                      <a:endParaRPr sz="1500" u="sng"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500"/>
                        <a:buFont typeface="Arial"/>
                        <a:buNone/>
                      </a:pPr>
                      <a:r>
                        <a:rPr lang="ja-JP" sz="1500" b="1" u="none" strike="noStrike" cap="none">
                          <a:solidFill>
                            <a:schemeClr val="dk1"/>
                          </a:solidFill>
                          <a:latin typeface="Meiryo"/>
                          <a:ea typeface="Meiryo"/>
                          <a:cs typeface="Meiryo"/>
                          <a:sym typeface="Meiryo"/>
                        </a:rPr>
                        <a:t>フロー型のコミュニケーションツール</a:t>
                      </a:r>
                      <a:endParaRPr sz="1500" b="1"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500"/>
                        <a:buFont typeface="Arial"/>
                        <a:buNone/>
                      </a:pPr>
                      <a:r>
                        <a:rPr lang="ja-JP" sz="1500" u="none" strike="noStrike" cap="none">
                          <a:solidFill>
                            <a:schemeClr val="dk1"/>
                          </a:solidFill>
                          <a:latin typeface="Meiryo"/>
                          <a:ea typeface="Meiryo"/>
                          <a:cs typeface="Meiryo"/>
                          <a:sym typeface="Meiryo"/>
                        </a:rPr>
                        <a:t>◎スピード感のあるやりとりができる</a:t>
                      </a:r>
                      <a:endParaRPr sz="150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500"/>
                        <a:buFont typeface="Arial"/>
                        <a:buNone/>
                      </a:pPr>
                      <a:r>
                        <a:rPr lang="ja-JP" sz="1500" u="none" strike="noStrike" cap="none">
                          <a:solidFill>
                            <a:schemeClr val="dk1"/>
                          </a:solidFill>
                          <a:latin typeface="Meiryo"/>
                          <a:ea typeface="Meiryo"/>
                          <a:cs typeface="Meiryo"/>
                          <a:sym typeface="Meiryo"/>
                        </a:rPr>
                        <a:t>△情報量が多く、流れてしまいやすい</a:t>
                      </a:r>
                      <a:endParaRPr sz="150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500"/>
                        <a:buFont typeface="Arial"/>
                        <a:buNone/>
                      </a:pPr>
                      <a:endParaRPr sz="1500" u="none" strike="noStrike" cap="none">
                        <a:solidFill>
                          <a:schemeClr val="dk1"/>
                        </a:solidFill>
                        <a:latin typeface="Meiryo"/>
                        <a:ea typeface="Meiryo"/>
                        <a:cs typeface="Meiryo"/>
                        <a:sym typeface="Meiryo"/>
                      </a:endParaRPr>
                    </a:p>
                  </a:txBody>
                  <a:tcPr marL="91475" marR="91475" marT="45725" marB="45725" anchor="ctr">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r>
                        <a:rPr lang="ja-JP" sz="1500" u="none" strike="noStrike" cap="none">
                          <a:solidFill>
                            <a:schemeClr val="dk1"/>
                          </a:solidFill>
                          <a:latin typeface="Meiryo"/>
                          <a:ea typeface="Meiryo"/>
                          <a:cs typeface="Meiryo"/>
                          <a:sym typeface="Meiryo"/>
                        </a:rPr>
                        <a:t>・社内の問い合わせ</a:t>
                      </a:r>
                      <a:endParaRPr sz="150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500"/>
                        <a:buFont typeface="Arial"/>
                        <a:buNone/>
                      </a:pPr>
                      <a:r>
                        <a:rPr lang="ja-JP" sz="1500" u="none" strike="noStrike" cap="none">
                          <a:solidFill>
                            <a:schemeClr val="dk1"/>
                          </a:solidFill>
                          <a:latin typeface="Meiryo"/>
                          <a:ea typeface="Meiryo"/>
                          <a:cs typeface="Meiryo"/>
                          <a:sym typeface="Meiryo"/>
                        </a:rPr>
                        <a:t>・突発的な相談</a:t>
                      </a:r>
                      <a:endParaRPr sz="150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500"/>
                        <a:buFont typeface="Arial"/>
                        <a:buNone/>
                      </a:pPr>
                      <a:r>
                        <a:rPr lang="ja-JP" sz="1500" u="none" strike="noStrike" cap="none">
                          <a:solidFill>
                            <a:schemeClr val="dk1"/>
                          </a:solidFill>
                          <a:latin typeface="Meiryo"/>
                          <a:ea typeface="Meiryo"/>
                          <a:cs typeface="Meiryo"/>
                          <a:sym typeface="Meiryo"/>
                        </a:rPr>
                        <a:t>・メンバーへの周知や共有（作業を伴わないとき）</a:t>
                      </a:r>
                      <a:endParaRPr sz="150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500"/>
                        <a:buFont typeface="Arial"/>
                        <a:buNone/>
                      </a:pPr>
                      <a:r>
                        <a:rPr lang="ja-JP" sz="1500" u="none" strike="noStrike" cap="none">
                          <a:solidFill>
                            <a:schemeClr val="dk1"/>
                          </a:solidFill>
                          <a:latin typeface="Meiryo"/>
                          <a:ea typeface="Meiryo"/>
                          <a:cs typeface="Meiryo"/>
                          <a:sym typeface="Meiryo"/>
                        </a:rPr>
                        <a:t>・依頼の頭出し（詳細はBizer teamのタスクリンクを共有）</a:t>
                      </a:r>
                      <a:endParaRPr sz="150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500"/>
                        <a:buFont typeface="Arial"/>
                        <a:buNone/>
                      </a:pPr>
                      <a:r>
                        <a:rPr lang="ja-JP" sz="1500" u="none" strike="noStrike" cap="none">
                          <a:solidFill>
                            <a:schemeClr val="dk1"/>
                          </a:solidFill>
                          <a:latin typeface="Meiryo"/>
                          <a:ea typeface="Meiryo"/>
                          <a:cs typeface="Meiryo"/>
                          <a:sym typeface="Meiryo"/>
                        </a:rPr>
                        <a:t>・スピードが必要な確認や相談（蓄積したい会話は、後ほどリンク</a:t>
                      </a:r>
                      <a:endParaRPr sz="150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500"/>
                        <a:buFont typeface="Arial"/>
                        <a:buNone/>
                      </a:pPr>
                      <a:r>
                        <a:rPr lang="ja-JP" sz="1500" u="none" strike="noStrike" cap="none">
                          <a:solidFill>
                            <a:schemeClr val="dk1"/>
                          </a:solidFill>
                          <a:latin typeface="Meiryo"/>
                          <a:ea typeface="Meiryo"/>
                          <a:cs typeface="Meiryo"/>
                          <a:sym typeface="Meiryo"/>
                        </a:rPr>
                        <a:t>　をBizer teamのタスクに貼っておく）</a:t>
                      </a:r>
                      <a:endParaRPr sz="150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500"/>
                        <a:buFont typeface="Arial"/>
                        <a:buNone/>
                      </a:pPr>
                      <a:r>
                        <a:rPr lang="ja-JP" sz="1500" u="none" strike="noStrike" cap="none">
                          <a:solidFill>
                            <a:schemeClr val="dk1"/>
                          </a:solidFill>
                          <a:latin typeface="Meiryo"/>
                          <a:ea typeface="Meiryo"/>
                          <a:cs typeface="Meiryo"/>
                          <a:sym typeface="Meiryo"/>
                        </a:rPr>
                        <a:t>・雑談</a:t>
                      </a:r>
                      <a:endParaRPr sz="1500" u="none" strike="noStrike" cap="none">
                        <a:solidFill>
                          <a:schemeClr val="dk1"/>
                        </a:solidFill>
                        <a:latin typeface="Meiryo"/>
                        <a:ea typeface="Meiryo"/>
                        <a:cs typeface="Meiryo"/>
                        <a:sym typeface="Meiryo"/>
                      </a:endParaRPr>
                    </a:p>
                  </a:txBody>
                  <a:tcPr marL="91475" marR="91475" marT="45725" marB="45725" anchor="ctr">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tcPr>
                </a:tc>
                <a:extLst>
                  <a:ext uri="{0D108BD9-81ED-4DB2-BD59-A6C34878D82A}">
                    <a16:rowId xmlns:a16="http://schemas.microsoft.com/office/drawing/2014/main" val="10001"/>
                  </a:ext>
                </a:extLst>
              </a:tr>
              <a:tr h="2035850">
                <a:tc>
                  <a:txBody>
                    <a:bodyPr/>
                    <a:lstStyle/>
                    <a:p>
                      <a:pPr marL="0" marR="0" lvl="0" indent="0" algn="l" rtl="0">
                        <a:lnSpc>
                          <a:spcPct val="100000"/>
                        </a:lnSpc>
                        <a:spcBef>
                          <a:spcPts val="0"/>
                        </a:spcBef>
                        <a:spcAft>
                          <a:spcPts val="0"/>
                        </a:spcAft>
                        <a:buClr>
                          <a:srgbClr val="000000"/>
                        </a:buClr>
                        <a:buSzPts val="1500"/>
                        <a:buFont typeface="Arial"/>
                        <a:buNone/>
                      </a:pPr>
                      <a:r>
                        <a:rPr lang="ja-JP" sz="1500" u="none" strike="noStrike" cap="none">
                          <a:solidFill>
                            <a:schemeClr val="dk1"/>
                          </a:solidFill>
                          <a:latin typeface="Meiryo"/>
                          <a:ea typeface="Meiryo"/>
                          <a:cs typeface="Meiryo"/>
                          <a:sym typeface="Meiryo"/>
                        </a:rPr>
                        <a:t>Bizer team</a:t>
                      </a:r>
                      <a:endParaRPr sz="1500" u="none" strike="noStrike" cap="none">
                        <a:solidFill>
                          <a:schemeClr val="dk1"/>
                        </a:solidFill>
                        <a:latin typeface="Meiryo"/>
                        <a:ea typeface="Meiryo"/>
                        <a:cs typeface="Meiryo"/>
                        <a:sym typeface="Meiryo"/>
                      </a:endParaRPr>
                    </a:p>
                  </a:txBody>
                  <a:tcPr marL="91475" marR="91475" marT="45725" marB="45725">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r>
                        <a:rPr lang="ja-JP" sz="1500" u="sng" strike="noStrike" cap="none">
                          <a:solidFill>
                            <a:schemeClr val="dk1"/>
                          </a:solidFill>
                          <a:latin typeface="Meiryo"/>
                          <a:ea typeface="Meiryo"/>
                          <a:cs typeface="Meiryo"/>
                          <a:sym typeface="Meiryo"/>
                        </a:rPr>
                        <a:t>目的</a:t>
                      </a:r>
                      <a:endParaRPr sz="1500" u="sng"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500"/>
                        <a:buFont typeface="Arial"/>
                        <a:buNone/>
                      </a:pPr>
                      <a:r>
                        <a:rPr lang="ja-JP" sz="1500" u="none" strike="noStrike" cap="none">
                          <a:solidFill>
                            <a:schemeClr val="dk1"/>
                          </a:solidFill>
                          <a:latin typeface="Meiryo"/>
                          <a:ea typeface="Meiryo"/>
                          <a:cs typeface="Meiryo"/>
                          <a:sym typeface="Meiryo"/>
                        </a:rPr>
                        <a:t>業務ノウハウの蓄積、マネジメントの効率化</a:t>
                      </a:r>
                      <a:endParaRPr sz="150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500"/>
                        <a:buFont typeface="Arial"/>
                        <a:buNone/>
                      </a:pPr>
                      <a:endParaRPr sz="150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500"/>
                        <a:buFont typeface="Arial"/>
                        <a:buNone/>
                      </a:pPr>
                      <a:r>
                        <a:rPr lang="ja-JP" sz="1500" u="sng" strike="noStrike" cap="none">
                          <a:solidFill>
                            <a:schemeClr val="dk1"/>
                          </a:solidFill>
                          <a:latin typeface="Meiryo"/>
                          <a:ea typeface="Meiryo"/>
                          <a:cs typeface="Meiryo"/>
                          <a:sym typeface="Meiryo"/>
                        </a:rPr>
                        <a:t>特徴</a:t>
                      </a:r>
                      <a:endParaRPr sz="1500" u="sng"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500"/>
                        <a:buFont typeface="Arial"/>
                        <a:buNone/>
                      </a:pPr>
                      <a:r>
                        <a:rPr lang="ja-JP" sz="1500" b="1" u="none" strike="noStrike" cap="none">
                          <a:solidFill>
                            <a:schemeClr val="dk1"/>
                          </a:solidFill>
                          <a:latin typeface="Meiryo"/>
                          <a:ea typeface="Meiryo"/>
                          <a:cs typeface="Meiryo"/>
                          <a:sym typeface="Meiryo"/>
                        </a:rPr>
                        <a:t>ストック型のタスク管理ツール</a:t>
                      </a:r>
                      <a:endParaRPr sz="1500" b="1"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500"/>
                        <a:buFont typeface="Arial"/>
                        <a:buNone/>
                      </a:pPr>
                      <a:r>
                        <a:rPr lang="ja-JP" sz="1500" u="none" strike="noStrike" cap="none">
                          <a:solidFill>
                            <a:schemeClr val="dk1"/>
                          </a:solidFill>
                          <a:latin typeface="Meiryo"/>
                          <a:ea typeface="Meiryo"/>
                          <a:cs typeface="Meiryo"/>
                          <a:sym typeface="Meiryo"/>
                        </a:rPr>
                        <a:t>◎タスクや関連する情報を蓄積できる</a:t>
                      </a:r>
                      <a:endParaRPr sz="150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500"/>
                        <a:buFont typeface="Arial"/>
                        <a:buNone/>
                      </a:pPr>
                      <a:r>
                        <a:rPr lang="ja-JP" sz="1500" u="none" strike="noStrike" cap="none">
                          <a:solidFill>
                            <a:schemeClr val="dk1"/>
                          </a:solidFill>
                          <a:latin typeface="Meiryo"/>
                          <a:ea typeface="Meiryo"/>
                          <a:cs typeface="Meiryo"/>
                          <a:sym typeface="Meiryo"/>
                        </a:rPr>
                        <a:t>△スピード感のある会話には適していない</a:t>
                      </a:r>
                      <a:endParaRPr sz="1500" u="none" strike="noStrike" cap="none">
                        <a:solidFill>
                          <a:schemeClr val="dk1"/>
                        </a:solidFill>
                        <a:latin typeface="Meiryo"/>
                        <a:ea typeface="Meiryo"/>
                        <a:cs typeface="Meiryo"/>
                        <a:sym typeface="Meiryo"/>
                      </a:endParaRPr>
                    </a:p>
                  </a:txBody>
                  <a:tcPr marL="91475" marR="91475" marT="45725" marB="45725" anchor="ctr">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500"/>
                        <a:buFont typeface="Arial"/>
                        <a:buNone/>
                      </a:pPr>
                      <a:r>
                        <a:rPr lang="ja-JP" sz="1500" u="none" strike="noStrike" cap="none">
                          <a:solidFill>
                            <a:schemeClr val="dk1"/>
                          </a:solidFill>
                          <a:latin typeface="Meiryo"/>
                          <a:ea typeface="Meiryo"/>
                          <a:cs typeface="Meiryo"/>
                          <a:sym typeface="Meiryo"/>
                        </a:rPr>
                        <a:t>・メンバーへの周知や共有（作業を伴うとき）</a:t>
                      </a:r>
                      <a:endParaRPr sz="150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500"/>
                        <a:buFont typeface="Arial"/>
                        <a:buNone/>
                      </a:pPr>
                      <a:r>
                        <a:rPr lang="ja-JP" sz="1500" u="none" strike="noStrike" cap="none">
                          <a:solidFill>
                            <a:schemeClr val="dk1"/>
                          </a:solidFill>
                          <a:latin typeface="Meiryo"/>
                          <a:ea typeface="Meiryo"/>
                          <a:cs typeface="Meiryo"/>
                          <a:sym typeface="Meiryo"/>
                        </a:rPr>
                        <a:t>・メンバーへの依頼</a:t>
                      </a:r>
                      <a:endParaRPr sz="150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500"/>
                        <a:buFont typeface="Arial"/>
                        <a:buNone/>
                      </a:pPr>
                      <a:r>
                        <a:rPr lang="ja-JP" sz="1500" u="none" strike="noStrike" cap="none">
                          <a:solidFill>
                            <a:schemeClr val="dk1"/>
                          </a:solidFill>
                          <a:latin typeface="Meiryo"/>
                          <a:ea typeface="Meiryo"/>
                          <a:cs typeface="Meiryo"/>
                          <a:sym typeface="Meiryo"/>
                        </a:rPr>
                        <a:t>・自身の1日～中長期のタスク</a:t>
                      </a:r>
                      <a:endParaRPr sz="150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500"/>
                        <a:buFont typeface="Arial"/>
                        <a:buNone/>
                      </a:pPr>
                      <a:r>
                        <a:rPr lang="ja-JP" sz="1500" u="none" strike="noStrike" cap="none">
                          <a:solidFill>
                            <a:schemeClr val="dk1"/>
                          </a:solidFill>
                          <a:latin typeface="Meiryo"/>
                          <a:ea typeface="Meiryo"/>
                          <a:cs typeface="Meiryo"/>
                          <a:sym typeface="Meiryo"/>
                        </a:rPr>
                        <a:t>・タスクが既にある業務のやり取り</a:t>
                      </a:r>
                      <a:endParaRPr sz="1500" u="none" strike="noStrike" cap="none">
                        <a:solidFill>
                          <a:schemeClr val="dk1"/>
                        </a:solidFill>
                        <a:latin typeface="Meiryo"/>
                        <a:ea typeface="Meiryo"/>
                        <a:cs typeface="Meiryo"/>
                        <a:sym typeface="Meiryo"/>
                      </a:endParaRPr>
                    </a:p>
                  </a:txBody>
                  <a:tcPr marL="91475" marR="91475" marT="45725" marB="45725" anchor="ctr">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637" name="Google Shape;637;g3a6f1f20d10_0_380"/>
          <p:cNvSpPr txBox="1">
            <a:spLocks noGrp="1"/>
          </p:cNvSpPr>
          <p:nvPr>
            <p:ph type="body" idx="1"/>
          </p:nvPr>
        </p:nvSpPr>
        <p:spPr>
          <a:xfrm>
            <a:off x="326125" y="934925"/>
            <a:ext cx="11265000" cy="9627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それぞれのツールの利用目的、利用場面を明確化にし、チームで共通認識を持って使い分けましょう。</a:t>
            </a:r>
            <a:endParaRPr sz="1800">
              <a:latin typeface="Meiryo"/>
              <a:ea typeface="Meiryo"/>
              <a:cs typeface="Meiryo"/>
              <a:sym typeface="Meiryo"/>
            </a:endParaRPr>
          </a:p>
        </p:txBody>
      </p:sp>
      <p:sp>
        <p:nvSpPr>
          <p:cNvPr id="638" name="Google Shape;638;g3a6f1f20d10_0_380"/>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35</a:t>
            </a:fld>
            <a:endParaRPr/>
          </a:p>
        </p:txBody>
      </p:sp>
      <p:sp>
        <p:nvSpPr>
          <p:cNvPr id="639" name="Google Shape;639;g3a6f1f20d10_0_380"/>
          <p:cNvSpPr txBox="1"/>
          <p:nvPr/>
        </p:nvSpPr>
        <p:spPr>
          <a:xfrm>
            <a:off x="304750" y="5963750"/>
            <a:ext cx="50361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900"/>
              </a:spcBef>
              <a:spcAft>
                <a:spcPts val="0"/>
              </a:spcAft>
              <a:buClr>
                <a:srgbClr val="000000"/>
              </a:buClr>
              <a:buSzPts val="1400"/>
              <a:buFont typeface="Arial"/>
              <a:buNone/>
            </a:pPr>
            <a:r>
              <a:rPr lang="ja-JP" sz="1400" b="0" i="0" u="none" strike="noStrike" cap="none">
                <a:solidFill>
                  <a:schemeClr val="dk1"/>
                </a:solidFill>
                <a:latin typeface="Meiryo"/>
                <a:ea typeface="Meiryo"/>
                <a:cs typeface="Meiryo"/>
                <a:sym typeface="Meiryo"/>
              </a:rPr>
              <a:t> </a:t>
            </a:r>
            <a:r>
              <a:rPr lang="ja-JP" sz="1400" b="0" i="0" u="sng" strike="noStrike" cap="none">
                <a:solidFill>
                  <a:schemeClr val="hlink"/>
                </a:solidFill>
                <a:latin typeface="Meiryo"/>
                <a:ea typeface="Meiryo"/>
                <a:cs typeface="Meiryo"/>
                <a:sym typeface="Meiryo"/>
                <a:hlinkClick r:id="rId3"/>
              </a:rPr>
              <a:t>チャットとBizer teamの使い分けの解説動画はこちら</a:t>
            </a:r>
            <a:endParaRPr sz="1400" b="0" i="0" u="none" strike="noStrike" cap="none">
              <a:solidFill>
                <a:schemeClr val="dk1"/>
              </a:solidFill>
              <a:latin typeface="Meiryo"/>
              <a:ea typeface="Meiryo"/>
              <a:cs typeface="Meiryo"/>
              <a:sym typeface="Meiryo"/>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43"/>
        <p:cNvGrpSpPr/>
        <p:nvPr/>
      </p:nvGrpSpPr>
      <p:grpSpPr>
        <a:xfrm>
          <a:off x="0" y="0"/>
          <a:ext cx="0" cy="0"/>
          <a:chOff x="0" y="0"/>
          <a:chExt cx="0" cy="0"/>
        </a:xfrm>
      </p:grpSpPr>
      <p:sp>
        <p:nvSpPr>
          <p:cNvPr id="644" name="Google Shape;644;g3c5df7eb690_0_855"/>
          <p:cNvSpPr txBox="1"/>
          <p:nvPr/>
        </p:nvSpPr>
        <p:spPr>
          <a:xfrm>
            <a:off x="928975" y="2022345"/>
            <a:ext cx="10381800" cy="384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1000"/>
              </a:spcBef>
              <a:spcAft>
                <a:spcPts val="0"/>
              </a:spcAft>
              <a:buClr>
                <a:srgbClr val="000000"/>
              </a:buClr>
              <a:buSzPts val="1900"/>
              <a:buFont typeface="Arial"/>
              <a:buNone/>
            </a:pPr>
            <a:r>
              <a:rPr lang="ja-JP" sz="1900" b="1" i="0" u="none" strike="noStrike" cap="none">
                <a:solidFill>
                  <a:schemeClr val="dk1"/>
                </a:solidFill>
                <a:latin typeface="Meiryo"/>
                <a:ea typeface="Meiryo"/>
                <a:cs typeface="Meiryo"/>
                <a:sym typeface="Meiryo"/>
              </a:rPr>
              <a:t>リマインダー</a:t>
            </a:r>
            <a:endParaRPr sz="1800" b="0" i="0" u="none" strike="noStrike" cap="none">
              <a:solidFill>
                <a:schemeClr val="dk1"/>
              </a:solidFill>
              <a:latin typeface="Meiryo"/>
              <a:ea typeface="Meiryo"/>
              <a:cs typeface="Meiryo"/>
              <a:sym typeface="Meiryo"/>
            </a:endParaRPr>
          </a:p>
        </p:txBody>
      </p:sp>
      <p:sp>
        <p:nvSpPr>
          <p:cNvPr id="645" name="Google Shape;645;g3c5df7eb690_0_855"/>
          <p:cNvSpPr txBox="1">
            <a:spLocks noGrp="1"/>
          </p:cNvSpPr>
          <p:nvPr>
            <p:ph type="sldNum" idx="12"/>
          </p:nvPr>
        </p:nvSpPr>
        <p:spPr>
          <a:xfrm>
            <a:off x="11480801" y="8475136"/>
            <a:ext cx="3657600" cy="486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36</a:t>
            </a:fld>
            <a:endParaRPr/>
          </a:p>
        </p:txBody>
      </p:sp>
      <p:sp>
        <p:nvSpPr>
          <p:cNvPr id="646" name="Google Shape;646;g3c5df7eb690_0_855"/>
          <p:cNvSpPr txBox="1">
            <a:spLocks noGrp="1"/>
          </p:cNvSpPr>
          <p:nvPr>
            <p:ph type="title"/>
          </p:nvPr>
        </p:nvSpPr>
        <p:spPr>
          <a:xfrm>
            <a:off x="130262" y="68681"/>
            <a:ext cx="7671000" cy="540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000"/>
              <a:buFont typeface="Arial"/>
              <a:buNone/>
            </a:pPr>
            <a:r>
              <a:rPr lang="ja-JP">
                <a:latin typeface="Meiryo"/>
                <a:ea typeface="Meiryo"/>
                <a:cs typeface="Meiryo"/>
                <a:sym typeface="Meiryo"/>
              </a:rPr>
              <a:t>チェックリストにリマインダーを設定する</a:t>
            </a:r>
            <a:endParaRPr>
              <a:latin typeface="Meiryo"/>
              <a:ea typeface="Meiryo"/>
              <a:cs typeface="Meiryo"/>
              <a:sym typeface="Meiryo"/>
            </a:endParaRPr>
          </a:p>
        </p:txBody>
      </p:sp>
      <p:sp>
        <p:nvSpPr>
          <p:cNvPr id="647" name="Google Shape;647;g3c5df7eb690_0_855"/>
          <p:cNvSpPr txBox="1">
            <a:spLocks noGrp="1"/>
          </p:cNvSpPr>
          <p:nvPr>
            <p:ph type="body" idx="1"/>
          </p:nvPr>
        </p:nvSpPr>
        <p:spPr>
          <a:xfrm>
            <a:off x="326125" y="934925"/>
            <a:ext cx="11265000" cy="9627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リマインダーを設定した日時に通知が送信されるので、</a:t>
            </a:r>
            <a:endParaRPr sz="1800">
              <a:latin typeface="Meiryo"/>
              <a:ea typeface="Meiryo"/>
              <a:cs typeface="Meiryo"/>
              <a:sym typeface="Meiryo"/>
            </a:endParaRPr>
          </a:p>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「その作業をやるべきタイミング」に設定しておくことで、作業の抜け漏れを防ぐことができます。</a:t>
            </a:r>
            <a:endParaRPr sz="1800">
              <a:latin typeface="Meiryo"/>
              <a:ea typeface="Meiryo"/>
              <a:cs typeface="Meiryo"/>
              <a:sym typeface="Meiryo"/>
            </a:endParaRPr>
          </a:p>
        </p:txBody>
      </p:sp>
      <p:sp>
        <p:nvSpPr>
          <p:cNvPr id="648" name="Google Shape;648;g3c5df7eb690_0_855"/>
          <p:cNvSpPr/>
          <p:nvPr/>
        </p:nvSpPr>
        <p:spPr>
          <a:xfrm>
            <a:off x="725568" y="2112497"/>
            <a:ext cx="203400" cy="203400"/>
          </a:xfrm>
          <a:prstGeom prst="ellipse">
            <a:avLst/>
          </a:prstGeom>
          <a:solidFill>
            <a:srgbClr val="3CA2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BIZ UDPGothic"/>
              <a:ea typeface="BIZ UDPGothic"/>
              <a:cs typeface="BIZ UDPGothic"/>
              <a:sym typeface="BIZ UDPGothic"/>
            </a:endParaRPr>
          </a:p>
        </p:txBody>
      </p:sp>
      <p:sp>
        <p:nvSpPr>
          <p:cNvPr id="649" name="Google Shape;649;g3c5df7eb690_0_855"/>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36</a:t>
            </a:fld>
            <a:endParaRPr/>
          </a:p>
        </p:txBody>
      </p:sp>
      <p:pic>
        <p:nvPicPr>
          <p:cNvPr id="650" name="Google Shape;650;g3c5df7eb690_0_855"/>
          <p:cNvPicPr preferRelativeResize="0"/>
          <p:nvPr/>
        </p:nvPicPr>
        <p:blipFill rotWithShape="1">
          <a:blip r:embed="rId3">
            <a:alphaModFix/>
          </a:blip>
          <a:srcRect/>
          <a:stretch/>
        </p:blipFill>
        <p:spPr>
          <a:xfrm>
            <a:off x="1104900" y="3874134"/>
            <a:ext cx="4828742" cy="2598500"/>
          </a:xfrm>
          <a:prstGeom prst="rect">
            <a:avLst/>
          </a:prstGeom>
          <a:noFill/>
          <a:ln>
            <a:noFill/>
          </a:ln>
        </p:spPr>
      </p:pic>
      <p:pic>
        <p:nvPicPr>
          <p:cNvPr id="651" name="Google Shape;651;g3c5df7eb690_0_855"/>
          <p:cNvPicPr preferRelativeResize="0"/>
          <p:nvPr/>
        </p:nvPicPr>
        <p:blipFill rotWithShape="1">
          <a:blip r:embed="rId4">
            <a:alphaModFix/>
          </a:blip>
          <a:srcRect/>
          <a:stretch/>
        </p:blipFill>
        <p:spPr>
          <a:xfrm>
            <a:off x="6439525" y="3890371"/>
            <a:ext cx="3843601" cy="2566025"/>
          </a:xfrm>
          <a:prstGeom prst="rect">
            <a:avLst/>
          </a:prstGeom>
          <a:noFill/>
          <a:ln>
            <a:noFill/>
          </a:ln>
        </p:spPr>
      </p:pic>
      <p:sp>
        <p:nvSpPr>
          <p:cNvPr id="652" name="Google Shape;652;g3c5df7eb690_0_855"/>
          <p:cNvSpPr txBox="1"/>
          <p:nvPr/>
        </p:nvSpPr>
        <p:spPr>
          <a:xfrm>
            <a:off x="928845" y="2585550"/>
            <a:ext cx="10004100" cy="1477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100"/>
              <a:buFont typeface="Arial"/>
              <a:buNone/>
            </a:pPr>
            <a:r>
              <a:rPr lang="ja-JP" sz="1800" b="0" i="0" u="none" strike="noStrike" cap="none">
                <a:solidFill>
                  <a:schemeClr val="dk1"/>
                </a:solidFill>
                <a:latin typeface="Meiryo"/>
                <a:ea typeface="Meiryo"/>
                <a:cs typeface="Meiryo"/>
                <a:sym typeface="Meiryo"/>
              </a:rPr>
              <a:t>リマインダーを設定することにより、抜け漏れ防止となり、また、作業の優先順位を明確にすることが可能。</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800" b="0" i="0" u="none" strike="noStrike" cap="none">
                <a:solidFill>
                  <a:schemeClr val="dk1"/>
                </a:solidFill>
                <a:latin typeface="Meiryo"/>
                <a:ea typeface="Meiryo"/>
                <a:cs typeface="Meiryo"/>
                <a:sym typeface="Meiryo"/>
              </a:rPr>
              <a:t>タスクを期限までに終わらせるために、一つ一つの作業をいつ頃に着手する必要があるのか、といった観点で、各チェックリストにリマインダーを設定すると良いです。</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900"/>
              <a:buFont typeface="Arial"/>
              <a:buNone/>
            </a:pPr>
            <a:endParaRPr sz="1800" b="0" i="0" u="none" strike="noStrike" cap="none">
              <a:solidFill>
                <a:schemeClr val="dk1"/>
              </a:solidFill>
              <a:latin typeface="Meiryo"/>
              <a:ea typeface="Meiryo"/>
              <a:cs typeface="Meiryo"/>
              <a:sym typeface="Meiryo"/>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56"/>
        <p:cNvGrpSpPr/>
        <p:nvPr/>
      </p:nvGrpSpPr>
      <p:grpSpPr>
        <a:xfrm>
          <a:off x="0" y="0"/>
          <a:ext cx="0" cy="0"/>
          <a:chOff x="0" y="0"/>
          <a:chExt cx="0" cy="0"/>
        </a:xfrm>
      </p:grpSpPr>
      <p:sp>
        <p:nvSpPr>
          <p:cNvPr id="657" name="Google Shape;657;g3c5df7eb690_0_868"/>
          <p:cNvSpPr txBox="1">
            <a:spLocks noGrp="1"/>
          </p:cNvSpPr>
          <p:nvPr>
            <p:ph type="body" idx="1"/>
          </p:nvPr>
        </p:nvSpPr>
        <p:spPr>
          <a:xfrm>
            <a:off x="326125" y="959773"/>
            <a:ext cx="11265000" cy="962700"/>
          </a:xfrm>
          <a:prstGeom prst="rect">
            <a:avLst/>
          </a:prstGeom>
          <a:noFill/>
          <a:ln>
            <a:noFill/>
          </a:ln>
        </p:spPr>
        <p:txBody>
          <a:bodyPr spcFirstLastPara="1" wrap="square" lIns="91425" tIns="45700" rIns="91425" bIns="45700" anchor="t" anchorCtr="0">
            <a:normAutofit fontScale="92500" lnSpcReduction="20000"/>
          </a:bodyPr>
          <a:lstStyle/>
          <a:p>
            <a:pPr marL="0" lvl="0" indent="0" algn="ctr" rtl="0">
              <a:lnSpc>
                <a:spcPct val="100000"/>
              </a:lnSpc>
              <a:spcBef>
                <a:spcPts val="1000"/>
              </a:spcBef>
              <a:spcAft>
                <a:spcPts val="0"/>
              </a:spcAft>
              <a:buClr>
                <a:schemeClr val="dk1"/>
              </a:buClr>
              <a:buSzPct val="111111"/>
              <a:buNone/>
            </a:pPr>
            <a:r>
              <a:rPr lang="ja-JP" sz="1800">
                <a:latin typeface="Meiryo"/>
                <a:ea typeface="Meiryo"/>
                <a:cs typeface="Meiryo"/>
                <a:sym typeface="Meiryo"/>
              </a:rPr>
              <a:t>はじめに着手する業務と運用ルールを決めたら、実際にタスクを作成し運用してみましょう！</a:t>
            </a:r>
            <a:endParaRPr sz="1800">
              <a:latin typeface="Meiryo"/>
              <a:ea typeface="Meiryo"/>
              <a:cs typeface="Meiryo"/>
              <a:sym typeface="Meiryo"/>
            </a:endParaRPr>
          </a:p>
          <a:p>
            <a:pPr marL="0" lvl="0" indent="0" algn="ctr" rtl="0">
              <a:lnSpc>
                <a:spcPct val="100000"/>
              </a:lnSpc>
              <a:spcBef>
                <a:spcPts val="1000"/>
              </a:spcBef>
              <a:spcAft>
                <a:spcPts val="0"/>
              </a:spcAft>
              <a:buClr>
                <a:schemeClr val="dk1"/>
              </a:buClr>
              <a:buSzPct val="111111"/>
              <a:buNone/>
            </a:pPr>
            <a:r>
              <a:rPr lang="ja-JP" sz="1800">
                <a:latin typeface="Meiryo"/>
                <a:ea typeface="Meiryo"/>
                <a:cs typeface="Meiryo"/>
                <a:sym typeface="Meiryo"/>
              </a:rPr>
              <a:t>以下のポイントを参考に、ちいさな成功事例をつくりましょう！</a:t>
            </a:r>
            <a:endParaRPr sz="1800">
              <a:latin typeface="Meiryo"/>
              <a:ea typeface="Meiryo"/>
              <a:cs typeface="Meiryo"/>
              <a:sym typeface="Meiryo"/>
            </a:endParaRPr>
          </a:p>
          <a:p>
            <a:pPr marL="0" lvl="0" indent="0" algn="ctr" rtl="0">
              <a:lnSpc>
                <a:spcPct val="100000"/>
              </a:lnSpc>
              <a:spcBef>
                <a:spcPts val="1000"/>
              </a:spcBef>
              <a:spcAft>
                <a:spcPts val="0"/>
              </a:spcAft>
              <a:buClr>
                <a:schemeClr val="dk1"/>
              </a:buClr>
              <a:buSzPct val="111111"/>
              <a:buNone/>
            </a:pPr>
            <a:endParaRPr sz="1800">
              <a:latin typeface="Meiryo"/>
              <a:ea typeface="Meiryo"/>
              <a:cs typeface="Meiryo"/>
              <a:sym typeface="Meiryo"/>
            </a:endParaRPr>
          </a:p>
        </p:txBody>
      </p:sp>
      <p:sp>
        <p:nvSpPr>
          <p:cNvPr id="658" name="Google Shape;658;g3c5df7eb690_0_868"/>
          <p:cNvSpPr txBox="1">
            <a:spLocks noGrp="1"/>
          </p:cNvSpPr>
          <p:nvPr>
            <p:ph type="sldNum" idx="12"/>
          </p:nvPr>
        </p:nvSpPr>
        <p:spPr>
          <a:xfrm>
            <a:off x="11480801" y="8475136"/>
            <a:ext cx="3657600" cy="486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37</a:t>
            </a:fld>
            <a:endParaRPr/>
          </a:p>
        </p:txBody>
      </p:sp>
      <p:sp>
        <p:nvSpPr>
          <p:cNvPr id="659" name="Google Shape;659;g3c5df7eb690_0_868"/>
          <p:cNvSpPr txBox="1">
            <a:spLocks noGrp="1"/>
          </p:cNvSpPr>
          <p:nvPr>
            <p:ph type="title"/>
          </p:nvPr>
        </p:nvSpPr>
        <p:spPr>
          <a:xfrm>
            <a:off x="130262" y="68681"/>
            <a:ext cx="7671000" cy="540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000"/>
              <a:buFont typeface="Arial"/>
              <a:buNone/>
            </a:pPr>
            <a:r>
              <a:rPr lang="ja-JP">
                <a:latin typeface="Meiryo"/>
                <a:ea typeface="Meiryo"/>
                <a:cs typeface="Meiryo"/>
                <a:sym typeface="Meiryo"/>
              </a:rPr>
              <a:t>Step.1 まとめ　ちいさな成功事例をつくる</a:t>
            </a:r>
            <a:endParaRPr>
              <a:latin typeface="Meiryo"/>
              <a:ea typeface="Meiryo"/>
              <a:cs typeface="Meiryo"/>
              <a:sym typeface="Meiryo"/>
            </a:endParaRPr>
          </a:p>
        </p:txBody>
      </p:sp>
      <p:sp>
        <p:nvSpPr>
          <p:cNvPr id="660" name="Google Shape;660;g3c5df7eb690_0_868"/>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37</a:t>
            </a:fld>
            <a:endParaRPr/>
          </a:p>
        </p:txBody>
      </p:sp>
      <p:sp>
        <p:nvSpPr>
          <p:cNvPr id="661" name="Google Shape;661;g3c5df7eb690_0_868"/>
          <p:cNvSpPr txBox="1"/>
          <p:nvPr/>
        </p:nvSpPr>
        <p:spPr>
          <a:xfrm>
            <a:off x="1194450" y="2099566"/>
            <a:ext cx="10860000" cy="415500"/>
          </a:xfrm>
          <a:prstGeom prst="rect">
            <a:avLst/>
          </a:prstGeom>
          <a:noFill/>
          <a:ln>
            <a:noFill/>
          </a:ln>
        </p:spPr>
        <p:txBody>
          <a:bodyPr spcFirstLastPara="1" wrap="square" lIns="121900" tIns="60925" rIns="121900" bIns="60925" anchor="t" anchorCtr="0">
            <a:spAutoFit/>
          </a:bodyPr>
          <a:lstStyle/>
          <a:p>
            <a:pPr marL="0" marR="0" lvl="0" indent="0" algn="l" rtl="0">
              <a:lnSpc>
                <a:spcPct val="100000"/>
              </a:lnSpc>
              <a:spcBef>
                <a:spcPts val="0"/>
              </a:spcBef>
              <a:spcAft>
                <a:spcPts val="0"/>
              </a:spcAft>
              <a:buClr>
                <a:srgbClr val="000000"/>
              </a:buClr>
              <a:buSzPts val="1900"/>
              <a:buFont typeface="Arial"/>
              <a:buNone/>
            </a:pPr>
            <a:r>
              <a:rPr lang="ja-JP" sz="1900" b="1" i="0" u="none" strike="noStrike" cap="none">
                <a:solidFill>
                  <a:srgbClr val="000000"/>
                </a:solidFill>
                <a:latin typeface="Meiryo"/>
                <a:ea typeface="Meiryo"/>
                <a:cs typeface="Meiryo"/>
                <a:sym typeface="Meiryo"/>
              </a:rPr>
              <a:t>Step1 ちいさな成功事例をつくる ポイント</a:t>
            </a:r>
            <a:endParaRPr sz="1600" b="0" i="0" u="none" strike="noStrike" cap="none">
              <a:solidFill>
                <a:srgbClr val="000000"/>
              </a:solidFill>
              <a:latin typeface="Meiryo"/>
              <a:ea typeface="Meiryo"/>
              <a:cs typeface="Meiryo"/>
              <a:sym typeface="Meiryo"/>
            </a:endParaRPr>
          </a:p>
        </p:txBody>
      </p:sp>
      <p:sp>
        <p:nvSpPr>
          <p:cNvPr id="662" name="Google Shape;662;g3c5df7eb690_0_868"/>
          <p:cNvSpPr/>
          <p:nvPr/>
        </p:nvSpPr>
        <p:spPr>
          <a:xfrm>
            <a:off x="991059" y="2220645"/>
            <a:ext cx="203400" cy="203400"/>
          </a:xfrm>
          <a:prstGeom prst="ellipse">
            <a:avLst/>
          </a:prstGeom>
          <a:solidFill>
            <a:srgbClr val="3CA2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1900" b="0" i="0" u="none" strike="noStrike" cap="none">
              <a:solidFill>
                <a:schemeClr val="lt1"/>
              </a:solidFill>
              <a:latin typeface="BIZ UDPGothic"/>
              <a:ea typeface="BIZ UDPGothic"/>
              <a:cs typeface="BIZ UDPGothic"/>
              <a:sym typeface="BIZ UDPGothic"/>
            </a:endParaRPr>
          </a:p>
        </p:txBody>
      </p:sp>
      <p:sp>
        <p:nvSpPr>
          <p:cNvPr id="663" name="Google Shape;663;g3c5df7eb690_0_868"/>
          <p:cNvSpPr txBox="1"/>
          <p:nvPr/>
        </p:nvSpPr>
        <p:spPr>
          <a:xfrm>
            <a:off x="1101000" y="2653964"/>
            <a:ext cx="10860000" cy="2570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700"/>
              </a:spcBef>
              <a:spcAft>
                <a:spcPts val="0"/>
              </a:spcAft>
              <a:buClr>
                <a:srgbClr val="000000"/>
              </a:buClr>
              <a:buSzPts val="1600"/>
              <a:buFont typeface="Arial"/>
              <a:buNone/>
            </a:pPr>
            <a:r>
              <a:rPr lang="ja-JP" sz="1800" b="0" i="0" u="none" strike="noStrike" cap="none">
                <a:solidFill>
                  <a:schemeClr val="dk1"/>
                </a:solidFill>
                <a:latin typeface="Meiryo"/>
                <a:ea typeface="Meiryo"/>
                <a:cs typeface="Meiryo"/>
                <a:sym typeface="Meiryo"/>
              </a:rPr>
              <a:t>□</a:t>
            </a:r>
            <a:r>
              <a:rPr lang="ja-JP" sz="1800" b="1" i="0" u="none" strike="noStrike" cap="none">
                <a:solidFill>
                  <a:schemeClr val="dk1"/>
                </a:solidFill>
                <a:latin typeface="Meiryo"/>
                <a:ea typeface="Meiryo"/>
                <a:cs typeface="Meiryo"/>
                <a:sym typeface="Meiryo"/>
              </a:rPr>
              <a:t>複数名が関わるタスクになっているか？</a:t>
            </a:r>
            <a:r>
              <a:rPr lang="ja-JP" sz="1600" b="0" i="0" u="none" strike="noStrike" cap="none">
                <a:solidFill>
                  <a:schemeClr val="dk1"/>
                </a:solidFill>
                <a:latin typeface="Meiryo"/>
                <a:ea typeface="Meiryo"/>
                <a:cs typeface="Meiryo"/>
                <a:sym typeface="Meiryo"/>
              </a:rPr>
              <a:t>…</a:t>
            </a:r>
            <a:r>
              <a:rPr lang="ja-JP" sz="1600" b="0" i="0" u="sng" strike="noStrike" cap="none">
                <a:solidFill>
                  <a:schemeClr val="hlink"/>
                </a:solidFill>
                <a:latin typeface="Meiryo"/>
                <a:ea typeface="Meiryo"/>
                <a:cs typeface="Meiryo"/>
                <a:sym typeface="Meiryo"/>
                <a:hlinkClick r:id="rId3" action="ppaction://hlinksldjump"/>
              </a:rPr>
              <a:t>p21</a:t>
            </a:r>
            <a:r>
              <a:rPr lang="ja-JP" sz="1600" b="0" i="0" u="none" strike="noStrike" cap="none">
                <a:solidFill>
                  <a:schemeClr val="dk1"/>
                </a:solidFill>
                <a:latin typeface="Meiryo"/>
                <a:ea typeface="Meiryo"/>
                <a:cs typeface="Meiryo"/>
                <a:sym typeface="Meiryo"/>
              </a:rPr>
              <a:t>参照</a:t>
            </a:r>
            <a:endParaRPr sz="1300" b="0" i="0" u="none" strike="noStrike" cap="none">
              <a:solidFill>
                <a:schemeClr val="dk1"/>
              </a:solidFill>
              <a:latin typeface="Meiryo"/>
              <a:ea typeface="Meiryo"/>
              <a:cs typeface="Meiryo"/>
              <a:sym typeface="Meiryo"/>
            </a:endParaRPr>
          </a:p>
          <a:p>
            <a:pPr marL="0" marR="0" lvl="0" indent="0" algn="l" rtl="0">
              <a:lnSpc>
                <a:spcPct val="100000"/>
              </a:lnSpc>
              <a:spcBef>
                <a:spcPts val="700"/>
              </a:spcBef>
              <a:spcAft>
                <a:spcPts val="0"/>
              </a:spcAft>
              <a:buClr>
                <a:srgbClr val="000000"/>
              </a:buClr>
              <a:buSzPts val="1600"/>
              <a:buFont typeface="Arial"/>
              <a:buNone/>
            </a:pPr>
            <a:r>
              <a:rPr lang="ja-JP" sz="1800" b="0" i="0" u="none" strike="noStrike" cap="none">
                <a:solidFill>
                  <a:schemeClr val="dk1"/>
                </a:solidFill>
                <a:latin typeface="Meiryo"/>
                <a:ea typeface="Meiryo"/>
                <a:cs typeface="Meiryo"/>
                <a:sym typeface="Meiryo"/>
              </a:rPr>
              <a:t>□</a:t>
            </a:r>
            <a:r>
              <a:rPr lang="ja-JP" sz="1800" b="1" i="0" u="none" strike="noStrike" cap="none">
                <a:solidFill>
                  <a:schemeClr val="dk1"/>
                </a:solidFill>
                <a:latin typeface="Meiryo"/>
                <a:ea typeface="Meiryo"/>
                <a:cs typeface="Meiryo"/>
                <a:sym typeface="Meiryo"/>
              </a:rPr>
              <a:t>タスクタイトルは他の人が見てもわかりやすいか？</a:t>
            </a:r>
            <a:r>
              <a:rPr lang="ja-JP" sz="1600" b="0" i="0" u="none" strike="noStrike" cap="none">
                <a:solidFill>
                  <a:schemeClr val="dk1"/>
                </a:solidFill>
                <a:latin typeface="Meiryo"/>
                <a:ea typeface="Meiryo"/>
                <a:cs typeface="Meiryo"/>
                <a:sym typeface="Meiryo"/>
              </a:rPr>
              <a:t>…</a:t>
            </a:r>
            <a:r>
              <a:rPr lang="ja-JP" sz="1600" b="0" i="0" u="sng" strike="noStrike" cap="none">
                <a:solidFill>
                  <a:schemeClr val="hlink"/>
                </a:solidFill>
                <a:latin typeface="Meiryo"/>
                <a:ea typeface="Meiryo"/>
                <a:cs typeface="Meiryo"/>
                <a:sym typeface="Meiryo"/>
                <a:hlinkClick r:id="rId4" action="ppaction://hlinksldjump"/>
              </a:rPr>
              <a:t>p24</a:t>
            </a:r>
            <a:r>
              <a:rPr lang="ja-JP" sz="1600" b="0" i="0" u="none" strike="noStrike" cap="none">
                <a:solidFill>
                  <a:schemeClr val="dk1"/>
                </a:solidFill>
                <a:latin typeface="Meiryo"/>
                <a:ea typeface="Meiryo"/>
                <a:cs typeface="Meiryo"/>
                <a:sym typeface="Meiryo"/>
              </a:rPr>
              <a:t>参照</a:t>
            </a:r>
            <a:endParaRPr sz="1300" b="0" i="0" u="none" strike="noStrike" cap="none">
              <a:solidFill>
                <a:schemeClr val="dk1"/>
              </a:solidFill>
              <a:latin typeface="Meiryo"/>
              <a:ea typeface="Meiryo"/>
              <a:cs typeface="Meiryo"/>
              <a:sym typeface="Meiryo"/>
            </a:endParaRPr>
          </a:p>
          <a:p>
            <a:pPr marL="0" marR="0" lvl="0" indent="0" algn="l" rtl="0">
              <a:lnSpc>
                <a:spcPct val="100000"/>
              </a:lnSpc>
              <a:spcBef>
                <a:spcPts val="700"/>
              </a:spcBef>
              <a:spcAft>
                <a:spcPts val="0"/>
              </a:spcAft>
              <a:buClr>
                <a:srgbClr val="000000"/>
              </a:buClr>
              <a:buSzPts val="1600"/>
              <a:buFont typeface="Arial"/>
              <a:buNone/>
            </a:pPr>
            <a:r>
              <a:rPr lang="ja-JP" sz="1800" b="1" i="0" u="none" strike="noStrike" cap="none">
                <a:solidFill>
                  <a:schemeClr val="dk1"/>
                </a:solidFill>
                <a:latin typeface="Meiryo"/>
                <a:ea typeface="Meiryo"/>
                <a:cs typeface="Meiryo"/>
                <a:sym typeface="Meiryo"/>
              </a:rPr>
              <a:t>□タスクの期限は設定されているか？</a:t>
            </a:r>
            <a:r>
              <a:rPr lang="ja-JP" sz="1600" b="0" i="0" u="none" strike="noStrike" cap="none">
                <a:solidFill>
                  <a:schemeClr val="dk1"/>
                </a:solidFill>
                <a:latin typeface="Meiryo"/>
                <a:ea typeface="Meiryo"/>
                <a:cs typeface="Meiryo"/>
                <a:sym typeface="Meiryo"/>
              </a:rPr>
              <a:t>…</a:t>
            </a:r>
            <a:r>
              <a:rPr lang="ja-JP" sz="1600" b="0" i="0" u="sng" strike="noStrike" cap="none">
                <a:solidFill>
                  <a:schemeClr val="hlink"/>
                </a:solidFill>
                <a:latin typeface="Meiryo"/>
                <a:ea typeface="Meiryo"/>
                <a:cs typeface="Meiryo"/>
                <a:sym typeface="Meiryo"/>
                <a:hlinkClick r:id="rId4" action="ppaction://hlinksldjump"/>
              </a:rPr>
              <a:t>p24</a:t>
            </a:r>
            <a:r>
              <a:rPr lang="ja-JP" sz="1600" b="0" i="0" u="none" strike="noStrike" cap="none">
                <a:solidFill>
                  <a:schemeClr val="dk1"/>
                </a:solidFill>
                <a:latin typeface="Meiryo"/>
                <a:ea typeface="Meiryo"/>
                <a:cs typeface="Meiryo"/>
                <a:sym typeface="Meiryo"/>
              </a:rPr>
              <a:t>参照</a:t>
            </a:r>
            <a:endParaRPr sz="1600" b="0" i="0" u="none" strike="noStrike" cap="none">
              <a:solidFill>
                <a:schemeClr val="dk1"/>
              </a:solidFill>
              <a:latin typeface="Meiryo"/>
              <a:ea typeface="Meiryo"/>
              <a:cs typeface="Meiryo"/>
              <a:sym typeface="Meiryo"/>
            </a:endParaRPr>
          </a:p>
          <a:p>
            <a:pPr marL="0" marR="0" lvl="0" indent="0" algn="l" rtl="0">
              <a:lnSpc>
                <a:spcPct val="100000"/>
              </a:lnSpc>
              <a:spcBef>
                <a:spcPts val="700"/>
              </a:spcBef>
              <a:spcAft>
                <a:spcPts val="0"/>
              </a:spcAft>
              <a:buClr>
                <a:schemeClr val="dk1"/>
              </a:buClr>
              <a:buSzPts val="1100"/>
              <a:buFont typeface="Arial"/>
              <a:buNone/>
            </a:pPr>
            <a:r>
              <a:rPr lang="ja-JP" sz="1800" b="0" i="0" u="none" strike="noStrike" cap="none">
                <a:solidFill>
                  <a:schemeClr val="dk1"/>
                </a:solidFill>
                <a:latin typeface="Meiryo"/>
                <a:ea typeface="Meiryo"/>
                <a:cs typeface="Meiryo"/>
                <a:sym typeface="Meiryo"/>
              </a:rPr>
              <a:t>□</a:t>
            </a:r>
            <a:r>
              <a:rPr lang="ja-JP" sz="1800" b="1" i="0" u="none" strike="noStrike" cap="none">
                <a:solidFill>
                  <a:schemeClr val="dk1"/>
                </a:solidFill>
                <a:latin typeface="Meiryo"/>
                <a:ea typeface="Meiryo"/>
                <a:cs typeface="Meiryo"/>
                <a:sym typeface="Meiryo"/>
              </a:rPr>
              <a:t>運用ルール（ファイル/コメントの使い方）をチーム内で共有できているか？</a:t>
            </a:r>
            <a:r>
              <a:rPr lang="ja-JP" sz="1600" b="0" i="0" u="none" strike="noStrike" cap="none">
                <a:solidFill>
                  <a:schemeClr val="dk1"/>
                </a:solidFill>
                <a:latin typeface="Meiryo"/>
                <a:ea typeface="Meiryo"/>
                <a:cs typeface="Meiryo"/>
                <a:sym typeface="Meiryo"/>
              </a:rPr>
              <a:t>…</a:t>
            </a:r>
            <a:r>
              <a:rPr lang="ja-JP" sz="1600" b="0" i="0" u="sng" strike="noStrike" cap="none">
                <a:solidFill>
                  <a:schemeClr val="hlink"/>
                </a:solidFill>
                <a:latin typeface="Meiryo"/>
                <a:ea typeface="Meiryo"/>
                <a:cs typeface="Meiryo"/>
                <a:sym typeface="Meiryo"/>
                <a:hlinkClick r:id="rId5" action="ppaction://hlinksldjump"/>
              </a:rPr>
              <a:t>p27</a:t>
            </a:r>
            <a:r>
              <a:rPr lang="ja-JP" sz="1600" b="0" i="0" u="none" strike="noStrike" cap="none">
                <a:solidFill>
                  <a:schemeClr val="dk1"/>
                </a:solidFill>
                <a:latin typeface="Meiryo"/>
                <a:ea typeface="Meiryo"/>
                <a:cs typeface="Meiryo"/>
                <a:sym typeface="Meiryo"/>
              </a:rPr>
              <a:t>参照</a:t>
            </a:r>
            <a:endParaRPr sz="1600" b="1" i="0" u="none" strike="noStrike" cap="none">
              <a:solidFill>
                <a:schemeClr val="dk1"/>
              </a:solidFill>
              <a:latin typeface="Meiryo"/>
              <a:ea typeface="Meiryo"/>
              <a:cs typeface="Meiryo"/>
              <a:sym typeface="Meiryo"/>
            </a:endParaRPr>
          </a:p>
          <a:p>
            <a:pPr marL="0" marR="0" lvl="0" indent="0" algn="l" rtl="0">
              <a:lnSpc>
                <a:spcPct val="100000"/>
              </a:lnSpc>
              <a:spcBef>
                <a:spcPts val="700"/>
              </a:spcBef>
              <a:spcAft>
                <a:spcPts val="0"/>
              </a:spcAft>
              <a:buClr>
                <a:srgbClr val="000000"/>
              </a:buClr>
              <a:buSzPts val="1600"/>
              <a:buFont typeface="Arial"/>
              <a:buNone/>
            </a:pPr>
            <a:r>
              <a:rPr lang="ja-JP" sz="1800" b="0" i="0" u="none" strike="noStrike" cap="none">
                <a:solidFill>
                  <a:schemeClr val="dk1"/>
                </a:solidFill>
                <a:latin typeface="Meiryo"/>
                <a:ea typeface="Meiryo"/>
                <a:cs typeface="Meiryo"/>
                <a:sym typeface="Meiryo"/>
              </a:rPr>
              <a:t>□</a:t>
            </a:r>
            <a:r>
              <a:rPr lang="ja-JP" sz="1800" b="1" i="0" u="none" strike="noStrike" cap="none">
                <a:solidFill>
                  <a:schemeClr val="dk1"/>
                </a:solidFill>
                <a:latin typeface="Meiryo"/>
                <a:ea typeface="Meiryo"/>
                <a:cs typeface="Meiryo"/>
                <a:sym typeface="Meiryo"/>
              </a:rPr>
              <a:t>チェックリストのタイトルは進捗状況がひと目でわかるようになっているか？</a:t>
            </a:r>
            <a:r>
              <a:rPr lang="ja-JP" sz="1600" b="0" i="0" u="none" strike="noStrike" cap="none">
                <a:solidFill>
                  <a:schemeClr val="dk1"/>
                </a:solidFill>
                <a:latin typeface="Meiryo"/>
                <a:ea typeface="Meiryo"/>
                <a:cs typeface="Meiryo"/>
                <a:sym typeface="Meiryo"/>
              </a:rPr>
              <a:t>…</a:t>
            </a:r>
            <a:r>
              <a:rPr lang="ja-JP" sz="1600" b="0" i="0" u="sng" strike="noStrike" cap="none">
                <a:solidFill>
                  <a:schemeClr val="hlink"/>
                </a:solidFill>
                <a:latin typeface="Meiryo"/>
                <a:ea typeface="Meiryo"/>
                <a:cs typeface="Meiryo"/>
                <a:sym typeface="Meiryo"/>
                <a:hlinkClick r:id="rId6" action="ppaction://hlinksldjump"/>
              </a:rPr>
              <a:t>p28</a:t>
            </a:r>
            <a:r>
              <a:rPr lang="ja-JP" sz="1600" b="0" i="0" u="none" strike="noStrike" cap="none">
                <a:solidFill>
                  <a:schemeClr val="dk1"/>
                </a:solidFill>
                <a:latin typeface="Meiryo"/>
                <a:ea typeface="Meiryo"/>
                <a:cs typeface="Meiryo"/>
                <a:sym typeface="Meiryo"/>
              </a:rPr>
              <a:t>参照</a:t>
            </a:r>
            <a:endParaRPr sz="1300" b="0" i="0" u="none" strike="noStrike" cap="none">
              <a:solidFill>
                <a:schemeClr val="dk1"/>
              </a:solidFill>
              <a:latin typeface="Meiryo"/>
              <a:ea typeface="Meiryo"/>
              <a:cs typeface="Meiryo"/>
              <a:sym typeface="Meiryo"/>
            </a:endParaRPr>
          </a:p>
          <a:p>
            <a:pPr marL="0" marR="0" lvl="0" indent="0" algn="l" rtl="0">
              <a:lnSpc>
                <a:spcPct val="100000"/>
              </a:lnSpc>
              <a:spcBef>
                <a:spcPts val="700"/>
              </a:spcBef>
              <a:spcAft>
                <a:spcPts val="0"/>
              </a:spcAft>
              <a:buClr>
                <a:schemeClr val="dk1"/>
              </a:buClr>
              <a:buSzPts val="1100"/>
              <a:buFont typeface="Arial"/>
              <a:buNone/>
            </a:pPr>
            <a:r>
              <a:rPr lang="ja-JP" sz="1800" b="0" i="0" u="none" strike="noStrike" cap="none">
                <a:solidFill>
                  <a:schemeClr val="dk1"/>
                </a:solidFill>
                <a:latin typeface="Meiryo"/>
                <a:ea typeface="Meiryo"/>
                <a:cs typeface="Meiryo"/>
                <a:sym typeface="Meiryo"/>
              </a:rPr>
              <a:t>□</a:t>
            </a:r>
            <a:r>
              <a:rPr lang="ja-JP" sz="1800" b="1" i="0" u="none" strike="noStrike" cap="none">
                <a:solidFill>
                  <a:schemeClr val="dk1"/>
                </a:solidFill>
                <a:latin typeface="Meiryo"/>
                <a:ea typeface="Meiryo"/>
                <a:cs typeface="Meiryo"/>
                <a:sym typeface="Meiryo"/>
              </a:rPr>
              <a:t>チェックリストの粒度は適切か？</a:t>
            </a:r>
            <a:r>
              <a:rPr lang="ja-JP" sz="1600" b="0" i="0" u="none" strike="noStrike" cap="none">
                <a:solidFill>
                  <a:schemeClr val="dk1"/>
                </a:solidFill>
                <a:latin typeface="Meiryo"/>
                <a:ea typeface="Meiryo"/>
                <a:cs typeface="Meiryo"/>
                <a:sym typeface="Meiryo"/>
              </a:rPr>
              <a:t>…</a:t>
            </a:r>
            <a:r>
              <a:rPr lang="ja-JP" sz="1600" b="0" i="0" u="sng" strike="noStrike" cap="none">
                <a:solidFill>
                  <a:schemeClr val="hlink"/>
                </a:solidFill>
                <a:latin typeface="Meiryo"/>
                <a:ea typeface="Meiryo"/>
                <a:cs typeface="Meiryo"/>
                <a:sym typeface="Meiryo"/>
                <a:hlinkClick r:id="rId6" action="ppaction://hlinksldjump"/>
              </a:rPr>
              <a:t>p28</a:t>
            </a:r>
            <a:r>
              <a:rPr lang="ja-JP" sz="1600" b="0" i="0" u="none" strike="noStrike" cap="none">
                <a:solidFill>
                  <a:schemeClr val="dk1"/>
                </a:solidFill>
                <a:latin typeface="Meiryo"/>
                <a:ea typeface="Meiryo"/>
                <a:cs typeface="Meiryo"/>
                <a:sym typeface="Meiryo"/>
              </a:rPr>
              <a:t>参照</a:t>
            </a:r>
            <a:endParaRPr sz="1500" b="0" i="0" u="none" strike="noStrike" cap="none">
              <a:solidFill>
                <a:schemeClr val="dk1"/>
              </a:solidFill>
              <a:latin typeface="Meiryo"/>
              <a:ea typeface="Meiryo"/>
              <a:cs typeface="Meiryo"/>
              <a:sym typeface="Meiryo"/>
            </a:endParaRPr>
          </a:p>
          <a:p>
            <a:pPr marL="0" marR="0" lvl="0" indent="0" algn="l" rtl="0">
              <a:lnSpc>
                <a:spcPct val="100000"/>
              </a:lnSpc>
              <a:spcBef>
                <a:spcPts val="700"/>
              </a:spcBef>
              <a:spcAft>
                <a:spcPts val="0"/>
              </a:spcAft>
              <a:buClr>
                <a:schemeClr val="dk1"/>
              </a:buClr>
              <a:buSzPts val="1100"/>
              <a:buFont typeface="Arial"/>
              <a:buNone/>
            </a:pPr>
            <a:r>
              <a:rPr lang="ja-JP" sz="1800" b="1" i="0" u="none" strike="noStrike" cap="none">
                <a:solidFill>
                  <a:schemeClr val="dk1"/>
                </a:solidFill>
                <a:latin typeface="Meiryo"/>
                <a:ea typeface="Meiryo"/>
                <a:cs typeface="Meiryo"/>
                <a:sym typeface="Meiryo"/>
              </a:rPr>
              <a:t>□チェックリストのリマインダーに着手日は設定されているか？</a:t>
            </a:r>
            <a:r>
              <a:rPr lang="ja-JP" sz="1600" b="0" i="0" u="none" strike="noStrike" cap="none">
                <a:solidFill>
                  <a:schemeClr val="dk1"/>
                </a:solidFill>
                <a:latin typeface="Meiryo"/>
                <a:ea typeface="Meiryo"/>
                <a:cs typeface="Meiryo"/>
                <a:sym typeface="Meiryo"/>
              </a:rPr>
              <a:t>…</a:t>
            </a:r>
            <a:r>
              <a:rPr lang="ja-JP" sz="1600" b="0" i="0" u="sng" strike="noStrike" cap="none">
                <a:solidFill>
                  <a:schemeClr val="hlink"/>
                </a:solidFill>
                <a:latin typeface="Meiryo"/>
                <a:ea typeface="Meiryo"/>
                <a:cs typeface="Meiryo"/>
                <a:sym typeface="Meiryo"/>
                <a:hlinkClick r:id="rId7" action="ppaction://hlinksldjump"/>
              </a:rPr>
              <a:t>p31</a:t>
            </a:r>
            <a:r>
              <a:rPr lang="ja-JP" sz="1600" b="0" i="0" u="none" strike="noStrike" cap="none">
                <a:solidFill>
                  <a:schemeClr val="dk1"/>
                </a:solidFill>
                <a:latin typeface="Meiryo"/>
                <a:ea typeface="Meiryo"/>
                <a:cs typeface="Meiryo"/>
                <a:sym typeface="Meiryo"/>
              </a:rPr>
              <a:t>参照</a:t>
            </a:r>
            <a:endParaRPr sz="1300" b="0" i="0" u="none" strike="noStrike" cap="none">
              <a:solidFill>
                <a:schemeClr val="dk1"/>
              </a:solidFill>
              <a:latin typeface="Meiryo"/>
              <a:ea typeface="Meiryo"/>
              <a:cs typeface="Meiryo"/>
              <a:sym typeface="Meiryo"/>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67"/>
        <p:cNvGrpSpPr/>
        <p:nvPr/>
      </p:nvGrpSpPr>
      <p:grpSpPr>
        <a:xfrm>
          <a:off x="0" y="0"/>
          <a:ext cx="0" cy="0"/>
          <a:chOff x="0" y="0"/>
          <a:chExt cx="0" cy="0"/>
        </a:xfrm>
      </p:grpSpPr>
      <p:sp>
        <p:nvSpPr>
          <p:cNvPr id="668" name="Google Shape;668;g3a6f1f20d10_0_430"/>
          <p:cNvSpPr txBox="1"/>
          <p:nvPr/>
        </p:nvSpPr>
        <p:spPr>
          <a:xfrm>
            <a:off x="3890555" y="1632079"/>
            <a:ext cx="4410900" cy="708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000"/>
              <a:buFont typeface="Arial"/>
              <a:buNone/>
            </a:pPr>
            <a:r>
              <a:rPr lang="ja-JP" sz="4000" b="0" i="0" u="none" strike="noStrike" cap="none">
                <a:solidFill>
                  <a:srgbClr val="1687F8"/>
                </a:solidFill>
                <a:latin typeface="Meiryo"/>
                <a:ea typeface="Meiryo"/>
                <a:cs typeface="Meiryo"/>
                <a:sym typeface="Meiryo"/>
              </a:rPr>
              <a:t>Step.2：定着</a:t>
            </a:r>
            <a:endParaRPr sz="4000" b="0" i="0" u="none" strike="noStrike" cap="none">
              <a:solidFill>
                <a:srgbClr val="1687F8"/>
              </a:solidFill>
              <a:latin typeface="Meiryo"/>
              <a:ea typeface="Meiryo"/>
              <a:cs typeface="Meiryo"/>
              <a:sym typeface="Meiryo"/>
            </a:endParaRPr>
          </a:p>
        </p:txBody>
      </p:sp>
      <p:pic>
        <p:nvPicPr>
          <p:cNvPr id="669" name="Google Shape;669;g3a6f1f20d10_0_430" descr="グループでのブレーンストーミング"/>
          <p:cNvPicPr preferRelativeResize="0"/>
          <p:nvPr/>
        </p:nvPicPr>
        <p:blipFill rotWithShape="1">
          <a:blip r:embed="rId3">
            <a:alphaModFix/>
          </a:blip>
          <a:srcRect/>
          <a:stretch/>
        </p:blipFill>
        <p:spPr>
          <a:xfrm>
            <a:off x="5117015" y="3429000"/>
            <a:ext cx="1957969" cy="1957969"/>
          </a:xfrm>
          <a:prstGeom prst="rect">
            <a:avLst/>
          </a:prstGeom>
          <a:noFill/>
          <a:ln>
            <a:noFill/>
          </a:ln>
        </p:spPr>
      </p:pic>
      <p:sp>
        <p:nvSpPr>
          <p:cNvPr id="670" name="Google Shape;670;g3a6f1f20d10_0_430"/>
          <p:cNvSpPr txBox="1">
            <a:spLocks noGrp="1"/>
          </p:cNvSpPr>
          <p:nvPr>
            <p:ph type="sldNum" idx="12"/>
          </p:nvPr>
        </p:nvSpPr>
        <p:spPr>
          <a:xfrm>
            <a:off x="11480801" y="8475136"/>
            <a:ext cx="3657600" cy="486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38</a:t>
            </a:fld>
            <a:endParaRPr/>
          </a:p>
        </p:txBody>
      </p:sp>
      <p:sp>
        <p:nvSpPr>
          <p:cNvPr id="671" name="Google Shape;671;g3a6f1f20d10_0_430"/>
          <p:cNvSpPr/>
          <p:nvPr/>
        </p:nvSpPr>
        <p:spPr>
          <a:xfrm>
            <a:off x="4202675" y="2502400"/>
            <a:ext cx="3775800" cy="430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300"/>
              <a:buFont typeface="Arial"/>
              <a:buNone/>
            </a:pPr>
            <a:r>
              <a:rPr lang="ja-JP" sz="2300" b="1" i="0" u="none" strike="noStrike" cap="none">
                <a:solidFill>
                  <a:schemeClr val="dk1"/>
                </a:solidFill>
                <a:latin typeface="Meiryo"/>
                <a:ea typeface="Meiryo"/>
                <a:cs typeface="Meiryo"/>
                <a:sym typeface="Meiryo"/>
              </a:rPr>
              <a:t>チームでタスクを共有する</a:t>
            </a:r>
            <a:endParaRPr sz="1500" b="0" i="0" u="none" strike="noStrike" cap="none">
              <a:solidFill>
                <a:srgbClr val="000000"/>
              </a:solidFill>
              <a:latin typeface="Meiryo"/>
              <a:ea typeface="Meiryo"/>
              <a:cs typeface="Meiryo"/>
              <a:sym typeface="Meiryo"/>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75"/>
        <p:cNvGrpSpPr/>
        <p:nvPr/>
      </p:nvGrpSpPr>
      <p:grpSpPr>
        <a:xfrm>
          <a:off x="0" y="0"/>
          <a:ext cx="0" cy="0"/>
          <a:chOff x="0" y="0"/>
          <a:chExt cx="0" cy="0"/>
        </a:xfrm>
      </p:grpSpPr>
      <p:sp>
        <p:nvSpPr>
          <p:cNvPr id="676" name="Google Shape;676;g3dd601cc77d_0_210"/>
          <p:cNvSpPr txBox="1">
            <a:spLocks noGrp="1"/>
          </p:cNvSpPr>
          <p:nvPr>
            <p:ph type="body" idx="1"/>
          </p:nvPr>
        </p:nvSpPr>
        <p:spPr>
          <a:xfrm>
            <a:off x="326125" y="934925"/>
            <a:ext cx="11265000" cy="14835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操作に慣れていることや、タスクが作成されていることが、定着のゴールではありません。</a:t>
            </a:r>
            <a:endParaRPr sz="1800">
              <a:latin typeface="Meiryo"/>
              <a:ea typeface="Meiryo"/>
              <a:cs typeface="Meiryo"/>
              <a:sym typeface="Meiryo"/>
            </a:endParaRPr>
          </a:p>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「Bizer teamを見れば進捗がわかる」「この業務もBizer teamで管理しよう」</a:t>
            </a:r>
            <a:endParaRPr sz="1800">
              <a:latin typeface="Meiryo"/>
              <a:ea typeface="Meiryo"/>
              <a:cs typeface="Meiryo"/>
              <a:sym typeface="Meiryo"/>
            </a:endParaRPr>
          </a:p>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チームでこうした共通認識が生まれることが、Bizer teamにおける「定着」の第一歩です。</a:t>
            </a:r>
            <a:endParaRPr sz="1800">
              <a:latin typeface="Meiryo"/>
              <a:ea typeface="Meiryo"/>
              <a:cs typeface="Meiryo"/>
              <a:sym typeface="Meiryo"/>
            </a:endParaRPr>
          </a:p>
        </p:txBody>
      </p:sp>
      <p:sp>
        <p:nvSpPr>
          <p:cNvPr id="677" name="Google Shape;677;g3dd601cc77d_0_210"/>
          <p:cNvSpPr txBox="1">
            <a:spLocks noGrp="1"/>
          </p:cNvSpPr>
          <p:nvPr>
            <p:ph type="sldNum" idx="12"/>
          </p:nvPr>
        </p:nvSpPr>
        <p:spPr>
          <a:xfrm>
            <a:off x="11480801" y="8475136"/>
            <a:ext cx="3657600" cy="486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39</a:t>
            </a:fld>
            <a:endParaRPr/>
          </a:p>
        </p:txBody>
      </p:sp>
      <p:sp>
        <p:nvSpPr>
          <p:cNvPr id="678" name="Google Shape;678;g3dd601cc77d_0_210"/>
          <p:cNvSpPr txBox="1">
            <a:spLocks noGrp="1"/>
          </p:cNvSpPr>
          <p:nvPr>
            <p:ph type="title"/>
          </p:nvPr>
        </p:nvSpPr>
        <p:spPr>
          <a:xfrm>
            <a:off x="130262" y="68681"/>
            <a:ext cx="7671000" cy="540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000"/>
              <a:buFont typeface="Arial"/>
              <a:buNone/>
            </a:pPr>
            <a:r>
              <a:rPr lang="ja-JP">
                <a:latin typeface="Meiryo"/>
                <a:ea typeface="Meiryo"/>
                <a:cs typeface="Meiryo"/>
                <a:sym typeface="Meiryo"/>
              </a:rPr>
              <a:t>チームでタスクを共有する！</a:t>
            </a:r>
            <a:endParaRPr>
              <a:latin typeface="Meiryo"/>
              <a:ea typeface="Meiryo"/>
              <a:cs typeface="Meiryo"/>
              <a:sym typeface="Meiryo"/>
            </a:endParaRPr>
          </a:p>
        </p:txBody>
      </p:sp>
      <p:sp>
        <p:nvSpPr>
          <p:cNvPr id="679" name="Google Shape;679;g3dd601cc77d_0_210"/>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39</a:t>
            </a:fld>
            <a:endParaRPr/>
          </a:p>
        </p:txBody>
      </p:sp>
      <p:sp>
        <p:nvSpPr>
          <p:cNvPr id="680" name="Google Shape;680;g3dd601cc77d_0_210"/>
          <p:cNvSpPr/>
          <p:nvPr/>
        </p:nvSpPr>
        <p:spPr>
          <a:xfrm>
            <a:off x="560350" y="2674511"/>
            <a:ext cx="3367500" cy="912900"/>
          </a:xfrm>
          <a:prstGeom prst="rect">
            <a:avLst/>
          </a:prstGeom>
          <a:solidFill>
            <a:srgbClr val="1787F8"/>
          </a:solidFill>
          <a:ln w="25400" cap="flat" cmpd="sng">
            <a:solidFill>
              <a:srgbClr val="1787F8"/>
            </a:solidFill>
            <a:prstDash val="solid"/>
            <a:miter lim="80"/>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ja-JP" sz="1700" b="1" i="0" u="none" strike="noStrike" cap="none">
                <a:solidFill>
                  <a:schemeClr val="lt1"/>
                </a:solidFill>
                <a:latin typeface="Meiryo"/>
                <a:ea typeface="Meiryo"/>
                <a:cs typeface="Meiryo"/>
                <a:sym typeface="Meiryo"/>
              </a:rPr>
              <a:t>タスクの進捗を管理する</a:t>
            </a:r>
            <a:endParaRPr sz="1700" b="1" i="0" u="none" strike="noStrike" cap="none">
              <a:solidFill>
                <a:schemeClr val="lt1"/>
              </a:solidFill>
              <a:latin typeface="Meiryo"/>
              <a:ea typeface="Meiryo"/>
              <a:cs typeface="Meiryo"/>
              <a:sym typeface="Meiryo"/>
            </a:endParaRPr>
          </a:p>
        </p:txBody>
      </p:sp>
      <p:sp>
        <p:nvSpPr>
          <p:cNvPr id="681" name="Google Shape;681;g3dd601cc77d_0_210"/>
          <p:cNvSpPr/>
          <p:nvPr/>
        </p:nvSpPr>
        <p:spPr>
          <a:xfrm>
            <a:off x="8298438" y="2674494"/>
            <a:ext cx="3367500" cy="912900"/>
          </a:xfrm>
          <a:prstGeom prst="rect">
            <a:avLst/>
          </a:prstGeom>
          <a:solidFill>
            <a:srgbClr val="1787F8"/>
          </a:solidFill>
          <a:ln w="25400" cap="flat" cmpd="sng">
            <a:solidFill>
              <a:srgbClr val="1787F8"/>
            </a:solidFill>
            <a:prstDash val="solid"/>
            <a:miter lim="80"/>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ja-JP" sz="1700" b="1" i="0" u="none" strike="noStrike" cap="none">
                <a:solidFill>
                  <a:schemeClr val="lt1"/>
                </a:solidFill>
                <a:latin typeface="Meiryo"/>
                <a:ea typeface="Meiryo"/>
                <a:cs typeface="Meiryo"/>
                <a:sym typeface="Meiryo"/>
              </a:rPr>
              <a:t>チーム内のタスクを集約し、</a:t>
            </a:r>
            <a:endParaRPr sz="1700" b="1" i="0" u="none" strike="noStrike" cap="none">
              <a:solidFill>
                <a:schemeClr val="lt1"/>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1600"/>
              <a:buFont typeface="Arial"/>
              <a:buNone/>
            </a:pPr>
            <a:r>
              <a:rPr lang="ja-JP" sz="1700" b="1" i="0" u="none" strike="noStrike" cap="none">
                <a:solidFill>
                  <a:schemeClr val="lt1"/>
                </a:solidFill>
                <a:latin typeface="Meiryo"/>
                <a:ea typeface="Meiryo"/>
                <a:cs typeface="Meiryo"/>
                <a:sym typeface="Meiryo"/>
              </a:rPr>
              <a:t>業務を型化する</a:t>
            </a:r>
            <a:endParaRPr sz="1700" b="1" i="0" u="none" strike="noStrike" cap="none">
              <a:solidFill>
                <a:schemeClr val="lt1"/>
              </a:solidFill>
              <a:latin typeface="Meiryo"/>
              <a:ea typeface="Meiryo"/>
              <a:cs typeface="Meiryo"/>
              <a:sym typeface="Meiryo"/>
            </a:endParaRPr>
          </a:p>
        </p:txBody>
      </p:sp>
      <p:sp>
        <p:nvSpPr>
          <p:cNvPr id="682" name="Google Shape;682;g3dd601cc77d_0_210"/>
          <p:cNvSpPr/>
          <p:nvPr/>
        </p:nvSpPr>
        <p:spPr>
          <a:xfrm>
            <a:off x="4532825" y="2674507"/>
            <a:ext cx="3367500" cy="912900"/>
          </a:xfrm>
          <a:prstGeom prst="rect">
            <a:avLst/>
          </a:prstGeom>
          <a:solidFill>
            <a:srgbClr val="1787F8"/>
          </a:solidFill>
          <a:ln w="25400" cap="flat" cmpd="sng">
            <a:solidFill>
              <a:srgbClr val="1787F8"/>
            </a:solidFill>
            <a:prstDash val="solid"/>
            <a:miter lim="80"/>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ja-JP" sz="1700" b="1" i="0" u="none" strike="noStrike" cap="none">
                <a:solidFill>
                  <a:schemeClr val="lt1"/>
                </a:solidFill>
                <a:latin typeface="Meiryo"/>
                <a:ea typeface="Meiryo"/>
                <a:cs typeface="Meiryo"/>
                <a:sym typeface="Meiryo"/>
              </a:rPr>
              <a:t>利用を習慣化し、</a:t>
            </a:r>
            <a:endParaRPr sz="1700" b="1" i="0" u="none" strike="noStrike" cap="none">
              <a:solidFill>
                <a:schemeClr val="lt1"/>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1600"/>
              <a:buFont typeface="Arial"/>
              <a:buNone/>
            </a:pPr>
            <a:r>
              <a:rPr lang="ja-JP" sz="1700" b="1" i="0" u="none" strike="noStrike" cap="none">
                <a:solidFill>
                  <a:schemeClr val="lt1"/>
                </a:solidFill>
                <a:latin typeface="Meiryo"/>
                <a:ea typeface="Meiryo"/>
                <a:cs typeface="Meiryo"/>
                <a:sym typeface="Meiryo"/>
              </a:rPr>
              <a:t>業務マネジメントに活用する</a:t>
            </a:r>
            <a:endParaRPr sz="1700" b="1" i="0" u="none" strike="noStrike" cap="none">
              <a:solidFill>
                <a:schemeClr val="lt1"/>
              </a:solidFill>
              <a:latin typeface="Meiryo"/>
              <a:ea typeface="Meiryo"/>
              <a:cs typeface="Meiryo"/>
              <a:sym typeface="Meiryo"/>
            </a:endParaRPr>
          </a:p>
        </p:txBody>
      </p:sp>
      <p:sp>
        <p:nvSpPr>
          <p:cNvPr id="683" name="Google Shape;683;g3dd601cc77d_0_210"/>
          <p:cNvSpPr txBox="1"/>
          <p:nvPr/>
        </p:nvSpPr>
        <p:spPr>
          <a:xfrm>
            <a:off x="586150" y="3735825"/>
            <a:ext cx="3315900" cy="2406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ja-JP" sz="1600" b="1" i="0" u="none" strike="noStrike" cap="none">
                <a:solidFill>
                  <a:schemeClr val="dk1"/>
                </a:solidFill>
                <a:latin typeface="Meiryo"/>
                <a:ea typeface="Meiryo"/>
                <a:cs typeface="Meiryo"/>
                <a:sym typeface="Meiryo"/>
              </a:rPr>
              <a:t>「タスクを確認すれば、チームの業務進捗が分かる状態」にする</a:t>
            </a:r>
            <a:endParaRPr sz="16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Meiryo"/>
              <a:ea typeface="Meiryo"/>
              <a:cs typeface="Meiryo"/>
              <a:sym typeface="Meiryo"/>
            </a:endParaRPr>
          </a:p>
        </p:txBody>
      </p:sp>
      <p:sp>
        <p:nvSpPr>
          <p:cNvPr id="684" name="Google Shape;684;g3dd601cc77d_0_210"/>
          <p:cNvSpPr txBox="1"/>
          <p:nvPr/>
        </p:nvSpPr>
        <p:spPr>
          <a:xfrm>
            <a:off x="8298450" y="3768413"/>
            <a:ext cx="3315900" cy="2406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ja-JP" sz="1600" b="1" i="0" u="none" strike="noStrike" cap="none">
                <a:solidFill>
                  <a:schemeClr val="dk1"/>
                </a:solidFill>
                <a:latin typeface="Meiryo"/>
                <a:ea typeface="Meiryo"/>
                <a:cs typeface="Meiryo"/>
                <a:sym typeface="Meiryo"/>
              </a:rPr>
              <a:t>「その人しか分からない仕事」をなくす</a:t>
            </a:r>
            <a:endParaRPr sz="16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Meiryo"/>
              <a:ea typeface="Meiryo"/>
              <a:cs typeface="Meiryo"/>
              <a:sym typeface="Meiryo"/>
            </a:endParaRPr>
          </a:p>
        </p:txBody>
      </p:sp>
      <p:sp>
        <p:nvSpPr>
          <p:cNvPr id="685" name="Google Shape;685;g3dd601cc77d_0_210"/>
          <p:cNvSpPr txBox="1"/>
          <p:nvPr/>
        </p:nvSpPr>
        <p:spPr>
          <a:xfrm>
            <a:off x="4657325" y="3735826"/>
            <a:ext cx="3315900" cy="2406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ja-JP" sz="1600" b="1" i="0" u="none" strike="noStrike" cap="none">
                <a:solidFill>
                  <a:schemeClr val="dk1"/>
                </a:solidFill>
                <a:latin typeface="Meiryo"/>
                <a:ea typeface="Meiryo"/>
                <a:cs typeface="Meiryo"/>
                <a:sym typeface="Meiryo"/>
              </a:rPr>
              <a:t>メンバー／マネジメントが使い方を理解し、利用を習慣化する</a:t>
            </a:r>
            <a:endParaRPr sz="16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6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600"/>
              <a:buFont typeface="Arial"/>
              <a:buNone/>
            </a:pPr>
            <a:endParaRPr sz="1600" b="1"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Meiryo"/>
              <a:ea typeface="Meiryo"/>
              <a:cs typeface="Meiryo"/>
              <a:sym typeface="Meiryo"/>
            </a:endParaRPr>
          </a:p>
        </p:txBody>
      </p:sp>
      <p:pic>
        <p:nvPicPr>
          <p:cNvPr id="686" name="Google Shape;686;g3dd601cc77d_0_210"/>
          <p:cNvPicPr preferRelativeResize="0"/>
          <p:nvPr/>
        </p:nvPicPr>
        <p:blipFill rotWithShape="1">
          <a:blip r:embed="rId3">
            <a:alphaModFix/>
          </a:blip>
          <a:srcRect/>
          <a:stretch/>
        </p:blipFill>
        <p:spPr>
          <a:xfrm>
            <a:off x="1415425" y="4553150"/>
            <a:ext cx="1657350" cy="1752600"/>
          </a:xfrm>
          <a:prstGeom prst="rect">
            <a:avLst/>
          </a:prstGeom>
          <a:noFill/>
          <a:ln>
            <a:noFill/>
          </a:ln>
        </p:spPr>
      </p:pic>
      <p:pic>
        <p:nvPicPr>
          <p:cNvPr id="687" name="Google Shape;687;g3dd601cc77d_0_210"/>
          <p:cNvPicPr preferRelativeResize="0"/>
          <p:nvPr/>
        </p:nvPicPr>
        <p:blipFill rotWithShape="1">
          <a:blip r:embed="rId4">
            <a:alphaModFix/>
          </a:blip>
          <a:srcRect/>
          <a:stretch/>
        </p:blipFill>
        <p:spPr>
          <a:xfrm>
            <a:off x="8880175" y="4596000"/>
            <a:ext cx="1914525" cy="1666875"/>
          </a:xfrm>
          <a:prstGeom prst="rect">
            <a:avLst/>
          </a:prstGeom>
          <a:noFill/>
          <a:ln>
            <a:noFill/>
          </a:ln>
        </p:spPr>
      </p:pic>
      <p:pic>
        <p:nvPicPr>
          <p:cNvPr id="688" name="Google Shape;688;g3dd601cc77d_0_210"/>
          <p:cNvPicPr preferRelativeResize="0"/>
          <p:nvPr/>
        </p:nvPicPr>
        <p:blipFill rotWithShape="1">
          <a:blip r:embed="rId5">
            <a:alphaModFix/>
          </a:blip>
          <a:srcRect/>
          <a:stretch/>
        </p:blipFill>
        <p:spPr>
          <a:xfrm>
            <a:off x="5662800" y="4572200"/>
            <a:ext cx="1304925" cy="1714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g3d98cf69d35_0_88"/>
          <p:cNvSpPr txBox="1">
            <a:spLocks noGrp="1"/>
          </p:cNvSpPr>
          <p:nvPr>
            <p:ph type="body" idx="1"/>
          </p:nvPr>
        </p:nvSpPr>
        <p:spPr>
          <a:xfrm>
            <a:off x="463500" y="980725"/>
            <a:ext cx="11265000" cy="5270400"/>
          </a:xfrm>
          <a:prstGeom prst="rect">
            <a:avLst/>
          </a:prstGeom>
          <a:noFill/>
          <a:ln>
            <a:noFill/>
          </a:ln>
        </p:spPr>
        <p:txBody>
          <a:bodyPr spcFirstLastPara="1" wrap="square" lIns="91425" tIns="45700" rIns="91425" bIns="45700" anchor="t" anchorCtr="0">
            <a:normAutofit/>
          </a:bodyPr>
          <a:lstStyle/>
          <a:p>
            <a:pPr marL="0" lvl="0" indent="0" algn="ctr" rtl="0">
              <a:lnSpc>
                <a:spcPct val="115000"/>
              </a:lnSpc>
              <a:spcBef>
                <a:spcPts val="0"/>
              </a:spcBef>
              <a:spcAft>
                <a:spcPts val="0"/>
              </a:spcAft>
              <a:buClr>
                <a:schemeClr val="dk1"/>
              </a:buClr>
              <a:buSzPts val="1100"/>
              <a:buFont typeface="Arial"/>
              <a:buNone/>
            </a:pPr>
            <a:r>
              <a:rPr lang="ja-JP" sz="1800">
                <a:solidFill>
                  <a:srgbClr val="333333"/>
                </a:solidFill>
                <a:highlight>
                  <a:schemeClr val="lt1"/>
                </a:highlight>
                <a:latin typeface="Meiryo"/>
                <a:ea typeface="Meiryo"/>
                <a:cs typeface="Meiryo"/>
                <a:sym typeface="Meiryo"/>
              </a:rPr>
              <a:t>「誰かしかできない仕事」を、「誰もができる仕事」に変える。</a:t>
            </a:r>
            <a:br>
              <a:rPr lang="ja-JP" sz="1800">
                <a:solidFill>
                  <a:srgbClr val="333333"/>
                </a:solidFill>
                <a:highlight>
                  <a:schemeClr val="lt1"/>
                </a:highlight>
                <a:latin typeface="Meiryo"/>
                <a:ea typeface="Meiryo"/>
                <a:cs typeface="Meiryo"/>
                <a:sym typeface="Meiryo"/>
              </a:rPr>
            </a:br>
            <a:r>
              <a:rPr lang="ja-JP" sz="1800">
                <a:solidFill>
                  <a:srgbClr val="333333"/>
                </a:solidFill>
                <a:highlight>
                  <a:schemeClr val="lt1"/>
                </a:highlight>
                <a:latin typeface="Meiryo"/>
                <a:ea typeface="Meiryo"/>
                <a:cs typeface="Meiryo"/>
                <a:sym typeface="Meiryo"/>
              </a:rPr>
              <a:t>それがBizer teamの目指す世界です。</a:t>
            </a:r>
            <a:endParaRPr sz="1800">
              <a:solidFill>
                <a:srgbClr val="333333"/>
              </a:solidFill>
              <a:highlight>
                <a:schemeClr val="lt1"/>
              </a:highlight>
              <a:latin typeface="Meiryo"/>
              <a:ea typeface="Meiryo"/>
              <a:cs typeface="Meiryo"/>
              <a:sym typeface="Meiryo"/>
            </a:endParaRPr>
          </a:p>
          <a:p>
            <a:pPr marL="0" lvl="0" indent="0" algn="ctr" rtl="0">
              <a:lnSpc>
                <a:spcPct val="100000"/>
              </a:lnSpc>
              <a:spcBef>
                <a:spcPts val="1000"/>
              </a:spcBef>
              <a:spcAft>
                <a:spcPts val="0"/>
              </a:spcAft>
              <a:buClr>
                <a:schemeClr val="dk1"/>
              </a:buClr>
              <a:buSzPts val="2000"/>
              <a:buNone/>
            </a:pPr>
            <a:endParaRPr sz="1800">
              <a:latin typeface="Meiryo"/>
              <a:ea typeface="Meiryo"/>
              <a:cs typeface="Meiryo"/>
              <a:sym typeface="Meiryo"/>
            </a:endParaRPr>
          </a:p>
        </p:txBody>
      </p:sp>
      <p:sp>
        <p:nvSpPr>
          <p:cNvPr id="208" name="Google Shape;208;g3d98cf69d35_0_88"/>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4</a:t>
            </a:fld>
            <a:endParaRPr/>
          </a:p>
        </p:txBody>
      </p:sp>
      <p:sp>
        <p:nvSpPr>
          <p:cNvPr id="209" name="Google Shape;209;g3d98cf69d35_0_88"/>
          <p:cNvSpPr txBox="1">
            <a:spLocks noGrp="1"/>
          </p:cNvSpPr>
          <p:nvPr>
            <p:ph type="title"/>
          </p:nvPr>
        </p:nvSpPr>
        <p:spPr>
          <a:xfrm>
            <a:off x="130262" y="68681"/>
            <a:ext cx="7671000" cy="540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000"/>
              <a:buFont typeface="Arial"/>
              <a:buNone/>
            </a:pPr>
            <a:r>
              <a:rPr lang="ja-JP">
                <a:latin typeface="Meiryo"/>
                <a:ea typeface="Meiryo"/>
                <a:cs typeface="Meiryo"/>
                <a:sym typeface="Meiryo"/>
              </a:rPr>
              <a:t>Bizer teamのビジョン</a:t>
            </a:r>
            <a:endParaRPr>
              <a:latin typeface="Meiryo"/>
              <a:ea typeface="Meiryo"/>
              <a:cs typeface="Meiryo"/>
              <a:sym typeface="Meiryo"/>
            </a:endParaRPr>
          </a:p>
        </p:txBody>
      </p:sp>
      <p:sp>
        <p:nvSpPr>
          <p:cNvPr id="210" name="Google Shape;210;g3d98cf69d35_0_88"/>
          <p:cNvSpPr txBox="1"/>
          <p:nvPr/>
        </p:nvSpPr>
        <p:spPr>
          <a:xfrm>
            <a:off x="325586" y="1966013"/>
            <a:ext cx="11563200" cy="4022100"/>
          </a:xfrm>
          <a:prstGeom prst="rect">
            <a:avLst/>
          </a:prstGeom>
          <a:noFill/>
          <a:ln>
            <a:noFill/>
          </a:ln>
        </p:spPr>
        <p:txBody>
          <a:bodyPr spcFirstLastPara="1" wrap="square" lIns="91425" tIns="91425" rIns="91425" bIns="91425" anchor="t" anchorCtr="0">
            <a:spAutoFit/>
          </a:bodyPr>
          <a:lstStyle/>
          <a:p>
            <a:pPr marL="0" marR="0" lvl="0" indent="0" algn="l" rtl="0">
              <a:lnSpc>
                <a:spcPct val="80000"/>
              </a:lnSpc>
              <a:spcBef>
                <a:spcPts val="1100"/>
              </a:spcBef>
              <a:spcAft>
                <a:spcPts val="0"/>
              </a:spcAft>
              <a:buClr>
                <a:srgbClr val="000000"/>
              </a:buClr>
              <a:buSzPts val="2700"/>
              <a:buFont typeface="Arial"/>
              <a:buNone/>
            </a:pPr>
            <a:r>
              <a:rPr lang="ja-JP" sz="2700" b="1" i="0" u="none" strike="noStrike" cap="none">
                <a:solidFill>
                  <a:srgbClr val="0071F2"/>
                </a:solidFill>
                <a:highlight>
                  <a:srgbClr val="FFFFFF"/>
                </a:highlight>
                <a:latin typeface="Meiryo"/>
                <a:ea typeface="Meiryo"/>
                <a:cs typeface="Meiryo"/>
                <a:sym typeface="Meiryo"/>
              </a:rPr>
              <a:t>複雑な仕事を、みんなで扱える世界へ</a:t>
            </a:r>
            <a:br>
              <a:rPr lang="ja-JP" sz="2700" b="1" i="0" u="none" strike="noStrike" cap="none">
                <a:solidFill>
                  <a:srgbClr val="0071F2"/>
                </a:solidFill>
                <a:highlight>
                  <a:srgbClr val="FFFFFF"/>
                </a:highlight>
                <a:latin typeface="Meiryo"/>
                <a:ea typeface="Meiryo"/>
                <a:cs typeface="Meiryo"/>
                <a:sym typeface="Meiryo"/>
              </a:rPr>
            </a:br>
            <a:endParaRPr sz="1950" b="0" i="0" u="none" strike="noStrike" cap="none">
              <a:solidFill>
                <a:srgbClr val="333333"/>
              </a:solidFill>
              <a:highlight>
                <a:srgbClr val="FFFFFF"/>
              </a:highlight>
              <a:latin typeface="Meiryo"/>
              <a:ea typeface="Meiryo"/>
              <a:cs typeface="Meiryo"/>
              <a:sym typeface="Meiryo"/>
            </a:endParaRPr>
          </a:p>
          <a:p>
            <a:pPr marL="0" marR="0" lvl="0" indent="0" algn="l" rtl="0">
              <a:lnSpc>
                <a:spcPct val="80000"/>
              </a:lnSpc>
              <a:spcBef>
                <a:spcPts val="1100"/>
              </a:spcBef>
              <a:spcAft>
                <a:spcPts val="0"/>
              </a:spcAft>
              <a:buClr>
                <a:srgbClr val="000000"/>
              </a:buClr>
              <a:buSzPts val="1800"/>
              <a:buFont typeface="Arial"/>
              <a:buNone/>
            </a:pPr>
            <a:r>
              <a:rPr lang="ja-JP" sz="1800" b="1" i="0" u="none" strike="noStrike" cap="none">
                <a:solidFill>
                  <a:srgbClr val="333333"/>
                </a:solidFill>
                <a:highlight>
                  <a:srgbClr val="FFFFFF"/>
                </a:highlight>
                <a:latin typeface="Meiryo"/>
                <a:ea typeface="Meiryo"/>
                <a:cs typeface="Meiryo"/>
                <a:sym typeface="Meiryo"/>
              </a:rPr>
              <a:t>手順が個人の頭の中にある、状態が共有されていない、情報が分散している…</a:t>
            </a:r>
            <a:endParaRPr sz="1800" b="1" i="0" u="none" strike="noStrike" cap="none">
              <a:solidFill>
                <a:srgbClr val="333333"/>
              </a:solidFill>
              <a:highlight>
                <a:srgbClr val="FFFFFF"/>
              </a:highlight>
              <a:latin typeface="Meiryo"/>
              <a:ea typeface="Meiryo"/>
              <a:cs typeface="Meiryo"/>
              <a:sym typeface="Meiryo"/>
            </a:endParaRPr>
          </a:p>
          <a:p>
            <a:pPr marL="0" marR="0" lvl="0" indent="0" algn="l" rtl="0">
              <a:lnSpc>
                <a:spcPct val="80000"/>
              </a:lnSpc>
              <a:spcBef>
                <a:spcPts val="1100"/>
              </a:spcBef>
              <a:spcAft>
                <a:spcPts val="0"/>
              </a:spcAft>
              <a:buClr>
                <a:srgbClr val="000000"/>
              </a:buClr>
              <a:buSzPts val="1800"/>
              <a:buFont typeface="Arial"/>
              <a:buNone/>
            </a:pPr>
            <a:r>
              <a:rPr lang="ja-JP" sz="1800" b="0" i="0" u="none" strike="noStrike" cap="none">
                <a:solidFill>
                  <a:srgbClr val="333333"/>
                </a:solidFill>
                <a:highlight>
                  <a:srgbClr val="FFFFFF"/>
                </a:highlight>
                <a:latin typeface="Meiryo"/>
                <a:ea typeface="Meiryo"/>
                <a:cs typeface="Meiryo"/>
                <a:sym typeface="Meiryo"/>
              </a:rPr>
              <a:t>こうした理由で、必要以上に複雑で難しくなった仕事を抱えているチームがたくさんあります。</a:t>
            </a:r>
            <a:endParaRPr sz="1800" b="0" i="0" u="none" strike="noStrike" cap="none">
              <a:solidFill>
                <a:srgbClr val="333333"/>
              </a:solidFill>
              <a:highlight>
                <a:srgbClr val="FFFFFF"/>
              </a:highlight>
              <a:latin typeface="Meiryo"/>
              <a:ea typeface="Meiryo"/>
              <a:cs typeface="Meiryo"/>
              <a:sym typeface="Meiryo"/>
            </a:endParaRPr>
          </a:p>
          <a:p>
            <a:pPr marL="0" marR="0" lvl="0" indent="0" algn="l" rtl="0">
              <a:lnSpc>
                <a:spcPct val="80000"/>
              </a:lnSpc>
              <a:spcBef>
                <a:spcPts val="1100"/>
              </a:spcBef>
              <a:spcAft>
                <a:spcPts val="0"/>
              </a:spcAft>
              <a:buClr>
                <a:srgbClr val="000000"/>
              </a:buClr>
              <a:buSzPts val="1800"/>
              <a:buFont typeface="Arial"/>
              <a:buNone/>
            </a:pPr>
            <a:endParaRPr sz="1800" b="0" i="0" u="none" strike="noStrike" cap="none">
              <a:solidFill>
                <a:srgbClr val="333333"/>
              </a:solidFill>
              <a:highlight>
                <a:srgbClr val="FFFFFF"/>
              </a:highlight>
              <a:latin typeface="Meiryo"/>
              <a:ea typeface="Meiryo"/>
              <a:cs typeface="Meiryo"/>
              <a:sym typeface="Meiryo"/>
            </a:endParaRPr>
          </a:p>
          <a:p>
            <a:pPr marL="0" marR="0" lvl="0" indent="0" algn="l" rtl="0">
              <a:lnSpc>
                <a:spcPct val="80000"/>
              </a:lnSpc>
              <a:spcBef>
                <a:spcPts val="1100"/>
              </a:spcBef>
              <a:spcAft>
                <a:spcPts val="0"/>
              </a:spcAft>
              <a:buClr>
                <a:srgbClr val="000000"/>
              </a:buClr>
              <a:buSzPts val="1800"/>
              <a:buFont typeface="Arial"/>
              <a:buNone/>
            </a:pPr>
            <a:r>
              <a:rPr lang="ja-JP" sz="1800" b="0" i="0" u="none" strike="noStrike" cap="none">
                <a:solidFill>
                  <a:srgbClr val="333333"/>
                </a:solidFill>
                <a:highlight>
                  <a:srgbClr val="FFFFFF"/>
                </a:highlight>
                <a:latin typeface="Meiryo"/>
                <a:ea typeface="Meiryo"/>
                <a:cs typeface="Meiryo"/>
                <a:sym typeface="Meiryo"/>
              </a:rPr>
              <a:t>Bizer team は、そういった</a:t>
            </a:r>
            <a:r>
              <a:rPr lang="ja-JP" sz="1800" b="1" i="0" u="none" strike="noStrike" cap="none">
                <a:solidFill>
                  <a:srgbClr val="333333"/>
                </a:solidFill>
                <a:highlight>
                  <a:srgbClr val="FFFFFF"/>
                </a:highlight>
                <a:latin typeface="Meiryo"/>
                <a:ea typeface="Meiryo"/>
                <a:cs typeface="Meiryo"/>
                <a:sym typeface="Meiryo"/>
              </a:rPr>
              <a:t>複雑な仕事を、分解し、わかりやすく、かんたんに扱えるようにするツール</a:t>
            </a:r>
            <a:r>
              <a:rPr lang="ja-JP" sz="1800" b="0" i="0" u="none" strike="noStrike" cap="none">
                <a:solidFill>
                  <a:srgbClr val="333333"/>
                </a:solidFill>
                <a:highlight>
                  <a:srgbClr val="FFFFFF"/>
                </a:highlight>
                <a:latin typeface="Meiryo"/>
                <a:ea typeface="Meiryo"/>
                <a:cs typeface="Meiryo"/>
                <a:sym typeface="Meiryo"/>
              </a:rPr>
              <a:t>です</a:t>
            </a:r>
            <a:r>
              <a:rPr lang="ja-JP" sz="1800" b="1" i="0" u="none" strike="noStrike" cap="none">
                <a:solidFill>
                  <a:srgbClr val="333333"/>
                </a:solidFill>
                <a:highlight>
                  <a:srgbClr val="FFFFFF"/>
                </a:highlight>
                <a:latin typeface="Meiryo"/>
                <a:ea typeface="Meiryo"/>
                <a:cs typeface="Meiryo"/>
                <a:sym typeface="Meiryo"/>
              </a:rPr>
              <a:t>。</a:t>
            </a:r>
            <a:endParaRPr sz="1800" b="1" i="0" u="none" strike="noStrike" cap="none">
              <a:solidFill>
                <a:srgbClr val="333333"/>
              </a:solidFill>
              <a:highlight>
                <a:srgbClr val="FFFFFF"/>
              </a:highlight>
              <a:latin typeface="Meiryo"/>
              <a:ea typeface="Meiryo"/>
              <a:cs typeface="Meiryo"/>
              <a:sym typeface="Meiryo"/>
            </a:endParaRPr>
          </a:p>
          <a:p>
            <a:pPr marL="0" marR="0" lvl="0" indent="0" algn="l" rtl="0">
              <a:lnSpc>
                <a:spcPct val="80000"/>
              </a:lnSpc>
              <a:spcBef>
                <a:spcPts val="1100"/>
              </a:spcBef>
              <a:spcAft>
                <a:spcPts val="0"/>
              </a:spcAft>
              <a:buClr>
                <a:srgbClr val="000000"/>
              </a:buClr>
              <a:buSzPts val="1800"/>
              <a:buFont typeface="Arial"/>
              <a:buNone/>
            </a:pPr>
            <a:r>
              <a:rPr lang="ja-JP" sz="1800" b="1" i="0" u="none" strike="noStrike" cap="none">
                <a:solidFill>
                  <a:srgbClr val="333333"/>
                </a:solidFill>
                <a:highlight>
                  <a:srgbClr val="FFFFFF"/>
                </a:highlight>
                <a:latin typeface="Meiryo"/>
                <a:ea typeface="Meiryo"/>
                <a:cs typeface="Meiryo"/>
                <a:sym typeface="Meiryo"/>
              </a:rPr>
              <a:t>ステップにわける、順番に並べる、分担する、共有する</a:t>
            </a:r>
            <a:r>
              <a:rPr lang="ja-JP" sz="1800" b="0" i="0" u="none" strike="noStrike" cap="none">
                <a:solidFill>
                  <a:srgbClr val="333333"/>
                </a:solidFill>
                <a:highlight>
                  <a:srgbClr val="FFFFFF"/>
                </a:highlight>
                <a:latin typeface="Meiryo"/>
                <a:ea typeface="Meiryo"/>
                <a:cs typeface="Meiryo"/>
                <a:sym typeface="Meiryo"/>
              </a:rPr>
              <a:t>、といった工夫で仕事はわかりやすくなります。</a:t>
            </a:r>
            <a:endParaRPr sz="1800" b="0" i="0" u="none" strike="noStrike" cap="none">
              <a:solidFill>
                <a:srgbClr val="333333"/>
              </a:solidFill>
              <a:highlight>
                <a:srgbClr val="FFFFFF"/>
              </a:highlight>
              <a:latin typeface="Meiryo"/>
              <a:ea typeface="Meiryo"/>
              <a:cs typeface="Meiryo"/>
              <a:sym typeface="Meiryo"/>
            </a:endParaRPr>
          </a:p>
          <a:p>
            <a:pPr marL="0" marR="0" lvl="0" indent="0" algn="l" rtl="0">
              <a:lnSpc>
                <a:spcPct val="80000"/>
              </a:lnSpc>
              <a:spcBef>
                <a:spcPts val="1100"/>
              </a:spcBef>
              <a:spcAft>
                <a:spcPts val="0"/>
              </a:spcAft>
              <a:buClr>
                <a:srgbClr val="000000"/>
              </a:buClr>
              <a:buSzPts val="1800"/>
              <a:buFont typeface="Arial"/>
              <a:buNone/>
            </a:pPr>
            <a:r>
              <a:rPr lang="ja-JP" sz="1800" b="0" i="0" u="none" strike="noStrike" cap="none">
                <a:solidFill>
                  <a:srgbClr val="333333"/>
                </a:solidFill>
                <a:highlight>
                  <a:srgbClr val="FFFFFF"/>
                </a:highlight>
                <a:latin typeface="Meiryo"/>
                <a:ea typeface="Meiryo"/>
                <a:cs typeface="Meiryo"/>
                <a:sym typeface="Meiryo"/>
              </a:rPr>
              <a:t>そして、誰かの仕事はみんなの仕事に変わります。</a:t>
            </a:r>
            <a:endParaRPr sz="1800" b="0" i="0" u="none" strike="noStrike" cap="none">
              <a:solidFill>
                <a:srgbClr val="333333"/>
              </a:solidFill>
              <a:highlight>
                <a:srgbClr val="FFFFFF"/>
              </a:highlight>
              <a:latin typeface="Meiryo"/>
              <a:ea typeface="Meiryo"/>
              <a:cs typeface="Meiryo"/>
              <a:sym typeface="Meiryo"/>
            </a:endParaRPr>
          </a:p>
          <a:p>
            <a:pPr marL="0" marR="0" lvl="0" indent="0" algn="l" rtl="0">
              <a:lnSpc>
                <a:spcPct val="80000"/>
              </a:lnSpc>
              <a:spcBef>
                <a:spcPts val="1100"/>
              </a:spcBef>
              <a:spcAft>
                <a:spcPts val="0"/>
              </a:spcAft>
              <a:buClr>
                <a:srgbClr val="000000"/>
              </a:buClr>
              <a:buSzPts val="1800"/>
              <a:buFont typeface="Arial"/>
              <a:buNone/>
            </a:pPr>
            <a:endParaRPr sz="1800" b="0" i="0" u="none" strike="noStrike" cap="none">
              <a:solidFill>
                <a:srgbClr val="333333"/>
              </a:solidFill>
              <a:highlight>
                <a:srgbClr val="FFFFFF"/>
              </a:highlight>
              <a:latin typeface="Meiryo"/>
              <a:ea typeface="Meiryo"/>
              <a:cs typeface="Meiryo"/>
              <a:sym typeface="Meiryo"/>
            </a:endParaRPr>
          </a:p>
          <a:p>
            <a:pPr marL="0" marR="0" lvl="0" indent="0" algn="l" rtl="0">
              <a:lnSpc>
                <a:spcPct val="80000"/>
              </a:lnSpc>
              <a:spcBef>
                <a:spcPts val="1100"/>
              </a:spcBef>
              <a:spcAft>
                <a:spcPts val="0"/>
              </a:spcAft>
              <a:buClr>
                <a:srgbClr val="000000"/>
              </a:buClr>
              <a:buSzPts val="1800"/>
              <a:buFont typeface="Arial"/>
              <a:buNone/>
            </a:pPr>
            <a:r>
              <a:rPr lang="ja-JP" sz="1800" b="0" i="0" u="none" strike="noStrike" cap="none">
                <a:solidFill>
                  <a:srgbClr val="333333"/>
                </a:solidFill>
                <a:highlight>
                  <a:srgbClr val="FFFFFF"/>
                </a:highlight>
                <a:latin typeface="Meiryo"/>
                <a:ea typeface="Meiryo"/>
                <a:cs typeface="Meiryo"/>
                <a:sym typeface="Meiryo"/>
              </a:rPr>
              <a:t>Bizer teamでみなさんの仕事をもっと「かんたん」に。</a:t>
            </a:r>
            <a:endParaRPr sz="1800" b="0" i="0" u="none" strike="noStrike" cap="none">
              <a:solidFill>
                <a:srgbClr val="333333"/>
              </a:solidFill>
              <a:highlight>
                <a:srgbClr val="FFFFFF"/>
              </a:highlight>
              <a:latin typeface="Meiryo"/>
              <a:ea typeface="Meiryo"/>
              <a:cs typeface="Meiryo"/>
              <a:sym typeface="Meiryo"/>
            </a:endParaRPr>
          </a:p>
          <a:p>
            <a:pPr marL="0" marR="0" lvl="0" indent="0" algn="l" rtl="0">
              <a:lnSpc>
                <a:spcPct val="80000"/>
              </a:lnSpc>
              <a:spcBef>
                <a:spcPts val="1100"/>
              </a:spcBef>
              <a:spcAft>
                <a:spcPts val="0"/>
              </a:spcAft>
              <a:buClr>
                <a:srgbClr val="000000"/>
              </a:buClr>
              <a:buSzPts val="1800"/>
              <a:buFont typeface="Arial"/>
              <a:buNone/>
            </a:pPr>
            <a:r>
              <a:rPr lang="ja-JP" sz="1800" b="0" i="0" u="none" strike="noStrike" cap="none">
                <a:solidFill>
                  <a:srgbClr val="333333"/>
                </a:solidFill>
                <a:highlight>
                  <a:srgbClr val="FFFFFF"/>
                </a:highlight>
                <a:latin typeface="Meiryo"/>
                <a:ea typeface="Meiryo"/>
                <a:cs typeface="Meiryo"/>
                <a:sym typeface="Meiryo"/>
              </a:rPr>
              <a:t>誰もが働きやすい仕組みをたくさん作っていきたいと私たちは考えています。</a:t>
            </a:r>
            <a:endParaRPr sz="1800" b="0" i="0" u="none" strike="noStrike" cap="none">
              <a:solidFill>
                <a:srgbClr val="333333"/>
              </a:solidFill>
              <a:highlight>
                <a:srgbClr val="FFFFFF"/>
              </a:highlight>
              <a:latin typeface="Meiryo"/>
              <a:ea typeface="Meiryo"/>
              <a:cs typeface="Meiryo"/>
              <a:sym typeface="Meiryo"/>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92"/>
        <p:cNvGrpSpPr/>
        <p:nvPr/>
      </p:nvGrpSpPr>
      <p:grpSpPr>
        <a:xfrm>
          <a:off x="0" y="0"/>
          <a:ext cx="0" cy="0"/>
          <a:chOff x="0" y="0"/>
          <a:chExt cx="0" cy="0"/>
        </a:xfrm>
      </p:grpSpPr>
      <p:sp>
        <p:nvSpPr>
          <p:cNvPr id="693" name="Google Shape;693;g3c5df7eb690_0_1150"/>
          <p:cNvSpPr txBox="1"/>
          <p:nvPr/>
        </p:nvSpPr>
        <p:spPr>
          <a:xfrm>
            <a:off x="928975" y="2228021"/>
            <a:ext cx="10381800" cy="384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1000"/>
              </a:spcBef>
              <a:spcAft>
                <a:spcPts val="0"/>
              </a:spcAft>
              <a:buClr>
                <a:srgbClr val="000000"/>
              </a:buClr>
              <a:buSzPts val="1900"/>
              <a:buFont typeface="Arial"/>
              <a:buNone/>
            </a:pPr>
            <a:r>
              <a:rPr lang="ja-JP" sz="1900" b="1" i="0" u="none" strike="noStrike" cap="none">
                <a:solidFill>
                  <a:schemeClr val="dk1"/>
                </a:solidFill>
                <a:latin typeface="Meiryo"/>
                <a:ea typeface="Meiryo"/>
                <a:cs typeface="Meiryo"/>
                <a:sym typeface="Meiryo"/>
              </a:rPr>
              <a:t>タスクの進捗を管理をするためのアクション</a:t>
            </a:r>
            <a:endParaRPr sz="1800" b="0" i="0" u="none" strike="noStrike" cap="none">
              <a:solidFill>
                <a:schemeClr val="dk1"/>
              </a:solidFill>
              <a:latin typeface="Meiryo"/>
              <a:ea typeface="Meiryo"/>
              <a:cs typeface="Meiryo"/>
              <a:sym typeface="Meiryo"/>
            </a:endParaRPr>
          </a:p>
        </p:txBody>
      </p:sp>
      <p:sp>
        <p:nvSpPr>
          <p:cNvPr id="694" name="Google Shape;694;g3c5df7eb690_0_1150"/>
          <p:cNvSpPr txBox="1">
            <a:spLocks noGrp="1"/>
          </p:cNvSpPr>
          <p:nvPr>
            <p:ph type="sldNum" idx="12"/>
          </p:nvPr>
        </p:nvSpPr>
        <p:spPr>
          <a:xfrm>
            <a:off x="11480801" y="8475136"/>
            <a:ext cx="3657600" cy="486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40</a:t>
            </a:fld>
            <a:endParaRPr/>
          </a:p>
        </p:txBody>
      </p:sp>
      <p:sp>
        <p:nvSpPr>
          <p:cNvPr id="695" name="Google Shape;695;g3c5df7eb690_0_1150"/>
          <p:cNvSpPr txBox="1">
            <a:spLocks noGrp="1"/>
          </p:cNvSpPr>
          <p:nvPr>
            <p:ph type="title"/>
          </p:nvPr>
        </p:nvSpPr>
        <p:spPr>
          <a:xfrm>
            <a:off x="130262" y="68681"/>
            <a:ext cx="7671000" cy="540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000"/>
              <a:buFont typeface="Arial"/>
              <a:buNone/>
            </a:pPr>
            <a:r>
              <a:rPr lang="ja-JP">
                <a:latin typeface="Meiryo"/>
                <a:ea typeface="Meiryo"/>
                <a:cs typeface="Meiryo"/>
                <a:sym typeface="Meiryo"/>
              </a:rPr>
              <a:t>タスクの進捗を管理する</a:t>
            </a:r>
            <a:endParaRPr>
              <a:latin typeface="Meiryo"/>
              <a:ea typeface="Meiryo"/>
              <a:cs typeface="Meiryo"/>
              <a:sym typeface="Meiryo"/>
            </a:endParaRPr>
          </a:p>
        </p:txBody>
      </p:sp>
      <p:sp>
        <p:nvSpPr>
          <p:cNvPr id="696" name="Google Shape;696;g3c5df7eb690_0_1150"/>
          <p:cNvSpPr txBox="1">
            <a:spLocks noGrp="1"/>
          </p:cNvSpPr>
          <p:nvPr>
            <p:ph type="body" idx="1"/>
          </p:nvPr>
        </p:nvSpPr>
        <p:spPr>
          <a:xfrm>
            <a:off x="326125" y="934925"/>
            <a:ext cx="11265000" cy="9627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タスク完了に必要な具体的な内容を追加し、</a:t>
            </a:r>
            <a:endParaRPr sz="1800">
              <a:latin typeface="Meiryo"/>
              <a:ea typeface="Meiryo"/>
              <a:cs typeface="Meiryo"/>
              <a:sym typeface="Meiryo"/>
            </a:endParaRPr>
          </a:p>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「タスクを見に行けばチームの業務進捗が分かる状態」をつくりましょう。</a:t>
            </a:r>
            <a:endParaRPr sz="1800">
              <a:latin typeface="Meiryo"/>
              <a:ea typeface="Meiryo"/>
              <a:cs typeface="Meiryo"/>
              <a:sym typeface="Meiryo"/>
            </a:endParaRPr>
          </a:p>
        </p:txBody>
      </p:sp>
      <p:sp>
        <p:nvSpPr>
          <p:cNvPr id="697" name="Google Shape;697;g3c5df7eb690_0_1150"/>
          <p:cNvSpPr/>
          <p:nvPr/>
        </p:nvSpPr>
        <p:spPr>
          <a:xfrm>
            <a:off x="725568" y="2318173"/>
            <a:ext cx="203400" cy="203400"/>
          </a:xfrm>
          <a:prstGeom prst="ellipse">
            <a:avLst/>
          </a:prstGeom>
          <a:solidFill>
            <a:srgbClr val="3CA2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BIZ UDPGothic"/>
              <a:ea typeface="BIZ UDPGothic"/>
              <a:cs typeface="BIZ UDPGothic"/>
              <a:sym typeface="BIZ UDPGothic"/>
            </a:endParaRPr>
          </a:p>
        </p:txBody>
      </p:sp>
      <p:sp>
        <p:nvSpPr>
          <p:cNvPr id="698" name="Google Shape;698;g3c5df7eb690_0_1150"/>
          <p:cNvSpPr txBox="1">
            <a:spLocks noGrp="1"/>
          </p:cNvSpPr>
          <p:nvPr>
            <p:ph type="dt" idx="10"/>
          </p:nvPr>
        </p:nvSpPr>
        <p:spPr>
          <a:xfrm>
            <a:off x="8458901" y="6332602"/>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40</a:t>
            </a:fld>
            <a:endParaRPr/>
          </a:p>
        </p:txBody>
      </p:sp>
      <p:sp>
        <p:nvSpPr>
          <p:cNvPr id="699" name="Google Shape;699;g3c5df7eb690_0_1150"/>
          <p:cNvSpPr txBox="1"/>
          <p:nvPr/>
        </p:nvSpPr>
        <p:spPr>
          <a:xfrm>
            <a:off x="928845" y="2680357"/>
            <a:ext cx="100041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100"/>
              <a:buFont typeface="Arial"/>
              <a:buNone/>
            </a:pPr>
            <a:r>
              <a:rPr lang="ja-JP" sz="1800" b="0" i="0" u="none" strike="noStrike" cap="none">
                <a:solidFill>
                  <a:schemeClr val="dk1"/>
                </a:solidFill>
                <a:latin typeface="Meiryo"/>
                <a:ea typeface="Meiryo"/>
                <a:cs typeface="Meiryo"/>
                <a:sym typeface="Meiryo"/>
              </a:rPr>
              <a:t>・タスク期限を設定する</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800" b="0" i="0" u="none" strike="noStrike" cap="none">
                <a:solidFill>
                  <a:schemeClr val="dk1"/>
                </a:solidFill>
                <a:latin typeface="Meiryo"/>
                <a:ea typeface="Meiryo"/>
                <a:cs typeface="Meiryo"/>
                <a:sym typeface="Meiryo"/>
              </a:rPr>
              <a:t>・リマインダーを設定する</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800" b="0" i="0" u="none" strike="noStrike" cap="none">
                <a:solidFill>
                  <a:schemeClr val="dk1"/>
                </a:solidFill>
                <a:latin typeface="Meiryo"/>
                <a:ea typeface="Meiryo"/>
                <a:cs typeface="Meiryo"/>
                <a:sym typeface="Meiryo"/>
              </a:rPr>
              <a:t>・メモ、ファイル、コメントを活用する…作業詳細や注意事項などの必要情報を紐づける</a:t>
            </a:r>
            <a:endParaRPr sz="1800" b="0" i="0" u="none" strike="noStrike" cap="none">
              <a:solidFill>
                <a:schemeClr val="dk1"/>
              </a:solidFill>
              <a:latin typeface="Meiryo"/>
              <a:ea typeface="Meiryo"/>
              <a:cs typeface="Meiryo"/>
              <a:sym typeface="Meiryo"/>
            </a:endParaRPr>
          </a:p>
        </p:txBody>
      </p:sp>
      <p:sp>
        <p:nvSpPr>
          <p:cNvPr id="700" name="Google Shape;700;g3c5df7eb690_0_1150"/>
          <p:cNvSpPr txBox="1"/>
          <p:nvPr/>
        </p:nvSpPr>
        <p:spPr>
          <a:xfrm>
            <a:off x="928975" y="4264087"/>
            <a:ext cx="10381800" cy="384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1000"/>
              </a:spcBef>
              <a:spcAft>
                <a:spcPts val="0"/>
              </a:spcAft>
              <a:buClr>
                <a:srgbClr val="000000"/>
              </a:buClr>
              <a:buSzPts val="1900"/>
              <a:buFont typeface="Arial"/>
              <a:buNone/>
            </a:pPr>
            <a:r>
              <a:rPr lang="ja-JP" sz="1900" b="1" i="0" u="none" strike="noStrike" cap="none">
                <a:solidFill>
                  <a:schemeClr val="dk1"/>
                </a:solidFill>
                <a:latin typeface="Meiryo"/>
                <a:ea typeface="Meiryo"/>
                <a:cs typeface="Meiryo"/>
                <a:sym typeface="Meiryo"/>
              </a:rPr>
              <a:t>チームでタスクを管理するためのTips</a:t>
            </a:r>
            <a:endParaRPr sz="1800" b="0" i="0" u="none" strike="noStrike" cap="none">
              <a:solidFill>
                <a:schemeClr val="dk1"/>
              </a:solidFill>
              <a:latin typeface="Meiryo"/>
              <a:ea typeface="Meiryo"/>
              <a:cs typeface="Meiryo"/>
              <a:sym typeface="Meiryo"/>
            </a:endParaRPr>
          </a:p>
        </p:txBody>
      </p:sp>
      <p:sp>
        <p:nvSpPr>
          <p:cNvPr id="701" name="Google Shape;701;g3c5df7eb690_0_1150"/>
          <p:cNvSpPr/>
          <p:nvPr/>
        </p:nvSpPr>
        <p:spPr>
          <a:xfrm>
            <a:off x="725568" y="4354239"/>
            <a:ext cx="203400" cy="203400"/>
          </a:xfrm>
          <a:prstGeom prst="ellipse">
            <a:avLst/>
          </a:prstGeom>
          <a:solidFill>
            <a:srgbClr val="3CA2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BIZ UDPGothic"/>
              <a:ea typeface="BIZ UDPGothic"/>
              <a:cs typeface="BIZ UDPGothic"/>
              <a:sym typeface="BIZ UDPGothic"/>
            </a:endParaRPr>
          </a:p>
        </p:txBody>
      </p:sp>
      <p:sp>
        <p:nvSpPr>
          <p:cNvPr id="702" name="Google Shape;702;g3c5df7eb690_0_1150"/>
          <p:cNvSpPr txBox="1"/>
          <p:nvPr/>
        </p:nvSpPr>
        <p:spPr>
          <a:xfrm>
            <a:off x="940575" y="4718542"/>
            <a:ext cx="100041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900"/>
              <a:buFont typeface="Arial"/>
              <a:buNone/>
            </a:pPr>
            <a:r>
              <a:rPr lang="ja-JP" sz="1800" b="0" i="0" u="none" strike="noStrike" cap="none">
                <a:solidFill>
                  <a:schemeClr val="dk1"/>
                </a:solidFill>
                <a:latin typeface="Meiryo"/>
                <a:ea typeface="Meiryo"/>
                <a:cs typeface="Meiryo"/>
                <a:sym typeface="Meiryo"/>
              </a:rPr>
              <a:t>・チームでBizer teamを見る時間を作る</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900"/>
              <a:buFont typeface="Arial"/>
              <a:buNone/>
            </a:pPr>
            <a:r>
              <a:rPr lang="ja-JP" sz="1800" b="0" i="0" u="none" strike="noStrike" cap="none">
                <a:solidFill>
                  <a:schemeClr val="dk1"/>
                </a:solidFill>
                <a:latin typeface="Meiryo"/>
                <a:ea typeface="Meiryo"/>
                <a:cs typeface="Meiryo"/>
                <a:sym typeface="Meiryo"/>
              </a:rPr>
              <a:t>　</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900"/>
              <a:buFont typeface="Arial"/>
              <a:buNone/>
            </a:pPr>
            <a:r>
              <a:rPr lang="ja-JP" sz="1800" b="0" i="0" u="none" strike="noStrike" cap="none">
                <a:solidFill>
                  <a:schemeClr val="dk1"/>
                </a:solidFill>
                <a:latin typeface="Meiryo"/>
                <a:ea typeface="Meiryo"/>
                <a:cs typeface="Meiryo"/>
                <a:sym typeface="Meiryo"/>
              </a:rPr>
              <a:t>　例：定例ミーティングでBizer teamのタスクを一緒に確認する時間を設ける</a:t>
            </a:r>
            <a:endParaRPr sz="1800" b="0" i="0" u="none" strike="noStrike" cap="none">
              <a:solidFill>
                <a:schemeClr val="dk1"/>
              </a:solidFill>
              <a:latin typeface="Meiryo"/>
              <a:ea typeface="Meiryo"/>
              <a:cs typeface="Meiryo"/>
              <a:sym typeface="Meiryo"/>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706"/>
        <p:cNvGrpSpPr/>
        <p:nvPr/>
      </p:nvGrpSpPr>
      <p:grpSpPr>
        <a:xfrm>
          <a:off x="0" y="0"/>
          <a:ext cx="0" cy="0"/>
          <a:chOff x="0" y="0"/>
          <a:chExt cx="0" cy="0"/>
        </a:xfrm>
      </p:grpSpPr>
      <p:sp>
        <p:nvSpPr>
          <p:cNvPr id="707" name="Google Shape;707;g3c5df7eb690_0_1178"/>
          <p:cNvSpPr txBox="1"/>
          <p:nvPr/>
        </p:nvSpPr>
        <p:spPr>
          <a:xfrm>
            <a:off x="928975" y="2164890"/>
            <a:ext cx="10381800" cy="384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1000"/>
              </a:spcBef>
              <a:spcAft>
                <a:spcPts val="0"/>
              </a:spcAft>
              <a:buClr>
                <a:srgbClr val="000000"/>
              </a:buClr>
              <a:buSzPts val="1900"/>
              <a:buFont typeface="Arial"/>
              <a:buNone/>
            </a:pPr>
            <a:r>
              <a:rPr lang="ja-JP" sz="1900" b="1" i="0" u="none" strike="noStrike" cap="none">
                <a:solidFill>
                  <a:schemeClr val="dk1"/>
                </a:solidFill>
                <a:latin typeface="Meiryo"/>
                <a:ea typeface="Meiryo"/>
                <a:cs typeface="Meiryo"/>
                <a:sym typeface="Meiryo"/>
              </a:rPr>
              <a:t>業務を型化するためのアクション</a:t>
            </a:r>
            <a:endParaRPr sz="1800" b="0" i="0" u="none" strike="noStrike" cap="none">
              <a:solidFill>
                <a:schemeClr val="dk1"/>
              </a:solidFill>
              <a:latin typeface="Meiryo"/>
              <a:ea typeface="Meiryo"/>
              <a:cs typeface="Meiryo"/>
              <a:sym typeface="Meiryo"/>
            </a:endParaRPr>
          </a:p>
        </p:txBody>
      </p:sp>
      <p:sp>
        <p:nvSpPr>
          <p:cNvPr id="708" name="Google Shape;708;g3c5df7eb690_0_1178"/>
          <p:cNvSpPr txBox="1">
            <a:spLocks noGrp="1"/>
          </p:cNvSpPr>
          <p:nvPr>
            <p:ph type="sldNum" idx="12"/>
          </p:nvPr>
        </p:nvSpPr>
        <p:spPr>
          <a:xfrm>
            <a:off x="11480801" y="8475136"/>
            <a:ext cx="3657600" cy="486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41</a:t>
            </a:fld>
            <a:endParaRPr/>
          </a:p>
        </p:txBody>
      </p:sp>
      <p:sp>
        <p:nvSpPr>
          <p:cNvPr id="709" name="Google Shape;709;g3c5df7eb690_0_1178"/>
          <p:cNvSpPr txBox="1">
            <a:spLocks noGrp="1"/>
          </p:cNvSpPr>
          <p:nvPr>
            <p:ph type="title"/>
          </p:nvPr>
        </p:nvSpPr>
        <p:spPr>
          <a:xfrm>
            <a:off x="130262" y="68681"/>
            <a:ext cx="7671000" cy="540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100"/>
              <a:buFont typeface="Arial"/>
              <a:buNone/>
            </a:pPr>
            <a:r>
              <a:rPr lang="ja-JP">
                <a:latin typeface="Meiryo"/>
                <a:ea typeface="Meiryo"/>
                <a:cs typeface="Meiryo"/>
                <a:sym typeface="Meiryo"/>
              </a:rPr>
              <a:t>チーム内のタスクを集約し、業務を型化する</a:t>
            </a:r>
            <a:endParaRPr>
              <a:latin typeface="Meiryo"/>
              <a:ea typeface="Meiryo"/>
              <a:cs typeface="Meiryo"/>
              <a:sym typeface="Meiryo"/>
            </a:endParaRPr>
          </a:p>
        </p:txBody>
      </p:sp>
      <p:sp>
        <p:nvSpPr>
          <p:cNvPr id="710" name="Google Shape;710;g3c5df7eb690_0_1178"/>
          <p:cNvSpPr txBox="1">
            <a:spLocks noGrp="1"/>
          </p:cNvSpPr>
          <p:nvPr>
            <p:ph type="body" idx="1"/>
          </p:nvPr>
        </p:nvSpPr>
        <p:spPr>
          <a:xfrm>
            <a:off x="326125" y="934925"/>
            <a:ext cx="11265000" cy="9627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チームの業務をBizer teamで管理し、「その人しか分からない仕事」をなくすことで、</a:t>
            </a:r>
            <a:endParaRPr sz="1800">
              <a:latin typeface="Meiryo"/>
              <a:ea typeface="Meiryo"/>
              <a:cs typeface="Meiryo"/>
              <a:sym typeface="Meiryo"/>
            </a:endParaRPr>
          </a:p>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業務改善や属人化解消につながり、タスクがチームの資産として蓄積されます。</a:t>
            </a:r>
            <a:endParaRPr sz="1800">
              <a:latin typeface="Meiryo"/>
              <a:ea typeface="Meiryo"/>
              <a:cs typeface="Meiryo"/>
              <a:sym typeface="Meiryo"/>
            </a:endParaRPr>
          </a:p>
        </p:txBody>
      </p:sp>
      <p:sp>
        <p:nvSpPr>
          <p:cNvPr id="711" name="Google Shape;711;g3c5df7eb690_0_1178"/>
          <p:cNvSpPr/>
          <p:nvPr/>
        </p:nvSpPr>
        <p:spPr>
          <a:xfrm>
            <a:off x="725568" y="2255042"/>
            <a:ext cx="203400" cy="203400"/>
          </a:xfrm>
          <a:prstGeom prst="ellipse">
            <a:avLst/>
          </a:prstGeom>
          <a:solidFill>
            <a:srgbClr val="3CA2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BIZ UDPGothic"/>
              <a:ea typeface="BIZ UDPGothic"/>
              <a:cs typeface="BIZ UDPGothic"/>
              <a:sym typeface="BIZ UDPGothic"/>
            </a:endParaRPr>
          </a:p>
        </p:txBody>
      </p:sp>
      <p:sp>
        <p:nvSpPr>
          <p:cNvPr id="712" name="Google Shape;712;g3c5df7eb690_0_1178"/>
          <p:cNvSpPr txBox="1">
            <a:spLocks noGrp="1"/>
          </p:cNvSpPr>
          <p:nvPr>
            <p:ph type="dt" idx="10"/>
          </p:nvPr>
        </p:nvSpPr>
        <p:spPr>
          <a:xfrm>
            <a:off x="8567576" y="6362352"/>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41</a:t>
            </a:fld>
            <a:endParaRPr/>
          </a:p>
        </p:txBody>
      </p:sp>
      <p:sp>
        <p:nvSpPr>
          <p:cNvPr id="713" name="Google Shape;713;g3c5df7eb690_0_1178"/>
          <p:cNvSpPr txBox="1"/>
          <p:nvPr/>
        </p:nvSpPr>
        <p:spPr>
          <a:xfrm>
            <a:off x="928845" y="2644539"/>
            <a:ext cx="100041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100"/>
              <a:buFont typeface="Arial"/>
              <a:buNone/>
            </a:pPr>
            <a:r>
              <a:rPr lang="ja-JP" sz="1800" b="0" i="0" u="none" strike="noStrike" cap="none">
                <a:solidFill>
                  <a:schemeClr val="dk1"/>
                </a:solidFill>
                <a:latin typeface="Meiryo"/>
                <a:ea typeface="Meiryo"/>
                <a:cs typeface="Meiryo"/>
                <a:sym typeface="Meiryo"/>
              </a:rPr>
              <a:t>・タスクを</a:t>
            </a:r>
            <a:r>
              <a:rPr lang="ja-JP" sz="1800" b="0" i="0" u="sng" strike="noStrike" cap="none">
                <a:solidFill>
                  <a:schemeClr val="hlink"/>
                </a:solidFill>
                <a:latin typeface="Meiryo"/>
                <a:ea typeface="Meiryo"/>
                <a:cs typeface="Meiryo"/>
                <a:sym typeface="Meiryo"/>
                <a:hlinkClick r:id="rId3"/>
              </a:rPr>
              <a:t>テンプレート</a:t>
            </a:r>
            <a:r>
              <a:rPr lang="ja-JP" sz="1800" b="0" i="0" u="none" strike="noStrike" cap="none">
                <a:solidFill>
                  <a:schemeClr val="dk1"/>
                </a:solidFill>
                <a:latin typeface="Meiryo"/>
                <a:ea typeface="Meiryo"/>
                <a:cs typeface="Meiryo"/>
                <a:sym typeface="Meiryo"/>
              </a:rPr>
              <a:t>化する</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800" b="0" i="0" u="none" strike="noStrike" cap="none">
                <a:solidFill>
                  <a:schemeClr val="dk1"/>
                </a:solidFill>
                <a:latin typeface="Meiryo"/>
                <a:ea typeface="Meiryo"/>
                <a:cs typeface="Meiryo"/>
                <a:sym typeface="Meiryo"/>
              </a:rPr>
              <a:t>・テンプレートを使用してタスクを作成する</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800" b="0" i="0" u="none" strike="noStrike" cap="none">
                <a:solidFill>
                  <a:schemeClr val="dk1"/>
                </a:solidFill>
                <a:latin typeface="Meiryo"/>
                <a:ea typeface="Meiryo"/>
                <a:cs typeface="Meiryo"/>
                <a:sym typeface="Meiryo"/>
              </a:rPr>
              <a:t>・タスクテンプレートの</a:t>
            </a:r>
            <a:r>
              <a:rPr lang="ja-JP" sz="1800" b="0" i="0" u="sng" strike="noStrike" cap="none">
                <a:solidFill>
                  <a:schemeClr val="hlink"/>
                </a:solidFill>
                <a:latin typeface="Meiryo"/>
                <a:ea typeface="Meiryo"/>
                <a:cs typeface="Meiryo"/>
                <a:sym typeface="Meiryo"/>
                <a:hlinkClick r:id="rId4"/>
              </a:rPr>
              <a:t>繰り返し設定</a:t>
            </a:r>
            <a:r>
              <a:rPr lang="ja-JP" sz="1800" b="0" i="0" u="none" strike="noStrike" cap="none">
                <a:solidFill>
                  <a:schemeClr val="dk1"/>
                </a:solidFill>
                <a:latin typeface="Meiryo"/>
                <a:ea typeface="Meiryo"/>
                <a:cs typeface="Meiryo"/>
                <a:sym typeface="Meiryo"/>
              </a:rPr>
              <a:t>をする</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800" b="0" i="0" u="none" strike="noStrike" cap="none">
                <a:solidFill>
                  <a:schemeClr val="dk1"/>
                </a:solidFill>
                <a:latin typeface="Meiryo"/>
                <a:ea typeface="Meiryo"/>
                <a:cs typeface="Meiryo"/>
                <a:sym typeface="Meiryo"/>
              </a:rPr>
              <a:t>・</a:t>
            </a:r>
            <a:r>
              <a:rPr lang="ja-JP" sz="1800" b="0" i="0" u="sng" strike="noStrike" cap="none">
                <a:solidFill>
                  <a:schemeClr val="hlink"/>
                </a:solidFill>
                <a:latin typeface="Meiryo"/>
                <a:ea typeface="Meiryo"/>
                <a:cs typeface="Meiryo"/>
                <a:sym typeface="Meiryo"/>
                <a:hlinkClick r:id="rId5"/>
              </a:rPr>
              <a:t>テンプレートのチェックリストにリマインダー</a:t>
            </a:r>
            <a:r>
              <a:rPr lang="ja-JP" sz="1800" b="0" i="0" u="none" strike="noStrike" cap="none">
                <a:solidFill>
                  <a:schemeClr val="dk1"/>
                </a:solidFill>
                <a:latin typeface="Meiryo"/>
                <a:ea typeface="Meiryo"/>
                <a:cs typeface="Meiryo"/>
                <a:sym typeface="Meiryo"/>
              </a:rPr>
              <a:t>を設定する</a:t>
            </a:r>
            <a:endParaRPr sz="1800" b="0" i="0" u="none" strike="noStrike" cap="none">
              <a:solidFill>
                <a:schemeClr val="dk1"/>
              </a:solidFill>
              <a:latin typeface="Meiryo"/>
              <a:ea typeface="Meiryo"/>
              <a:cs typeface="Meiryo"/>
              <a:sym typeface="Meiryo"/>
            </a:endParaRPr>
          </a:p>
        </p:txBody>
      </p:sp>
      <p:sp>
        <p:nvSpPr>
          <p:cNvPr id="714" name="Google Shape;714;g3c5df7eb690_0_1178"/>
          <p:cNvSpPr txBox="1"/>
          <p:nvPr/>
        </p:nvSpPr>
        <p:spPr>
          <a:xfrm>
            <a:off x="928975" y="4360498"/>
            <a:ext cx="10381800" cy="384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1000"/>
              </a:spcBef>
              <a:spcAft>
                <a:spcPts val="0"/>
              </a:spcAft>
              <a:buClr>
                <a:srgbClr val="000000"/>
              </a:buClr>
              <a:buSzPts val="1900"/>
              <a:buFont typeface="Arial"/>
              <a:buNone/>
            </a:pPr>
            <a:r>
              <a:rPr lang="ja-JP" sz="1900" b="1" i="0" u="none" strike="noStrike" cap="none">
                <a:solidFill>
                  <a:schemeClr val="dk1"/>
                </a:solidFill>
                <a:latin typeface="Meiryo"/>
                <a:ea typeface="Meiryo"/>
                <a:cs typeface="Meiryo"/>
                <a:sym typeface="Meiryo"/>
              </a:rPr>
              <a:t>チーム内のタスクを集約するためのTips</a:t>
            </a:r>
            <a:endParaRPr sz="1800" b="0" i="0" u="none" strike="noStrike" cap="none">
              <a:solidFill>
                <a:schemeClr val="dk1"/>
              </a:solidFill>
              <a:latin typeface="Meiryo"/>
              <a:ea typeface="Meiryo"/>
              <a:cs typeface="Meiryo"/>
              <a:sym typeface="Meiryo"/>
            </a:endParaRPr>
          </a:p>
        </p:txBody>
      </p:sp>
      <p:sp>
        <p:nvSpPr>
          <p:cNvPr id="715" name="Google Shape;715;g3c5df7eb690_0_1178"/>
          <p:cNvSpPr/>
          <p:nvPr/>
        </p:nvSpPr>
        <p:spPr>
          <a:xfrm>
            <a:off x="725568" y="4450650"/>
            <a:ext cx="203400" cy="203400"/>
          </a:xfrm>
          <a:prstGeom prst="ellipse">
            <a:avLst/>
          </a:prstGeom>
          <a:solidFill>
            <a:srgbClr val="3CA2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BIZ UDPGothic"/>
              <a:ea typeface="BIZ UDPGothic"/>
              <a:cs typeface="BIZ UDPGothic"/>
              <a:sym typeface="BIZ UDPGothic"/>
            </a:endParaRPr>
          </a:p>
        </p:txBody>
      </p:sp>
      <p:sp>
        <p:nvSpPr>
          <p:cNvPr id="716" name="Google Shape;716;g3c5df7eb690_0_1178"/>
          <p:cNvSpPr txBox="1"/>
          <p:nvPr/>
        </p:nvSpPr>
        <p:spPr>
          <a:xfrm>
            <a:off x="929425" y="4815135"/>
            <a:ext cx="10004100" cy="1477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100"/>
              <a:buFont typeface="Arial"/>
              <a:buNone/>
            </a:pPr>
            <a:r>
              <a:rPr lang="ja-JP" sz="1800" b="0" i="0" u="none" strike="noStrike" cap="none">
                <a:solidFill>
                  <a:schemeClr val="dk1"/>
                </a:solidFill>
                <a:latin typeface="Meiryo"/>
                <a:ea typeface="Meiryo"/>
                <a:cs typeface="Meiryo"/>
                <a:sym typeface="Meiryo"/>
              </a:rPr>
              <a:t>・Bizer teamで管理する業務範囲をひろげる</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800" b="0" i="0" u="none" strike="noStrike" cap="none">
                <a:solidFill>
                  <a:schemeClr val="dk1"/>
                </a:solidFill>
                <a:latin typeface="Meiryo"/>
                <a:ea typeface="Meiryo"/>
                <a:cs typeface="Meiryo"/>
                <a:sym typeface="Meiryo"/>
              </a:rPr>
              <a:t>　例：</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800" b="0" i="0" u="none" strike="noStrike" cap="none">
                <a:solidFill>
                  <a:schemeClr val="dk1"/>
                </a:solidFill>
                <a:latin typeface="Meiryo"/>
                <a:ea typeface="Meiryo"/>
                <a:cs typeface="Meiryo"/>
                <a:sym typeface="Meiryo"/>
              </a:rPr>
              <a:t>　・週次・日次業務をタスク化し、日々Bizer teamに触れる機会を増やす</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800" b="0" i="0" u="none" strike="noStrike" cap="none">
                <a:solidFill>
                  <a:schemeClr val="dk1"/>
                </a:solidFill>
                <a:latin typeface="Meiryo"/>
                <a:ea typeface="Meiryo"/>
                <a:cs typeface="Meiryo"/>
                <a:sym typeface="Meiryo"/>
              </a:rPr>
              <a:t>　・</a:t>
            </a:r>
            <a:r>
              <a:rPr lang="ja-JP" sz="1800" b="0" i="0" u="sng" strike="noStrike" cap="none">
                <a:solidFill>
                  <a:schemeClr val="hlink"/>
                </a:solidFill>
                <a:latin typeface="Meiryo"/>
                <a:ea typeface="Meiryo"/>
                <a:cs typeface="Meiryo"/>
                <a:sym typeface="Meiryo"/>
                <a:hlinkClick r:id="rId6" action="ppaction://hlinksldjump"/>
              </a:rPr>
              <a:t>個人のタスクをBizer teamに集約する</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800" b="0" i="0" u="none" strike="noStrike" cap="none">
                <a:solidFill>
                  <a:schemeClr val="dk1"/>
                </a:solidFill>
                <a:latin typeface="Meiryo"/>
                <a:ea typeface="Meiryo"/>
                <a:cs typeface="Meiryo"/>
                <a:sym typeface="Meiryo"/>
              </a:rPr>
              <a:t>　・</a:t>
            </a:r>
            <a:r>
              <a:rPr lang="ja-JP" sz="1800" b="0" i="0" u="sng" strike="noStrike" cap="none">
                <a:solidFill>
                  <a:schemeClr val="hlink"/>
                </a:solidFill>
                <a:latin typeface="Meiryo"/>
                <a:ea typeface="Meiryo"/>
                <a:cs typeface="Meiryo"/>
                <a:sym typeface="Meiryo"/>
                <a:hlinkClick r:id="rId7" action="ppaction://hlinksldjump"/>
              </a:rPr>
              <a:t>チーム内の依頼をタスクやチェックリストで行う</a:t>
            </a:r>
            <a:endParaRPr sz="1800" b="0" i="0" u="none" strike="noStrike" cap="none">
              <a:solidFill>
                <a:schemeClr val="dk1"/>
              </a:solidFill>
              <a:latin typeface="Meiryo"/>
              <a:ea typeface="Meiryo"/>
              <a:cs typeface="Meiryo"/>
              <a:sym typeface="Meiryo"/>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720"/>
        <p:cNvGrpSpPr/>
        <p:nvPr/>
      </p:nvGrpSpPr>
      <p:grpSpPr>
        <a:xfrm>
          <a:off x="0" y="0"/>
          <a:ext cx="0" cy="0"/>
          <a:chOff x="0" y="0"/>
          <a:chExt cx="0" cy="0"/>
        </a:xfrm>
      </p:grpSpPr>
      <p:sp>
        <p:nvSpPr>
          <p:cNvPr id="721" name="Google Shape;721;g3dd601cc77d_0_306"/>
          <p:cNvSpPr txBox="1"/>
          <p:nvPr/>
        </p:nvSpPr>
        <p:spPr>
          <a:xfrm>
            <a:off x="928975" y="1862625"/>
            <a:ext cx="10381800" cy="3849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1000"/>
              </a:spcBef>
              <a:spcAft>
                <a:spcPts val="0"/>
              </a:spcAft>
              <a:buClr>
                <a:srgbClr val="000000"/>
              </a:buClr>
              <a:buSzPts val="1900"/>
              <a:buFont typeface="Arial"/>
              <a:buNone/>
            </a:pPr>
            <a:r>
              <a:rPr lang="ja-JP" sz="1900" b="1" i="0" u="none" strike="noStrike" cap="none">
                <a:solidFill>
                  <a:schemeClr val="dk1"/>
                </a:solidFill>
                <a:latin typeface="Meiryo"/>
                <a:ea typeface="Meiryo"/>
                <a:cs typeface="Meiryo"/>
                <a:sym typeface="Meiryo"/>
              </a:rPr>
              <a:t>メンバー目線での活用方法</a:t>
            </a:r>
            <a:endParaRPr sz="1800" b="0" i="0" u="none" strike="noStrike" cap="none">
              <a:solidFill>
                <a:schemeClr val="dk1"/>
              </a:solidFill>
              <a:latin typeface="Meiryo"/>
              <a:ea typeface="Meiryo"/>
              <a:cs typeface="Meiryo"/>
              <a:sym typeface="Meiryo"/>
            </a:endParaRPr>
          </a:p>
        </p:txBody>
      </p:sp>
      <p:sp>
        <p:nvSpPr>
          <p:cNvPr id="722" name="Google Shape;722;g3dd601cc77d_0_306"/>
          <p:cNvSpPr txBox="1">
            <a:spLocks noGrp="1"/>
          </p:cNvSpPr>
          <p:nvPr>
            <p:ph type="sldNum" idx="12"/>
          </p:nvPr>
        </p:nvSpPr>
        <p:spPr>
          <a:xfrm>
            <a:off x="11480801" y="8475136"/>
            <a:ext cx="3657600" cy="486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42</a:t>
            </a:fld>
            <a:endParaRPr/>
          </a:p>
        </p:txBody>
      </p:sp>
      <p:sp>
        <p:nvSpPr>
          <p:cNvPr id="723" name="Google Shape;723;g3dd601cc77d_0_306"/>
          <p:cNvSpPr txBox="1">
            <a:spLocks noGrp="1"/>
          </p:cNvSpPr>
          <p:nvPr>
            <p:ph type="title"/>
          </p:nvPr>
        </p:nvSpPr>
        <p:spPr>
          <a:xfrm>
            <a:off x="130262" y="68681"/>
            <a:ext cx="7671000" cy="540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100"/>
              <a:buFont typeface="Arial"/>
              <a:buNone/>
            </a:pPr>
            <a:r>
              <a:rPr lang="ja-JP">
                <a:latin typeface="Meiryo"/>
                <a:ea typeface="Meiryo"/>
                <a:cs typeface="Meiryo"/>
                <a:sym typeface="Meiryo"/>
              </a:rPr>
              <a:t>利用を習慣化し、業務マネジメントに活用する</a:t>
            </a:r>
            <a:endParaRPr>
              <a:latin typeface="Meiryo"/>
              <a:ea typeface="Meiryo"/>
              <a:cs typeface="Meiryo"/>
              <a:sym typeface="Meiryo"/>
            </a:endParaRPr>
          </a:p>
        </p:txBody>
      </p:sp>
      <p:sp>
        <p:nvSpPr>
          <p:cNvPr id="724" name="Google Shape;724;g3dd601cc77d_0_306"/>
          <p:cNvSpPr txBox="1">
            <a:spLocks noGrp="1"/>
          </p:cNvSpPr>
          <p:nvPr>
            <p:ph type="body" idx="1"/>
          </p:nvPr>
        </p:nvSpPr>
        <p:spPr>
          <a:xfrm>
            <a:off x="326125" y="934925"/>
            <a:ext cx="11265000" cy="9627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メンバーとマネジメント、それぞれの立場での活用方法を理解し、</a:t>
            </a:r>
            <a:endParaRPr sz="1800">
              <a:latin typeface="Meiryo"/>
              <a:ea typeface="Meiryo"/>
              <a:cs typeface="Meiryo"/>
              <a:sym typeface="Meiryo"/>
            </a:endParaRPr>
          </a:p>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日々の利用を習慣化することで、進捗管理と業務マネジメントの精度を高めていきましょう</a:t>
            </a:r>
            <a:endParaRPr sz="1800">
              <a:latin typeface="Meiryo"/>
              <a:ea typeface="Meiryo"/>
              <a:cs typeface="Meiryo"/>
              <a:sym typeface="Meiryo"/>
            </a:endParaRPr>
          </a:p>
        </p:txBody>
      </p:sp>
      <p:sp>
        <p:nvSpPr>
          <p:cNvPr id="725" name="Google Shape;725;g3dd601cc77d_0_306"/>
          <p:cNvSpPr/>
          <p:nvPr/>
        </p:nvSpPr>
        <p:spPr>
          <a:xfrm>
            <a:off x="725568" y="1952777"/>
            <a:ext cx="203400" cy="203400"/>
          </a:xfrm>
          <a:prstGeom prst="ellipse">
            <a:avLst/>
          </a:prstGeom>
          <a:solidFill>
            <a:srgbClr val="3CA2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BIZ UDPGothic"/>
              <a:ea typeface="BIZ UDPGothic"/>
              <a:cs typeface="BIZ UDPGothic"/>
              <a:sym typeface="BIZ UDPGothic"/>
            </a:endParaRPr>
          </a:p>
        </p:txBody>
      </p:sp>
      <p:sp>
        <p:nvSpPr>
          <p:cNvPr id="726" name="Google Shape;726;g3dd601cc77d_0_306"/>
          <p:cNvSpPr txBox="1">
            <a:spLocks noGrp="1"/>
          </p:cNvSpPr>
          <p:nvPr>
            <p:ph type="dt" idx="10"/>
          </p:nvPr>
        </p:nvSpPr>
        <p:spPr>
          <a:xfrm>
            <a:off x="8567576" y="6332598"/>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42</a:t>
            </a:fld>
            <a:endParaRPr/>
          </a:p>
        </p:txBody>
      </p:sp>
      <p:sp>
        <p:nvSpPr>
          <p:cNvPr id="727" name="Google Shape;727;g3dd601cc77d_0_306"/>
          <p:cNvSpPr txBox="1"/>
          <p:nvPr/>
        </p:nvSpPr>
        <p:spPr>
          <a:xfrm>
            <a:off x="928975" y="4145838"/>
            <a:ext cx="10381800" cy="3849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1000"/>
              </a:spcBef>
              <a:spcAft>
                <a:spcPts val="0"/>
              </a:spcAft>
              <a:buClr>
                <a:srgbClr val="000000"/>
              </a:buClr>
              <a:buSzPts val="1900"/>
              <a:buFont typeface="Arial"/>
              <a:buNone/>
            </a:pPr>
            <a:r>
              <a:rPr lang="ja-JP" sz="1900" b="1" i="0" u="none" strike="noStrike" cap="none">
                <a:solidFill>
                  <a:schemeClr val="dk1"/>
                </a:solidFill>
                <a:latin typeface="Meiryo"/>
                <a:ea typeface="Meiryo"/>
                <a:cs typeface="Meiryo"/>
                <a:sym typeface="Meiryo"/>
              </a:rPr>
              <a:t>マネジメント目線での活用方法</a:t>
            </a:r>
            <a:endParaRPr sz="1800" b="0" i="0" u="none" strike="noStrike" cap="none">
              <a:solidFill>
                <a:schemeClr val="dk1"/>
              </a:solidFill>
              <a:latin typeface="Meiryo"/>
              <a:ea typeface="Meiryo"/>
              <a:cs typeface="Meiryo"/>
              <a:sym typeface="Meiryo"/>
            </a:endParaRPr>
          </a:p>
        </p:txBody>
      </p:sp>
      <p:sp>
        <p:nvSpPr>
          <p:cNvPr id="728" name="Google Shape;728;g3dd601cc77d_0_306"/>
          <p:cNvSpPr/>
          <p:nvPr/>
        </p:nvSpPr>
        <p:spPr>
          <a:xfrm>
            <a:off x="725568" y="4235990"/>
            <a:ext cx="203400" cy="203400"/>
          </a:xfrm>
          <a:prstGeom prst="ellipse">
            <a:avLst/>
          </a:prstGeom>
          <a:solidFill>
            <a:srgbClr val="3CA2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BIZ UDPGothic"/>
              <a:ea typeface="BIZ UDPGothic"/>
              <a:cs typeface="BIZ UDPGothic"/>
              <a:sym typeface="BIZ UDPGothic"/>
            </a:endParaRPr>
          </a:p>
        </p:txBody>
      </p:sp>
      <p:pic>
        <p:nvPicPr>
          <p:cNvPr id="729" name="Google Shape;729;g3dd601cc77d_0_306"/>
          <p:cNvPicPr preferRelativeResize="0"/>
          <p:nvPr/>
        </p:nvPicPr>
        <p:blipFill rotWithShape="1">
          <a:blip r:embed="rId3">
            <a:alphaModFix/>
          </a:blip>
          <a:srcRect/>
          <a:stretch/>
        </p:blipFill>
        <p:spPr>
          <a:xfrm>
            <a:off x="1199112" y="2713897"/>
            <a:ext cx="3128016" cy="1343850"/>
          </a:xfrm>
          <a:prstGeom prst="rect">
            <a:avLst/>
          </a:prstGeom>
          <a:noFill/>
          <a:ln w="9525" cap="flat" cmpd="sng">
            <a:solidFill>
              <a:srgbClr val="EFEFEF"/>
            </a:solidFill>
            <a:prstDash val="solid"/>
            <a:round/>
            <a:headEnd type="none" w="sm" len="sm"/>
            <a:tailEnd type="none" w="sm" len="sm"/>
          </a:ln>
        </p:spPr>
      </p:pic>
      <p:sp>
        <p:nvSpPr>
          <p:cNvPr id="730" name="Google Shape;730;g3dd601cc77d_0_306"/>
          <p:cNvSpPr txBox="1"/>
          <p:nvPr/>
        </p:nvSpPr>
        <p:spPr>
          <a:xfrm>
            <a:off x="1052525" y="2321163"/>
            <a:ext cx="32745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a:t>
            </a:r>
            <a:r>
              <a:rPr lang="ja-JP" sz="1000" b="1" i="0" u="sng" strike="noStrike" cap="none">
                <a:solidFill>
                  <a:schemeClr val="hlink"/>
                </a:solidFill>
                <a:latin typeface="Meiryo"/>
                <a:ea typeface="Meiryo"/>
                <a:cs typeface="Meiryo"/>
                <a:sym typeface="Meiryo"/>
                <a:hlinkClick r:id="rId4"/>
              </a:rPr>
              <a:t>ホーム画面</a:t>
            </a:r>
            <a:r>
              <a:rPr lang="ja-JP" sz="1000" b="0" i="0" u="none" strike="noStrike" cap="none">
                <a:solidFill>
                  <a:schemeClr val="dk1"/>
                </a:solidFill>
                <a:latin typeface="Meiryo"/>
                <a:ea typeface="Meiryo"/>
                <a:cs typeface="Meiryo"/>
                <a:sym typeface="Meiryo"/>
              </a:rPr>
              <a:t>で、今日着手すべき作業や、進捗率を</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　確認</a:t>
            </a:r>
            <a:endParaRPr sz="1000" b="0" i="0" u="none" strike="noStrike" cap="none">
              <a:solidFill>
                <a:schemeClr val="dk1"/>
              </a:solidFill>
              <a:latin typeface="Meiryo"/>
              <a:ea typeface="Meiryo"/>
              <a:cs typeface="Meiryo"/>
              <a:sym typeface="Meiryo"/>
            </a:endParaRPr>
          </a:p>
        </p:txBody>
      </p:sp>
      <p:pic>
        <p:nvPicPr>
          <p:cNvPr id="731" name="Google Shape;731;g3dd601cc77d_0_306"/>
          <p:cNvPicPr preferRelativeResize="0"/>
          <p:nvPr/>
        </p:nvPicPr>
        <p:blipFill rotWithShape="1">
          <a:blip r:embed="rId5">
            <a:alphaModFix/>
          </a:blip>
          <a:srcRect/>
          <a:stretch/>
        </p:blipFill>
        <p:spPr>
          <a:xfrm>
            <a:off x="4720800" y="2713897"/>
            <a:ext cx="3152900" cy="1343850"/>
          </a:xfrm>
          <a:prstGeom prst="rect">
            <a:avLst/>
          </a:prstGeom>
          <a:noFill/>
          <a:ln w="9525" cap="flat" cmpd="sng">
            <a:solidFill>
              <a:srgbClr val="EFEFEF"/>
            </a:solidFill>
            <a:prstDash val="solid"/>
            <a:round/>
            <a:headEnd type="none" w="sm" len="sm"/>
            <a:tailEnd type="none" w="sm" len="sm"/>
          </a:ln>
        </p:spPr>
      </p:pic>
      <p:sp>
        <p:nvSpPr>
          <p:cNvPr id="732" name="Google Shape;732;g3dd601cc77d_0_306"/>
          <p:cNvSpPr txBox="1"/>
          <p:nvPr/>
        </p:nvSpPr>
        <p:spPr>
          <a:xfrm>
            <a:off x="4574575" y="2321163"/>
            <a:ext cx="6736200" cy="554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a:t>
            </a:r>
            <a:r>
              <a:rPr lang="ja-JP" sz="1000" b="1" i="0" u="sng" strike="noStrike" cap="none">
                <a:solidFill>
                  <a:schemeClr val="hlink"/>
                </a:solidFill>
                <a:latin typeface="Meiryo"/>
                <a:ea typeface="Meiryo"/>
                <a:cs typeface="Meiryo"/>
                <a:sym typeface="Meiryo"/>
                <a:hlinkClick r:id="rId6"/>
              </a:rPr>
              <a:t>マイページ</a:t>
            </a:r>
            <a:r>
              <a:rPr lang="ja-JP" sz="1000" b="0" i="0" u="none" strike="noStrike" cap="none">
                <a:solidFill>
                  <a:schemeClr val="dk1"/>
                </a:solidFill>
                <a:latin typeface="Meiryo"/>
                <a:ea typeface="Meiryo"/>
                <a:cs typeface="Meiryo"/>
                <a:sym typeface="Meiryo"/>
              </a:rPr>
              <a:t>で、自身が担当する全てのタスク・チェックリストを一覧形式で確認</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　月／週／日のカレンダー形式で、タスク期限日やチェックリストのリマインダー日時の確認も可能</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dk1"/>
              </a:solidFill>
              <a:latin typeface="Meiryo"/>
              <a:ea typeface="Meiryo"/>
              <a:cs typeface="Meiryo"/>
              <a:sym typeface="Meiryo"/>
            </a:endParaRPr>
          </a:p>
        </p:txBody>
      </p:sp>
      <p:sp>
        <p:nvSpPr>
          <p:cNvPr id="733" name="Google Shape;733;g3dd601cc77d_0_306"/>
          <p:cNvSpPr txBox="1"/>
          <p:nvPr/>
        </p:nvSpPr>
        <p:spPr>
          <a:xfrm>
            <a:off x="1052537" y="4592480"/>
            <a:ext cx="3421200" cy="400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a:t>
            </a:r>
            <a:r>
              <a:rPr lang="ja-JP" sz="1000" b="1" i="0" u="sng" strike="noStrike" cap="none">
                <a:solidFill>
                  <a:schemeClr val="hlink"/>
                </a:solidFill>
                <a:latin typeface="Meiryo"/>
                <a:ea typeface="Meiryo"/>
                <a:cs typeface="Meiryo"/>
                <a:sym typeface="Meiryo"/>
                <a:hlinkClick r:id="rId7"/>
              </a:rPr>
              <a:t>ボード</a:t>
            </a:r>
            <a:r>
              <a:rPr lang="ja-JP" sz="1000" b="0" i="0" u="none" strike="noStrike" cap="none">
                <a:solidFill>
                  <a:schemeClr val="dk1"/>
                </a:solidFill>
                <a:latin typeface="Meiryo"/>
                <a:ea typeface="Meiryo"/>
                <a:cs typeface="Meiryo"/>
                <a:sym typeface="Meiryo"/>
              </a:rPr>
              <a:t>で、グループ内の各タスクの運用状況や、</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　ステータスを一覧で確認</a:t>
            </a:r>
            <a:endParaRPr sz="1000" b="0" i="0" u="none" strike="noStrike" cap="none">
              <a:solidFill>
                <a:schemeClr val="dk1"/>
              </a:solidFill>
              <a:latin typeface="Meiryo"/>
              <a:ea typeface="Meiryo"/>
              <a:cs typeface="Meiryo"/>
              <a:sym typeface="Meiryo"/>
            </a:endParaRPr>
          </a:p>
        </p:txBody>
      </p:sp>
      <p:sp>
        <p:nvSpPr>
          <p:cNvPr id="734" name="Google Shape;734;g3dd601cc77d_0_306"/>
          <p:cNvSpPr txBox="1"/>
          <p:nvPr/>
        </p:nvSpPr>
        <p:spPr>
          <a:xfrm>
            <a:off x="4574575" y="4592480"/>
            <a:ext cx="38235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a:t>
            </a:r>
            <a:r>
              <a:rPr lang="ja-JP" sz="1000" b="1" i="0" u="sng" strike="noStrike" cap="none">
                <a:solidFill>
                  <a:schemeClr val="hlink"/>
                </a:solidFill>
                <a:latin typeface="Meiryo"/>
                <a:ea typeface="Meiryo"/>
                <a:cs typeface="Meiryo"/>
                <a:sym typeface="Meiryo"/>
                <a:hlinkClick r:id="rId8"/>
              </a:rPr>
              <a:t>カレンダー</a:t>
            </a:r>
            <a:r>
              <a:rPr lang="ja-JP" sz="1000" b="0" i="0" u="none" strike="noStrike" cap="none">
                <a:solidFill>
                  <a:schemeClr val="dk1"/>
                </a:solidFill>
                <a:latin typeface="Meiryo"/>
                <a:ea typeface="Meiryo"/>
                <a:cs typeface="Meiryo"/>
                <a:sym typeface="Meiryo"/>
              </a:rPr>
              <a:t>から、複数グループ（最大10）の</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　タスク期限日やチェックリストのリマインダー日時を確認</a:t>
            </a:r>
            <a:endParaRPr sz="1000" b="0" i="0" u="none" strike="noStrike" cap="none">
              <a:solidFill>
                <a:schemeClr val="dk1"/>
              </a:solidFill>
              <a:latin typeface="Meiryo"/>
              <a:ea typeface="Meiryo"/>
              <a:cs typeface="Meiryo"/>
              <a:sym typeface="Meiryo"/>
            </a:endParaRPr>
          </a:p>
        </p:txBody>
      </p:sp>
      <p:pic>
        <p:nvPicPr>
          <p:cNvPr id="735" name="Google Shape;735;g3dd601cc77d_0_306"/>
          <p:cNvPicPr preferRelativeResize="0"/>
          <p:nvPr/>
        </p:nvPicPr>
        <p:blipFill rotWithShape="1">
          <a:blip r:embed="rId9">
            <a:alphaModFix/>
          </a:blip>
          <a:srcRect/>
          <a:stretch/>
        </p:blipFill>
        <p:spPr>
          <a:xfrm>
            <a:off x="1199100" y="4980077"/>
            <a:ext cx="2993286" cy="1594901"/>
          </a:xfrm>
          <a:prstGeom prst="rect">
            <a:avLst/>
          </a:prstGeom>
          <a:noFill/>
          <a:ln w="9525" cap="flat" cmpd="sng">
            <a:solidFill>
              <a:srgbClr val="EFEFEF"/>
            </a:solidFill>
            <a:prstDash val="solid"/>
            <a:round/>
            <a:headEnd type="none" w="sm" len="sm"/>
            <a:tailEnd type="none" w="sm" len="sm"/>
          </a:ln>
        </p:spPr>
      </p:pic>
      <p:sp>
        <p:nvSpPr>
          <p:cNvPr id="736" name="Google Shape;736;g3dd601cc77d_0_306"/>
          <p:cNvSpPr txBox="1"/>
          <p:nvPr/>
        </p:nvSpPr>
        <p:spPr>
          <a:xfrm>
            <a:off x="8271494" y="4592480"/>
            <a:ext cx="37572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a:t>
            </a:r>
            <a:r>
              <a:rPr lang="ja-JP" sz="1000" b="1" i="0" u="sng" strike="noStrike" cap="none">
                <a:solidFill>
                  <a:schemeClr val="hlink"/>
                </a:solidFill>
                <a:latin typeface="Meiryo"/>
                <a:ea typeface="Meiryo"/>
                <a:cs typeface="Meiryo"/>
                <a:sym typeface="Meiryo"/>
                <a:hlinkClick r:id="rId10"/>
              </a:rPr>
              <a:t>タスク一覧</a:t>
            </a:r>
            <a:r>
              <a:rPr lang="ja-JP" sz="1000" b="0" i="0" u="none" strike="noStrike" cap="none">
                <a:solidFill>
                  <a:schemeClr val="dk1"/>
                </a:solidFill>
                <a:latin typeface="Meiryo"/>
                <a:ea typeface="Meiryo"/>
                <a:cs typeface="Meiryo"/>
                <a:sym typeface="Meiryo"/>
              </a:rPr>
              <a:t>からグループ横断のタスクに対し、</a:t>
            </a:r>
            <a:endParaRPr sz="10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100"/>
              <a:buFont typeface="Arial"/>
              <a:buNone/>
            </a:pPr>
            <a:r>
              <a:rPr lang="ja-JP" sz="1000" b="0" i="0" u="none" strike="noStrike" cap="none">
                <a:solidFill>
                  <a:schemeClr val="dk1"/>
                </a:solidFill>
                <a:latin typeface="Meiryo"/>
                <a:ea typeface="Meiryo"/>
                <a:cs typeface="Meiryo"/>
                <a:sym typeface="Meiryo"/>
              </a:rPr>
              <a:t>　各種条件で絞り込み表示でタスク進捗運用状況を確認</a:t>
            </a:r>
            <a:endParaRPr sz="1000" b="0" i="0" u="none" strike="noStrike" cap="none">
              <a:solidFill>
                <a:schemeClr val="dk1"/>
              </a:solidFill>
              <a:latin typeface="Meiryo"/>
              <a:ea typeface="Meiryo"/>
              <a:cs typeface="Meiryo"/>
              <a:sym typeface="Meiryo"/>
            </a:endParaRPr>
          </a:p>
        </p:txBody>
      </p:sp>
      <p:pic>
        <p:nvPicPr>
          <p:cNvPr id="737" name="Google Shape;737;g3dd601cc77d_0_306"/>
          <p:cNvPicPr preferRelativeResize="0"/>
          <p:nvPr/>
        </p:nvPicPr>
        <p:blipFill rotWithShape="1">
          <a:blip r:embed="rId11">
            <a:alphaModFix/>
          </a:blip>
          <a:srcRect b="7339"/>
          <a:stretch/>
        </p:blipFill>
        <p:spPr>
          <a:xfrm>
            <a:off x="8346934" y="4980083"/>
            <a:ext cx="2229312" cy="1594897"/>
          </a:xfrm>
          <a:prstGeom prst="rect">
            <a:avLst/>
          </a:prstGeom>
          <a:noFill/>
          <a:ln w="9525" cap="flat" cmpd="sng">
            <a:solidFill>
              <a:srgbClr val="EFEFEF"/>
            </a:solidFill>
            <a:prstDash val="solid"/>
            <a:round/>
            <a:headEnd type="none" w="sm" len="sm"/>
            <a:tailEnd type="none" w="sm" len="sm"/>
          </a:ln>
        </p:spPr>
      </p:pic>
      <p:pic>
        <p:nvPicPr>
          <p:cNvPr id="738" name="Google Shape;738;g3dd601cc77d_0_306"/>
          <p:cNvPicPr preferRelativeResize="0"/>
          <p:nvPr/>
        </p:nvPicPr>
        <p:blipFill rotWithShape="1">
          <a:blip r:embed="rId12">
            <a:alphaModFix/>
          </a:blip>
          <a:srcRect b="12119"/>
          <a:stretch/>
        </p:blipFill>
        <p:spPr>
          <a:xfrm>
            <a:off x="8346913" y="2713897"/>
            <a:ext cx="2311403" cy="1343849"/>
          </a:xfrm>
          <a:prstGeom prst="rect">
            <a:avLst/>
          </a:prstGeom>
          <a:noFill/>
          <a:ln w="9525" cap="flat" cmpd="sng">
            <a:solidFill>
              <a:srgbClr val="EFEFEF"/>
            </a:solidFill>
            <a:prstDash val="solid"/>
            <a:round/>
            <a:headEnd type="none" w="sm" len="sm"/>
            <a:tailEnd type="none" w="sm" len="sm"/>
          </a:ln>
        </p:spPr>
      </p:pic>
      <p:pic>
        <p:nvPicPr>
          <p:cNvPr id="739" name="Google Shape;739;g3dd601cc77d_0_306"/>
          <p:cNvPicPr preferRelativeResize="0"/>
          <p:nvPr/>
        </p:nvPicPr>
        <p:blipFill rotWithShape="1">
          <a:blip r:embed="rId13">
            <a:alphaModFix/>
          </a:blip>
          <a:srcRect b="6655"/>
          <a:stretch/>
        </p:blipFill>
        <p:spPr>
          <a:xfrm>
            <a:off x="4720800" y="4980080"/>
            <a:ext cx="2913509" cy="1594897"/>
          </a:xfrm>
          <a:prstGeom prst="rect">
            <a:avLst/>
          </a:prstGeom>
          <a:noFill/>
          <a:ln w="9525" cap="flat" cmpd="sng">
            <a:solidFill>
              <a:srgbClr val="EFEFEF"/>
            </a:solidFill>
            <a:prstDash val="solid"/>
            <a:round/>
            <a:headEnd type="none" w="sm" len="sm"/>
            <a:tailEnd type="none" w="sm" len="sm"/>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743"/>
        <p:cNvGrpSpPr/>
        <p:nvPr/>
      </p:nvGrpSpPr>
      <p:grpSpPr>
        <a:xfrm>
          <a:off x="0" y="0"/>
          <a:ext cx="0" cy="0"/>
          <a:chOff x="0" y="0"/>
          <a:chExt cx="0" cy="0"/>
        </a:xfrm>
      </p:grpSpPr>
      <p:sp>
        <p:nvSpPr>
          <p:cNvPr id="744" name="Google Shape;744;g3c5df7eb690_0_1192"/>
          <p:cNvSpPr txBox="1"/>
          <p:nvPr/>
        </p:nvSpPr>
        <p:spPr>
          <a:xfrm>
            <a:off x="615900" y="908167"/>
            <a:ext cx="11265000" cy="5270400"/>
          </a:xfrm>
          <a:prstGeom prst="rect">
            <a:avLst/>
          </a:prstGeom>
          <a:noFill/>
          <a:ln>
            <a:noFill/>
          </a:ln>
        </p:spPr>
        <p:txBody>
          <a:bodyPr spcFirstLastPara="1" wrap="square" lIns="91425" tIns="45700" rIns="91425" bIns="45700" anchor="t" anchorCtr="0">
            <a:normAutofit/>
          </a:bodyPr>
          <a:lstStyle/>
          <a:p>
            <a:pPr marL="0" marR="0" lvl="0" indent="0" algn="ctr" rtl="0">
              <a:lnSpc>
                <a:spcPct val="100000"/>
              </a:lnSpc>
              <a:spcBef>
                <a:spcPts val="1000"/>
              </a:spcBef>
              <a:spcAft>
                <a:spcPts val="0"/>
              </a:spcAft>
              <a:buClr>
                <a:srgbClr val="000000"/>
              </a:buClr>
              <a:buSzPts val="1800"/>
              <a:buFont typeface="Arial"/>
              <a:buNone/>
            </a:pPr>
            <a:r>
              <a:rPr lang="ja-JP" sz="1800" b="0" i="0" u="none" strike="noStrike" cap="none">
                <a:solidFill>
                  <a:srgbClr val="000000"/>
                </a:solidFill>
                <a:latin typeface="Meiryo"/>
                <a:ea typeface="Meiryo"/>
                <a:cs typeface="Meiryo"/>
                <a:sym typeface="Meiryo"/>
              </a:rPr>
              <a:t>Bizer team を活用していくためには、チームとしての意識が揃っていることが大切です。</a:t>
            </a:r>
            <a:endParaRPr sz="1800" b="0" i="0" u="none" strike="noStrike" cap="none">
              <a:solidFill>
                <a:srgbClr val="000000"/>
              </a:solidFill>
              <a:latin typeface="Meiryo"/>
              <a:ea typeface="Meiryo"/>
              <a:cs typeface="Meiryo"/>
              <a:sym typeface="Meiryo"/>
            </a:endParaRPr>
          </a:p>
          <a:p>
            <a:pPr marL="0" marR="0" lvl="0" indent="0" algn="ctr" rtl="0">
              <a:lnSpc>
                <a:spcPct val="100000"/>
              </a:lnSpc>
              <a:spcBef>
                <a:spcPts val="1000"/>
              </a:spcBef>
              <a:spcAft>
                <a:spcPts val="0"/>
              </a:spcAft>
              <a:buClr>
                <a:srgbClr val="000000"/>
              </a:buClr>
              <a:buSzPts val="1800"/>
              <a:buFont typeface="Arial"/>
              <a:buNone/>
            </a:pPr>
            <a:r>
              <a:rPr lang="ja-JP" sz="1800" b="0" i="0" u="none" strike="noStrike" cap="none">
                <a:solidFill>
                  <a:srgbClr val="000000"/>
                </a:solidFill>
                <a:latin typeface="Meiryo"/>
                <a:ea typeface="Meiryo"/>
                <a:cs typeface="Meiryo"/>
                <a:sym typeface="Meiryo"/>
              </a:rPr>
              <a:t>チームでよりスムーズに使えるようになるためのチェックポイントをご紹介します！</a:t>
            </a:r>
            <a:endParaRPr sz="1800" b="0" i="0" u="none" strike="noStrike" cap="none">
              <a:solidFill>
                <a:srgbClr val="000000"/>
              </a:solidFill>
              <a:latin typeface="Meiryo"/>
              <a:ea typeface="Meiryo"/>
              <a:cs typeface="Meiryo"/>
              <a:sym typeface="Meiryo"/>
            </a:endParaRPr>
          </a:p>
        </p:txBody>
      </p:sp>
      <p:sp>
        <p:nvSpPr>
          <p:cNvPr id="745" name="Google Shape;745;g3c5df7eb690_0_1192"/>
          <p:cNvSpPr txBox="1"/>
          <p:nvPr/>
        </p:nvSpPr>
        <p:spPr>
          <a:xfrm>
            <a:off x="427350" y="1790827"/>
            <a:ext cx="11337300" cy="4686932"/>
          </a:xfrm>
          <a:prstGeom prst="rect">
            <a:avLst/>
          </a:prstGeom>
          <a:noFill/>
          <a:ln w="9525" cap="flat" cmpd="sng">
            <a:solidFill>
              <a:srgbClr val="3CA2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1000"/>
              </a:spcBef>
              <a:spcAft>
                <a:spcPts val="0"/>
              </a:spcAft>
              <a:buClr>
                <a:schemeClr val="dk1"/>
              </a:buClr>
              <a:buSzPts val="1600"/>
              <a:buFont typeface="Arial"/>
              <a:buNone/>
            </a:pPr>
            <a:r>
              <a:rPr lang="ja-JP" sz="1400" b="1" i="0" u="none" strike="noStrike" cap="none" dirty="0">
                <a:solidFill>
                  <a:schemeClr val="dk1"/>
                </a:solidFill>
                <a:latin typeface="Meiryo"/>
                <a:ea typeface="Meiryo"/>
                <a:cs typeface="Meiryo"/>
                <a:sym typeface="Meiryo"/>
              </a:rPr>
              <a:t>アクション①：チームでBizer teamを見る時間は取れているか？</a:t>
            </a:r>
            <a:endParaRPr sz="1400" b="1" i="0" u="none" strike="noStrike" cap="none" dirty="0">
              <a:solidFill>
                <a:schemeClr val="dk1"/>
              </a:solidFill>
              <a:latin typeface="Meiryo"/>
              <a:ea typeface="Meiryo"/>
              <a:cs typeface="Meiryo"/>
              <a:sym typeface="Meiryo"/>
            </a:endParaRPr>
          </a:p>
          <a:p>
            <a:pPr marL="0" marR="0" lvl="0" indent="0" algn="l" rtl="0">
              <a:lnSpc>
                <a:spcPct val="100000"/>
              </a:lnSpc>
              <a:spcBef>
                <a:spcPts val="1000"/>
              </a:spcBef>
              <a:spcAft>
                <a:spcPts val="0"/>
              </a:spcAft>
              <a:buClr>
                <a:schemeClr val="dk1"/>
              </a:buClr>
              <a:buSzPts val="1600"/>
              <a:buFont typeface="Arial"/>
              <a:buNone/>
            </a:pPr>
            <a:r>
              <a:rPr lang="ja-JP" sz="1400" b="0" i="0" u="none" strike="noStrike" cap="none" dirty="0">
                <a:solidFill>
                  <a:schemeClr val="dk1"/>
                </a:solidFill>
                <a:latin typeface="Meiryo"/>
                <a:ea typeface="Meiryo"/>
                <a:cs typeface="Meiryo"/>
                <a:sym typeface="Meiryo"/>
              </a:rPr>
              <a:t>もし、個人で使っていてチームでの活用が広がらない場合は、まず見る時間を増やすところから始めてみるのがおすすめです。</a:t>
            </a:r>
            <a:endParaRPr sz="1400" b="0" i="0" u="none" strike="noStrike" cap="none" dirty="0">
              <a:solidFill>
                <a:schemeClr val="dk1"/>
              </a:solidFill>
              <a:latin typeface="Meiryo"/>
              <a:ea typeface="Meiryo"/>
              <a:cs typeface="Meiryo"/>
              <a:sym typeface="Meiryo"/>
            </a:endParaRPr>
          </a:p>
          <a:p>
            <a:pPr marL="0" marR="0" lvl="0" indent="0" algn="l" rtl="0">
              <a:lnSpc>
                <a:spcPct val="100000"/>
              </a:lnSpc>
              <a:spcBef>
                <a:spcPts val="1000"/>
              </a:spcBef>
              <a:spcAft>
                <a:spcPts val="0"/>
              </a:spcAft>
              <a:buClr>
                <a:schemeClr val="dk1"/>
              </a:buClr>
              <a:buSzPts val="1600"/>
              <a:buFont typeface="Arial"/>
              <a:buNone/>
            </a:pPr>
            <a:r>
              <a:rPr lang="ja-JP" sz="1400" b="0" i="0" u="none" strike="noStrike" cap="none" dirty="0">
                <a:solidFill>
                  <a:schemeClr val="dk1"/>
                </a:solidFill>
                <a:latin typeface="Meiryo"/>
                <a:ea typeface="Meiryo"/>
                <a:cs typeface="Meiryo"/>
                <a:sym typeface="Meiryo"/>
              </a:rPr>
              <a:t>　💡定例ミーティングでタスク確認をする習慣を作る</a:t>
            </a:r>
            <a:endParaRPr sz="1400" b="0" i="0" u="none" strike="noStrike" cap="none" dirty="0">
              <a:solidFill>
                <a:schemeClr val="dk1"/>
              </a:solidFill>
              <a:latin typeface="Meiryo"/>
              <a:ea typeface="Meiryo"/>
              <a:cs typeface="Meiryo"/>
              <a:sym typeface="Meiryo"/>
            </a:endParaRPr>
          </a:p>
          <a:p>
            <a:pPr marL="0" marR="0" lvl="0" indent="0" algn="l" rtl="0">
              <a:lnSpc>
                <a:spcPct val="100000"/>
              </a:lnSpc>
              <a:spcBef>
                <a:spcPts val="1100"/>
              </a:spcBef>
              <a:spcAft>
                <a:spcPts val="0"/>
              </a:spcAft>
              <a:buClr>
                <a:srgbClr val="000000"/>
              </a:buClr>
              <a:buSzPts val="1400"/>
              <a:buFont typeface="Arial"/>
              <a:buNone/>
            </a:pPr>
            <a:r>
              <a:rPr lang="ja-JP" sz="1400" b="0" i="0" u="none" strike="noStrike" cap="none" dirty="0">
                <a:solidFill>
                  <a:schemeClr val="dk1"/>
                </a:solidFill>
                <a:latin typeface="Meiryo"/>
                <a:ea typeface="Meiryo"/>
                <a:cs typeface="Meiryo"/>
                <a:sym typeface="Meiryo"/>
              </a:rPr>
              <a:t>　💡</a:t>
            </a:r>
            <a:r>
              <a:rPr lang="ja-JP" sz="1400" b="0" i="0" u="sng" strike="noStrike" cap="none" dirty="0">
                <a:solidFill>
                  <a:schemeClr val="hlink"/>
                </a:solidFill>
                <a:latin typeface="Meiryo"/>
                <a:ea typeface="Meiryo"/>
                <a:cs typeface="Meiryo"/>
                <a:sym typeface="Meiryo"/>
                <a:hlinkClick r:id="rId3" action="ppaction://hlinksldjump"/>
              </a:rPr>
              <a:t>チーム内の依頼をタスクやチェックリストで行う</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1100"/>
              </a:spcBef>
              <a:spcAft>
                <a:spcPts val="0"/>
              </a:spcAft>
              <a:buClr>
                <a:srgbClr val="000000"/>
              </a:buClr>
              <a:buSzPts val="1400"/>
              <a:buFont typeface="Arial"/>
              <a:buNone/>
            </a:pPr>
            <a:r>
              <a:rPr lang="ja-JP" sz="1400" b="0" i="0" u="none" strike="noStrike" cap="none" dirty="0">
                <a:solidFill>
                  <a:srgbClr val="000000"/>
                </a:solidFill>
                <a:latin typeface="Arial"/>
                <a:ea typeface="Arial"/>
                <a:cs typeface="Arial"/>
                <a:sym typeface="Arial"/>
              </a:rPr>
              <a:t>　💡</a:t>
            </a:r>
            <a:r>
              <a:rPr lang="ja-JP" sz="1400" b="0" i="0" u="sng" strike="noStrike" cap="none" dirty="0">
                <a:solidFill>
                  <a:schemeClr val="hlink"/>
                </a:solidFill>
                <a:latin typeface="Meiryo"/>
                <a:ea typeface="Meiryo"/>
                <a:cs typeface="Meiryo"/>
                <a:sym typeface="Meiryo"/>
                <a:hlinkClick r:id="rId4" action="ppaction://hlinksldjump"/>
              </a:rPr>
              <a:t>個人のタスクをBizer teamに集約する</a:t>
            </a:r>
            <a:endParaRPr sz="1400" b="0" i="0" u="none" strike="noStrike" cap="none" dirty="0">
              <a:solidFill>
                <a:schemeClr val="dk1"/>
              </a:solidFill>
              <a:latin typeface="Meiryo"/>
              <a:ea typeface="Meiryo"/>
              <a:cs typeface="Meiryo"/>
              <a:sym typeface="Meiryo"/>
            </a:endParaRPr>
          </a:p>
          <a:p>
            <a:pPr marL="0" marR="0" lvl="0" indent="0" algn="l" rtl="0">
              <a:lnSpc>
                <a:spcPct val="80000"/>
              </a:lnSpc>
              <a:spcBef>
                <a:spcPts val="1100"/>
              </a:spcBef>
              <a:spcAft>
                <a:spcPts val="0"/>
              </a:spcAft>
              <a:buClr>
                <a:schemeClr val="dk1"/>
              </a:buClr>
              <a:buSzPts val="1600"/>
              <a:buFont typeface="Arial"/>
              <a:buNone/>
            </a:pPr>
            <a:endParaRPr sz="1400" b="0" i="0" u="none" strike="noStrike" cap="none" dirty="0">
              <a:solidFill>
                <a:schemeClr val="dk1"/>
              </a:solidFill>
              <a:latin typeface="Meiryo"/>
              <a:ea typeface="Meiryo"/>
              <a:cs typeface="Meiryo"/>
              <a:sym typeface="Meiryo"/>
            </a:endParaRPr>
          </a:p>
          <a:p>
            <a:pPr marL="0" marR="0" lvl="0" indent="0" algn="l" rtl="0">
              <a:lnSpc>
                <a:spcPct val="80000"/>
              </a:lnSpc>
              <a:spcBef>
                <a:spcPts val="1100"/>
              </a:spcBef>
              <a:spcAft>
                <a:spcPts val="0"/>
              </a:spcAft>
              <a:buClr>
                <a:schemeClr val="dk1"/>
              </a:buClr>
              <a:buSzPts val="1600"/>
              <a:buFont typeface="Arial"/>
              <a:buNone/>
            </a:pPr>
            <a:r>
              <a:rPr lang="ja-JP" sz="1400" b="1" i="0" u="none" strike="noStrike" cap="none" dirty="0">
                <a:solidFill>
                  <a:schemeClr val="dk1"/>
                </a:solidFill>
                <a:latin typeface="Meiryo"/>
                <a:ea typeface="Meiryo"/>
                <a:cs typeface="Meiryo"/>
                <a:sym typeface="Meiryo"/>
              </a:rPr>
              <a:t>アクション②：チームとしての使いどころは揃っているか？</a:t>
            </a:r>
            <a:endParaRPr sz="1400" b="1" i="0" u="none" strike="noStrike" cap="none" dirty="0">
              <a:solidFill>
                <a:schemeClr val="dk1"/>
              </a:solidFill>
              <a:latin typeface="Meiryo"/>
              <a:ea typeface="Meiryo"/>
              <a:cs typeface="Meiryo"/>
              <a:sym typeface="Meiryo"/>
            </a:endParaRPr>
          </a:p>
          <a:p>
            <a:pPr marL="0" marR="0" lvl="0" indent="0" algn="l" rtl="0">
              <a:lnSpc>
                <a:spcPct val="80000"/>
              </a:lnSpc>
              <a:spcBef>
                <a:spcPts val="1100"/>
              </a:spcBef>
              <a:spcAft>
                <a:spcPts val="0"/>
              </a:spcAft>
              <a:buClr>
                <a:schemeClr val="dk1"/>
              </a:buClr>
              <a:buSzPts val="1600"/>
              <a:buFont typeface="Arial"/>
              <a:buNone/>
            </a:pPr>
            <a:r>
              <a:rPr lang="ja-JP" sz="1400" b="0" i="0" u="none" strike="noStrike" cap="none" dirty="0">
                <a:solidFill>
                  <a:schemeClr val="dk1"/>
                </a:solidFill>
                <a:latin typeface="Meiryo"/>
                <a:ea typeface="Meiryo"/>
                <a:cs typeface="Meiryo"/>
                <a:sym typeface="Meiryo"/>
              </a:rPr>
              <a:t>操作方法は分かっていても、「どんな場面で使うのか」認識が合っていないと、活用は広がりにくくなります。</a:t>
            </a:r>
            <a:endParaRPr sz="1400" b="0" i="0" u="none" strike="noStrike" cap="none" dirty="0">
              <a:solidFill>
                <a:schemeClr val="dk1"/>
              </a:solidFill>
              <a:latin typeface="Meiryo"/>
              <a:ea typeface="Meiryo"/>
              <a:cs typeface="Meiryo"/>
              <a:sym typeface="Meiryo"/>
            </a:endParaRPr>
          </a:p>
          <a:p>
            <a:pPr marL="0" marR="0" lvl="0" indent="0" algn="l" rtl="0">
              <a:lnSpc>
                <a:spcPct val="80000"/>
              </a:lnSpc>
              <a:spcBef>
                <a:spcPts val="1100"/>
              </a:spcBef>
              <a:spcAft>
                <a:spcPts val="0"/>
              </a:spcAft>
              <a:buClr>
                <a:schemeClr val="dk1"/>
              </a:buClr>
              <a:buSzPts val="1600"/>
              <a:buFont typeface="Arial"/>
              <a:buNone/>
            </a:pPr>
            <a:r>
              <a:rPr lang="ja-JP" sz="1400" b="0" i="0" u="none" strike="noStrike" cap="none" dirty="0">
                <a:solidFill>
                  <a:srgbClr val="000000"/>
                </a:solidFill>
                <a:latin typeface="Arial"/>
                <a:ea typeface="Arial"/>
                <a:cs typeface="Arial"/>
                <a:sym typeface="Arial"/>
              </a:rPr>
              <a:t>　💡</a:t>
            </a:r>
            <a:r>
              <a:rPr lang="ja-JP" sz="1400" b="0" i="0" u="none" strike="noStrike" cap="none" dirty="0">
                <a:solidFill>
                  <a:srgbClr val="000000"/>
                </a:solidFill>
                <a:latin typeface="メイリオ" panose="020B0604030504040204" pitchFamily="50" charset="-128"/>
                <a:ea typeface="メイリオ" panose="020B0604030504040204" pitchFamily="50" charset="-128"/>
                <a:sym typeface="Arial"/>
              </a:rPr>
              <a:t>月次業務や定型業務など、Bizer teamで管理する業務を具体的に決める</a:t>
            </a:r>
            <a:endParaRPr sz="1400" b="0" i="0" u="none" strike="noStrike" cap="none" dirty="0">
              <a:solidFill>
                <a:srgbClr val="000000"/>
              </a:solidFill>
              <a:latin typeface="メイリオ" panose="020B0604030504040204" pitchFamily="50" charset="-128"/>
              <a:ea typeface="メイリオ" panose="020B0604030504040204" pitchFamily="50" charset="-128"/>
              <a:sym typeface="Arial"/>
            </a:endParaRPr>
          </a:p>
          <a:p>
            <a:pPr marL="0" marR="0" lvl="0" indent="0" algn="l" rtl="0">
              <a:lnSpc>
                <a:spcPct val="100000"/>
              </a:lnSpc>
              <a:spcBef>
                <a:spcPts val="1100"/>
              </a:spcBef>
              <a:spcAft>
                <a:spcPts val="0"/>
              </a:spcAft>
              <a:buClr>
                <a:srgbClr val="000000"/>
              </a:buClr>
              <a:buSzPts val="1400"/>
              <a:buFont typeface="Arial"/>
              <a:buNone/>
            </a:pPr>
            <a:r>
              <a:rPr lang="ja-JP" sz="1400" b="0" i="0" u="none" strike="noStrike" cap="none" dirty="0">
                <a:solidFill>
                  <a:schemeClr val="dk1"/>
                </a:solidFill>
                <a:latin typeface="Meiryo"/>
                <a:ea typeface="Meiryo"/>
                <a:cs typeface="Meiryo"/>
                <a:sym typeface="Meiryo"/>
              </a:rPr>
              <a:t>　💡テンプレートを一つ決めて、まずはそれだけ使ってみる</a:t>
            </a:r>
            <a:endParaRPr sz="1400" b="0" i="0" u="none" strike="noStrike" cap="none" dirty="0">
              <a:solidFill>
                <a:srgbClr val="000000"/>
              </a:solidFill>
              <a:latin typeface="Arial"/>
              <a:ea typeface="Arial"/>
              <a:cs typeface="Arial"/>
              <a:sym typeface="Arial"/>
            </a:endParaRPr>
          </a:p>
          <a:p>
            <a:pPr marL="0" marR="0" lvl="0" indent="0" algn="l" rtl="0">
              <a:lnSpc>
                <a:spcPct val="80000"/>
              </a:lnSpc>
              <a:spcBef>
                <a:spcPts val="1100"/>
              </a:spcBef>
              <a:spcAft>
                <a:spcPts val="0"/>
              </a:spcAft>
              <a:buClr>
                <a:schemeClr val="dk1"/>
              </a:buClr>
              <a:buSzPts val="1600"/>
              <a:buFont typeface="Arial"/>
              <a:buNone/>
            </a:pPr>
            <a:endParaRPr sz="1400" b="1" i="0" u="none" strike="noStrike" cap="none" dirty="0">
              <a:solidFill>
                <a:schemeClr val="dk1"/>
              </a:solidFill>
              <a:latin typeface="Meiryo"/>
              <a:ea typeface="Meiryo"/>
              <a:cs typeface="Meiryo"/>
              <a:sym typeface="Meiryo"/>
            </a:endParaRPr>
          </a:p>
          <a:p>
            <a:pPr marL="0" marR="0" lvl="0" indent="0" algn="l" rtl="0">
              <a:lnSpc>
                <a:spcPct val="80000"/>
              </a:lnSpc>
              <a:spcBef>
                <a:spcPts val="1100"/>
              </a:spcBef>
              <a:spcAft>
                <a:spcPts val="0"/>
              </a:spcAft>
              <a:buClr>
                <a:schemeClr val="dk1"/>
              </a:buClr>
              <a:buSzPts val="1600"/>
              <a:buFont typeface="Arial"/>
              <a:buNone/>
            </a:pPr>
            <a:r>
              <a:rPr lang="ja-JP" sz="1400" b="1" i="0" u="none" strike="noStrike" cap="none" dirty="0">
                <a:solidFill>
                  <a:schemeClr val="dk1"/>
                </a:solidFill>
                <a:latin typeface="Meiryo"/>
                <a:ea typeface="Meiryo"/>
                <a:cs typeface="Meiryo"/>
                <a:sym typeface="Meiryo"/>
              </a:rPr>
              <a:t>アクション③：なぜBizer teamを使うのか、チーム内で共有できているか？</a:t>
            </a:r>
            <a:endParaRPr sz="1400" b="1" i="0" u="none" strike="noStrike" cap="none" dirty="0">
              <a:solidFill>
                <a:srgbClr val="000000"/>
              </a:solidFill>
              <a:latin typeface="Arial"/>
              <a:ea typeface="Arial"/>
              <a:cs typeface="Arial"/>
              <a:sym typeface="Arial"/>
            </a:endParaRPr>
          </a:p>
          <a:p>
            <a:pPr marL="0" marR="0" lvl="0" indent="0" algn="l" rtl="0">
              <a:lnSpc>
                <a:spcPct val="80000"/>
              </a:lnSpc>
              <a:spcBef>
                <a:spcPts val="1100"/>
              </a:spcBef>
              <a:spcAft>
                <a:spcPts val="0"/>
              </a:spcAft>
              <a:buClr>
                <a:schemeClr val="dk1"/>
              </a:buClr>
              <a:buSzPts val="1600"/>
              <a:buFont typeface="Arial"/>
              <a:buNone/>
            </a:pPr>
            <a:r>
              <a:rPr lang="ja-JP" sz="1400" b="0" i="0" u="none" strike="noStrike" cap="none" dirty="0">
                <a:solidFill>
                  <a:schemeClr val="dk1"/>
                </a:solidFill>
                <a:latin typeface="Meiryo"/>
                <a:ea typeface="Meiryo"/>
                <a:cs typeface="Meiryo"/>
                <a:sym typeface="Meiryo"/>
              </a:rPr>
              <a:t>使い方やルールよりも、「なぜBizer teamを使うのか」が理解できると、チーム内でスムーズに定着します。</a:t>
            </a:r>
            <a:endParaRPr lang="en-US" altLang="ja-JP" dirty="0">
              <a:solidFill>
                <a:schemeClr val="dk1"/>
              </a:solidFill>
              <a:latin typeface="Meiryo"/>
              <a:ea typeface="Meiryo"/>
              <a:cs typeface="Meiryo"/>
              <a:sym typeface="Meiryo"/>
            </a:endParaRPr>
          </a:p>
          <a:p>
            <a:pPr marL="0" marR="0" lvl="0" indent="0" algn="l" rtl="0">
              <a:lnSpc>
                <a:spcPct val="80000"/>
              </a:lnSpc>
              <a:spcBef>
                <a:spcPts val="1100"/>
              </a:spcBef>
              <a:spcAft>
                <a:spcPts val="0"/>
              </a:spcAft>
              <a:buClr>
                <a:schemeClr val="dk1"/>
              </a:buClr>
              <a:buSzPts val="1600"/>
              <a:buFont typeface="Arial"/>
              <a:buNone/>
            </a:pPr>
            <a:r>
              <a:rPr lang="ja-JP" sz="1400" b="0" i="0" u="none" strike="noStrike" cap="none" dirty="0">
                <a:solidFill>
                  <a:schemeClr val="dk1"/>
                </a:solidFill>
                <a:latin typeface="Meiryo"/>
                <a:ea typeface="Meiryo"/>
                <a:cs typeface="Meiryo"/>
                <a:sym typeface="Meiryo"/>
              </a:rPr>
              <a:t>特に新しく入ったメンバーや、関わり方が違うメンバーには、導入背景をしっかり伝えることが効果的です。</a:t>
            </a:r>
            <a:endParaRPr sz="1400" b="0" i="0" u="none" strike="noStrike" cap="none" dirty="0">
              <a:solidFill>
                <a:srgbClr val="000000"/>
              </a:solidFill>
              <a:latin typeface="Arial"/>
              <a:ea typeface="Arial"/>
              <a:cs typeface="Arial"/>
              <a:sym typeface="Arial"/>
            </a:endParaRPr>
          </a:p>
        </p:txBody>
      </p:sp>
      <p:sp>
        <p:nvSpPr>
          <p:cNvPr id="746" name="Google Shape;746;g3c5df7eb690_0_1192"/>
          <p:cNvSpPr txBox="1">
            <a:spLocks noGrp="1"/>
          </p:cNvSpPr>
          <p:nvPr>
            <p:ph type="sldNum" idx="12"/>
          </p:nvPr>
        </p:nvSpPr>
        <p:spPr>
          <a:xfrm>
            <a:off x="11480801" y="8475136"/>
            <a:ext cx="3657600" cy="486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43</a:t>
            </a:fld>
            <a:endParaRPr/>
          </a:p>
        </p:txBody>
      </p:sp>
      <p:sp>
        <p:nvSpPr>
          <p:cNvPr id="747" name="Google Shape;747;g3c5df7eb690_0_1192"/>
          <p:cNvSpPr txBox="1">
            <a:spLocks noGrp="1"/>
          </p:cNvSpPr>
          <p:nvPr>
            <p:ph type="title"/>
          </p:nvPr>
        </p:nvSpPr>
        <p:spPr>
          <a:xfrm>
            <a:off x="130249" y="68675"/>
            <a:ext cx="8126100" cy="5403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1800"/>
              <a:buFont typeface="Arial"/>
              <a:buNone/>
            </a:pPr>
            <a:r>
              <a:rPr lang="ja-JP" sz="2000">
                <a:latin typeface="Meiryo"/>
                <a:ea typeface="Meiryo"/>
                <a:cs typeface="Meiryo"/>
                <a:sym typeface="Meiryo"/>
              </a:rPr>
              <a:t>【参考】チームでの導入が進みにくいと感じた時のチェックポイント</a:t>
            </a:r>
            <a:endParaRPr sz="2000">
              <a:latin typeface="Meiryo"/>
              <a:ea typeface="Meiryo"/>
              <a:cs typeface="Meiryo"/>
              <a:sym typeface="Meiryo"/>
            </a:endParaRPr>
          </a:p>
        </p:txBody>
      </p:sp>
      <p:sp>
        <p:nvSpPr>
          <p:cNvPr id="748" name="Google Shape;748;g3c5df7eb690_0_1192"/>
          <p:cNvSpPr txBox="1">
            <a:spLocks noGrp="1"/>
          </p:cNvSpPr>
          <p:nvPr>
            <p:ph type="dt" idx="10"/>
          </p:nvPr>
        </p:nvSpPr>
        <p:spPr>
          <a:xfrm>
            <a:off x="8701926" y="6324677"/>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43</a:t>
            </a:fld>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752"/>
        <p:cNvGrpSpPr/>
        <p:nvPr/>
      </p:nvGrpSpPr>
      <p:grpSpPr>
        <a:xfrm>
          <a:off x="0" y="0"/>
          <a:ext cx="0" cy="0"/>
          <a:chOff x="0" y="0"/>
          <a:chExt cx="0" cy="0"/>
        </a:xfrm>
      </p:grpSpPr>
      <p:sp>
        <p:nvSpPr>
          <p:cNvPr id="753" name="Google Shape;753;g3c5df7eb690_0_1201"/>
          <p:cNvSpPr/>
          <p:nvPr/>
        </p:nvSpPr>
        <p:spPr>
          <a:xfrm>
            <a:off x="1536715" y="1977678"/>
            <a:ext cx="9115200" cy="1439100"/>
          </a:xfrm>
          <a:prstGeom prst="rect">
            <a:avLst/>
          </a:prstGeom>
          <a:noFill/>
          <a:ln w="19050" cap="flat" cmpd="sng">
            <a:solidFill>
              <a:srgbClr val="BFBFB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lt1"/>
              </a:solidFill>
              <a:latin typeface="Meiryo"/>
              <a:ea typeface="Meiryo"/>
              <a:cs typeface="Meiryo"/>
              <a:sym typeface="Meiryo"/>
            </a:endParaRPr>
          </a:p>
        </p:txBody>
      </p:sp>
      <p:sp>
        <p:nvSpPr>
          <p:cNvPr id="754" name="Google Shape;754;g3c5df7eb690_0_1201"/>
          <p:cNvSpPr txBox="1"/>
          <p:nvPr/>
        </p:nvSpPr>
        <p:spPr>
          <a:xfrm>
            <a:off x="1699349" y="1991312"/>
            <a:ext cx="8793300" cy="134648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ja-JP" sz="1600" b="1" i="0" u="none" strike="noStrike" cap="none" dirty="0">
                <a:solidFill>
                  <a:schemeClr val="dk1"/>
                </a:solidFill>
                <a:latin typeface="Meiryo"/>
                <a:ea typeface="Meiryo"/>
                <a:cs typeface="Meiryo"/>
                <a:sym typeface="Meiryo"/>
              </a:rPr>
              <a:t>個人の業務をBizer teamで管理するメリット</a:t>
            </a:r>
            <a:endParaRPr sz="1600" b="1" i="0" u="none" strike="noStrike" cap="none" dirty="0">
              <a:solidFill>
                <a:schemeClr val="dk1"/>
              </a:solidFill>
              <a:latin typeface="Meiryo"/>
              <a:ea typeface="Meiryo"/>
              <a:cs typeface="Meiryo"/>
              <a:sym typeface="Meiryo"/>
            </a:endParaRPr>
          </a:p>
          <a:p>
            <a:pPr marL="285750" marR="0" lvl="0" indent="-285750" algn="l" rtl="0">
              <a:lnSpc>
                <a:spcPct val="100000"/>
              </a:lnSpc>
              <a:spcBef>
                <a:spcPts val="700"/>
              </a:spcBef>
              <a:spcAft>
                <a:spcPts val="0"/>
              </a:spcAft>
              <a:buClr>
                <a:schemeClr val="dk1"/>
              </a:buClr>
              <a:buSzPts val="1600"/>
              <a:buFont typeface="Arial" panose="020B0604020202020204" pitchFamily="34" charset="0"/>
              <a:buChar char="•"/>
            </a:pPr>
            <a:r>
              <a:rPr lang="ja-JP" sz="1600" b="0" i="0" u="none" strike="noStrike" cap="none" dirty="0">
                <a:solidFill>
                  <a:schemeClr val="dk1"/>
                </a:solidFill>
                <a:latin typeface="Meiryo"/>
                <a:ea typeface="Meiryo"/>
                <a:cs typeface="Meiryo"/>
                <a:sym typeface="Meiryo"/>
              </a:rPr>
              <a:t>リマインダーで作業の着手日を明確にし、抜け漏れを防止</a:t>
            </a:r>
            <a:endParaRPr lang="en-US" altLang="ja-JP" sz="1600" dirty="0">
              <a:solidFill>
                <a:schemeClr val="dk1"/>
              </a:solidFill>
              <a:latin typeface="Meiryo"/>
              <a:ea typeface="Meiryo"/>
              <a:cs typeface="Meiryo"/>
              <a:sym typeface="Meiryo"/>
            </a:endParaRPr>
          </a:p>
          <a:p>
            <a:pPr marL="285750" marR="0" lvl="0" indent="-285750" algn="l" rtl="0">
              <a:lnSpc>
                <a:spcPct val="100000"/>
              </a:lnSpc>
              <a:spcBef>
                <a:spcPts val="700"/>
              </a:spcBef>
              <a:spcAft>
                <a:spcPts val="0"/>
              </a:spcAft>
              <a:buClr>
                <a:schemeClr val="dk1"/>
              </a:buClr>
              <a:buSzPts val="1600"/>
              <a:buFont typeface="Arial" panose="020B0604020202020204" pitchFamily="34" charset="0"/>
              <a:buChar char="•"/>
            </a:pPr>
            <a:r>
              <a:rPr lang="ja-JP" sz="1600" b="0" i="0" u="none" strike="noStrike" cap="none" dirty="0">
                <a:solidFill>
                  <a:schemeClr val="dk1"/>
                </a:solidFill>
                <a:latin typeface="Meiryo"/>
                <a:ea typeface="Meiryo"/>
                <a:cs typeface="Meiryo"/>
                <a:sym typeface="Meiryo"/>
              </a:rPr>
              <a:t>お互いに抱えている業務内容や進捗がわかり、フォローがしやすい状態になる</a:t>
            </a:r>
            <a:endParaRPr lang="en-US" altLang="ja-JP" sz="1600" dirty="0">
              <a:solidFill>
                <a:schemeClr val="dk1"/>
              </a:solidFill>
              <a:latin typeface="Meiryo"/>
              <a:ea typeface="Meiryo"/>
              <a:cs typeface="Meiryo"/>
              <a:sym typeface="Meiryo"/>
            </a:endParaRPr>
          </a:p>
          <a:p>
            <a:pPr marL="285750" marR="0" lvl="0" indent="-285750" algn="l" rtl="0">
              <a:lnSpc>
                <a:spcPct val="100000"/>
              </a:lnSpc>
              <a:spcBef>
                <a:spcPts val="700"/>
              </a:spcBef>
              <a:spcAft>
                <a:spcPts val="0"/>
              </a:spcAft>
              <a:buClr>
                <a:schemeClr val="dk1"/>
              </a:buClr>
              <a:buSzPts val="1600"/>
              <a:buFont typeface="Arial" panose="020B0604020202020204" pitchFamily="34" charset="0"/>
              <a:buChar char="•"/>
            </a:pPr>
            <a:r>
              <a:rPr lang="ja-JP" sz="1600" b="0" i="0" u="none" strike="noStrike" cap="none" dirty="0">
                <a:solidFill>
                  <a:schemeClr val="dk1"/>
                </a:solidFill>
                <a:latin typeface="Meiryo"/>
                <a:ea typeface="Meiryo"/>
                <a:cs typeface="Meiryo"/>
                <a:sym typeface="Meiryo"/>
              </a:rPr>
              <a:t>管理職がメンバーの状況を把握し、フォローができる　等</a:t>
            </a:r>
            <a:endParaRPr sz="1600" b="0" i="0" u="none" strike="noStrike" cap="none" dirty="0">
              <a:solidFill>
                <a:schemeClr val="dk1"/>
              </a:solidFill>
              <a:latin typeface="Meiryo"/>
              <a:ea typeface="Meiryo"/>
              <a:cs typeface="Meiryo"/>
              <a:sym typeface="Meiryo"/>
            </a:endParaRPr>
          </a:p>
        </p:txBody>
      </p:sp>
      <p:sp>
        <p:nvSpPr>
          <p:cNvPr id="755" name="Google Shape;755;g3c5df7eb690_0_1201"/>
          <p:cNvSpPr txBox="1"/>
          <p:nvPr/>
        </p:nvSpPr>
        <p:spPr>
          <a:xfrm>
            <a:off x="885925" y="3664731"/>
            <a:ext cx="6747600" cy="292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300"/>
              <a:buFont typeface="Arial"/>
              <a:buNone/>
            </a:pPr>
            <a:r>
              <a:rPr lang="ja-JP" sz="1300" b="0" i="0" u="none" strike="noStrike" cap="none">
                <a:solidFill>
                  <a:schemeClr val="dk1"/>
                </a:solidFill>
                <a:latin typeface="Meiryo"/>
                <a:ea typeface="Meiryo"/>
                <a:cs typeface="Meiryo"/>
                <a:sym typeface="Meiryo"/>
              </a:rPr>
              <a:t>▼ホームでその日に自分がやるべき作業が一目でわかる</a:t>
            </a:r>
            <a:endParaRPr sz="1300" b="0" i="0" u="none" strike="noStrike" cap="none">
              <a:solidFill>
                <a:srgbClr val="000000"/>
              </a:solidFill>
              <a:latin typeface="Meiryo"/>
              <a:ea typeface="Meiryo"/>
              <a:cs typeface="Meiryo"/>
              <a:sym typeface="Meiryo"/>
            </a:endParaRPr>
          </a:p>
        </p:txBody>
      </p:sp>
      <p:sp>
        <p:nvSpPr>
          <p:cNvPr id="756" name="Google Shape;756;g3c5df7eb690_0_1201"/>
          <p:cNvSpPr txBox="1"/>
          <p:nvPr/>
        </p:nvSpPr>
        <p:spPr>
          <a:xfrm>
            <a:off x="6114403" y="3664731"/>
            <a:ext cx="5320800" cy="292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300"/>
              <a:buFont typeface="Arial"/>
              <a:buNone/>
            </a:pPr>
            <a:r>
              <a:rPr lang="ja-JP" sz="1300" b="0" i="0" u="none" strike="noStrike" cap="none">
                <a:solidFill>
                  <a:schemeClr val="dk1"/>
                </a:solidFill>
                <a:latin typeface="Meiryo"/>
                <a:ea typeface="Meiryo"/>
                <a:cs typeface="Meiryo"/>
                <a:sym typeface="Meiryo"/>
              </a:rPr>
              <a:t>▼着手すべきタイミングでリマインダー通知が受け取れる</a:t>
            </a:r>
            <a:endParaRPr sz="1300" b="0" i="0" u="none" strike="noStrike" cap="none">
              <a:solidFill>
                <a:schemeClr val="dk1"/>
              </a:solidFill>
              <a:latin typeface="Meiryo"/>
              <a:ea typeface="Meiryo"/>
              <a:cs typeface="Meiryo"/>
              <a:sym typeface="Meiryo"/>
            </a:endParaRPr>
          </a:p>
        </p:txBody>
      </p:sp>
      <p:sp>
        <p:nvSpPr>
          <p:cNvPr id="757" name="Google Shape;757;g3c5df7eb690_0_1201"/>
          <p:cNvSpPr txBox="1">
            <a:spLocks noGrp="1"/>
          </p:cNvSpPr>
          <p:nvPr>
            <p:ph type="sldNum" idx="12"/>
          </p:nvPr>
        </p:nvSpPr>
        <p:spPr>
          <a:xfrm>
            <a:off x="11480801" y="8475136"/>
            <a:ext cx="3657600" cy="486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44</a:t>
            </a:fld>
            <a:endParaRPr/>
          </a:p>
        </p:txBody>
      </p:sp>
      <p:sp>
        <p:nvSpPr>
          <p:cNvPr id="758" name="Google Shape;758;g3c5df7eb690_0_1201"/>
          <p:cNvSpPr txBox="1">
            <a:spLocks noGrp="1"/>
          </p:cNvSpPr>
          <p:nvPr>
            <p:ph type="title"/>
          </p:nvPr>
        </p:nvSpPr>
        <p:spPr>
          <a:xfrm>
            <a:off x="130262" y="68681"/>
            <a:ext cx="7671000" cy="540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000"/>
              <a:buFont typeface="Arial"/>
              <a:buNone/>
            </a:pPr>
            <a:r>
              <a:rPr lang="ja-JP">
                <a:latin typeface="Meiryo"/>
                <a:ea typeface="Meiryo"/>
                <a:cs typeface="Meiryo"/>
                <a:sym typeface="Meiryo"/>
              </a:rPr>
              <a:t>【参考】個人のタスクをBizer teamに集約する</a:t>
            </a:r>
            <a:endParaRPr>
              <a:latin typeface="Meiryo"/>
              <a:ea typeface="Meiryo"/>
              <a:cs typeface="Meiryo"/>
              <a:sym typeface="Meiryo"/>
            </a:endParaRPr>
          </a:p>
        </p:txBody>
      </p:sp>
      <p:sp>
        <p:nvSpPr>
          <p:cNvPr id="759" name="Google Shape;759;g3c5df7eb690_0_1201"/>
          <p:cNvSpPr txBox="1">
            <a:spLocks noGrp="1"/>
          </p:cNvSpPr>
          <p:nvPr>
            <p:ph type="body" idx="1"/>
          </p:nvPr>
        </p:nvSpPr>
        <p:spPr>
          <a:xfrm>
            <a:off x="326125" y="934925"/>
            <a:ext cx="11265000" cy="14694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1000"/>
              </a:spcBef>
              <a:spcAft>
                <a:spcPts val="0"/>
              </a:spcAft>
              <a:buClr>
                <a:schemeClr val="dk1"/>
              </a:buClr>
              <a:buSzPts val="2000"/>
              <a:buNone/>
            </a:pPr>
            <a:r>
              <a:rPr lang="ja-JP" sz="1800" dirty="0">
                <a:latin typeface="Meiryo"/>
                <a:ea typeface="Meiryo"/>
                <a:cs typeface="Meiryo"/>
                <a:sym typeface="Meiryo"/>
              </a:rPr>
              <a:t>スケジュールやExcelを使い個人管理を行っていた業務は、Bizer teamに集約し管理しましょう！</a:t>
            </a:r>
            <a:endParaRPr sz="1800" dirty="0">
              <a:latin typeface="Meiryo"/>
              <a:ea typeface="Meiryo"/>
              <a:cs typeface="Meiryo"/>
              <a:sym typeface="Meiryo"/>
            </a:endParaRPr>
          </a:p>
          <a:p>
            <a:pPr marL="0" lvl="0" indent="0" algn="ctr" rtl="0">
              <a:lnSpc>
                <a:spcPct val="100000"/>
              </a:lnSpc>
              <a:spcBef>
                <a:spcPts val="1000"/>
              </a:spcBef>
              <a:spcAft>
                <a:spcPts val="0"/>
              </a:spcAft>
              <a:buClr>
                <a:schemeClr val="dk1"/>
              </a:buClr>
              <a:buSzPts val="2000"/>
              <a:buNone/>
            </a:pPr>
            <a:r>
              <a:rPr lang="ja-JP" sz="1800" dirty="0">
                <a:latin typeface="Meiryo"/>
                <a:ea typeface="Meiryo"/>
                <a:cs typeface="Meiryo"/>
                <a:sym typeface="Meiryo"/>
              </a:rPr>
              <a:t>リマインダーを設定することがポイントです。</a:t>
            </a:r>
            <a:endParaRPr sz="1800">
              <a:latin typeface="Meiryo"/>
              <a:ea typeface="Meiryo"/>
              <a:cs typeface="Meiryo"/>
              <a:sym typeface="Meiryo"/>
            </a:endParaRPr>
          </a:p>
          <a:p>
            <a:pPr marL="0" lvl="0" indent="0" algn="ctr" rtl="0">
              <a:lnSpc>
                <a:spcPct val="100000"/>
              </a:lnSpc>
              <a:spcBef>
                <a:spcPts val="1000"/>
              </a:spcBef>
              <a:spcAft>
                <a:spcPts val="0"/>
              </a:spcAft>
              <a:buClr>
                <a:schemeClr val="dk1"/>
              </a:buClr>
              <a:buSzPts val="2000"/>
              <a:buNone/>
            </a:pPr>
            <a:endParaRPr sz="1800">
              <a:latin typeface="Meiryo"/>
              <a:ea typeface="Meiryo"/>
              <a:cs typeface="Meiryo"/>
              <a:sym typeface="Meiryo"/>
            </a:endParaRPr>
          </a:p>
        </p:txBody>
      </p:sp>
      <p:sp>
        <p:nvSpPr>
          <p:cNvPr id="760" name="Google Shape;760;g3c5df7eb690_0_1201"/>
          <p:cNvSpPr txBox="1">
            <a:spLocks noGrp="1"/>
          </p:cNvSpPr>
          <p:nvPr>
            <p:ph type="dt" idx="10"/>
          </p:nvPr>
        </p:nvSpPr>
        <p:spPr>
          <a:xfrm>
            <a:off x="8692004" y="6324669"/>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44</a:t>
            </a:fld>
            <a:endParaRPr/>
          </a:p>
        </p:txBody>
      </p:sp>
      <p:pic>
        <p:nvPicPr>
          <p:cNvPr id="761" name="Google Shape;761;g3c5df7eb690_0_1201"/>
          <p:cNvPicPr preferRelativeResize="0"/>
          <p:nvPr/>
        </p:nvPicPr>
        <p:blipFill rotWithShape="1">
          <a:blip r:embed="rId3">
            <a:alphaModFix/>
          </a:blip>
          <a:srcRect/>
          <a:stretch/>
        </p:blipFill>
        <p:spPr>
          <a:xfrm>
            <a:off x="1411107" y="3957225"/>
            <a:ext cx="3356024" cy="2551199"/>
          </a:xfrm>
          <a:prstGeom prst="rect">
            <a:avLst/>
          </a:prstGeom>
          <a:noFill/>
          <a:ln>
            <a:noFill/>
          </a:ln>
        </p:spPr>
      </p:pic>
      <p:sp>
        <p:nvSpPr>
          <p:cNvPr id="762" name="Google Shape;762;g3c5df7eb690_0_1201"/>
          <p:cNvSpPr/>
          <p:nvPr/>
        </p:nvSpPr>
        <p:spPr>
          <a:xfrm>
            <a:off x="2365032" y="5408925"/>
            <a:ext cx="2402100" cy="1099500"/>
          </a:xfrm>
          <a:prstGeom prst="rect">
            <a:avLst/>
          </a:prstGeom>
          <a:noFill/>
          <a:ln w="16925" cap="flat" cmpd="sng">
            <a:solidFill>
              <a:srgbClr val="FF0000"/>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BIZ UDPGothic"/>
              <a:ea typeface="BIZ UDPGothic"/>
              <a:cs typeface="BIZ UDPGothic"/>
              <a:sym typeface="BIZ UDPGothic"/>
            </a:endParaRPr>
          </a:p>
        </p:txBody>
      </p:sp>
      <p:pic>
        <p:nvPicPr>
          <p:cNvPr id="763" name="Google Shape;763;g3c5df7eb690_0_1201"/>
          <p:cNvPicPr preferRelativeResize="0"/>
          <p:nvPr/>
        </p:nvPicPr>
        <p:blipFill rotWithShape="1">
          <a:blip r:embed="rId4">
            <a:alphaModFix/>
          </a:blip>
          <a:srcRect/>
          <a:stretch/>
        </p:blipFill>
        <p:spPr>
          <a:xfrm>
            <a:off x="6198000" y="4051601"/>
            <a:ext cx="4889041" cy="2210375"/>
          </a:xfrm>
          <a:prstGeom prst="rect">
            <a:avLst/>
          </a:prstGeom>
          <a:noFill/>
          <a:ln>
            <a:noFill/>
          </a:ln>
        </p:spPr>
      </p:pic>
      <p:sp>
        <p:nvSpPr>
          <p:cNvPr id="764" name="Google Shape;764;g3c5df7eb690_0_1201"/>
          <p:cNvSpPr/>
          <p:nvPr/>
        </p:nvSpPr>
        <p:spPr>
          <a:xfrm>
            <a:off x="6838298" y="5458593"/>
            <a:ext cx="2739900" cy="297600"/>
          </a:xfrm>
          <a:prstGeom prst="rect">
            <a:avLst/>
          </a:prstGeom>
          <a:noFill/>
          <a:ln w="16925" cap="flat" cmpd="sng">
            <a:solidFill>
              <a:srgbClr val="FF0000"/>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BIZ UDPGothic"/>
              <a:ea typeface="BIZ UDPGothic"/>
              <a:cs typeface="BIZ UDPGothic"/>
              <a:sym typeface="BIZ UDPGothic"/>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768"/>
        <p:cNvGrpSpPr/>
        <p:nvPr/>
      </p:nvGrpSpPr>
      <p:grpSpPr>
        <a:xfrm>
          <a:off x="0" y="0"/>
          <a:ext cx="0" cy="0"/>
          <a:chOff x="0" y="0"/>
          <a:chExt cx="0" cy="0"/>
        </a:xfrm>
      </p:grpSpPr>
      <p:sp>
        <p:nvSpPr>
          <p:cNvPr id="769" name="Google Shape;769;g3a6f1f20d10_0_443"/>
          <p:cNvSpPr txBox="1"/>
          <p:nvPr/>
        </p:nvSpPr>
        <p:spPr>
          <a:xfrm>
            <a:off x="-26556" y="5827113"/>
            <a:ext cx="12245100" cy="338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1900"/>
              <a:buFont typeface="BIZ UDPGothic"/>
              <a:buNone/>
            </a:pPr>
            <a:r>
              <a:rPr lang="ja-JP" sz="1600" b="0" i="0" u="none" strike="noStrike" cap="none">
                <a:solidFill>
                  <a:schemeClr val="dk1"/>
                </a:solidFill>
                <a:latin typeface="Meiryo"/>
                <a:ea typeface="Meiryo"/>
                <a:cs typeface="Meiryo"/>
                <a:sym typeface="Meiryo"/>
              </a:rPr>
              <a:t>【参考】Bizer畠山 note記事「 </a:t>
            </a:r>
            <a:r>
              <a:rPr lang="ja-JP" sz="1600" b="0" i="0" u="sng" strike="noStrike" cap="none">
                <a:solidFill>
                  <a:schemeClr val="hlink"/>
                </a:solidFill>
                <a:latin typeface="Meiryo"/>
                <a:ea typeface="Meiryo"/>
                <a:cs typeface="Meiryo"/>
                <a:sym typeface="Meiryo"/>
                <a:hlinkClick r:id="rId3"/>
              </a:rPr>
              <a:t>アレやっといてはやめちゃいましょう</a:t>
            </a:r>
            <a:r>
              <a:rPr lang="ja-JP" sz="1400" b="0" i="0" u="none" strike="noStrike" cap="none">
                <a:solidFill>
                  <a:srgbClr val="000000"/>
                </a:solidFill>
                <a:latin typeface="Meiryo"/>
                <a:ea typeface="Meiryo"/>
                <a:cs typeface="Meiryo"/>
                <a:sym typeface="Meiryo"/>
              </a:rPr>
              <a:t>」</a:t>
            </a:r>
            <a:endParaRPr sz="1400" b="0" i="0" u="none" strike="noStrike" cap="none">
              <a:solidFill>
                <a:srgbClr val="000000"/>
              </a:solidFill>
              <a:latin typeface="Meiryo"/>
              <a:ea typeface="Meiryo"/>
              <a:cs typeface="Meiryo"/>
              <a:sym typeface="Meiryo"/>
            </a:endParaRPr>
          </a:p>
        </p:txBody>
      </p:sp>
      <p:sp>
        <p:nvSpPr>
          <p:cNvPr id="770" name="Google Shape;770;g3a6f1f20d10_0_443"/>
          <p:cNvSpPr txBox="1">
            <a:spLocks noGrp="1"/>
          </p:cNvSpPr>
          <p:nvPr>
            <p:ph type="sldNum" idx="12"/>
          </p:nvPr>
        </p:nvSpPr>
        <p:spPr>
          <a:xfrm>
            <a:off x="11480801" y="8475136"/>
            <a:ext cx="3657600" cy="486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45</a:t>
            </a:fld>
            <a:endParaRPr/>
          </a:p>
        </p:txBody>
      </p:sp>
      <p:pic>
        <p:nvPicPr>
          <p:cNvPr id="771" name="Google Shape;771;g3a6f1f20d10_0_443" descr="ユーザー 単色塗りつぶし"/>
          <p:cNvPicPr preferRelativeResize="0"/>
          <p:nvPr/>
        </p:nvPicPr>
        <p:blipFill rotWithShape="1">
          <a:blip r:embed="rId4">
            <a:alphaModFix/>
          </a:blip>
          <a:srcRect/>
          <a:stretch/>
        </p:blipFill>
        <p:spPr>
          <a:xfrm>
            <a:off x="6096000" y="4222124"/>
            <a:ext cx="1034803" cy="1020196"/>
          </a:xfrm>
          <a:prstGeom prst="rect">
            <a:avLst/>
          </a:prstGeom>
          <a:noFill/>
          <a:ln>
            <a:noFill/>
          </a:ln>
        </p:spPr>
      </p:pic>
      <p:pic>
        <p:nvPicPr>
          <p:cNvPr id="772" name="Google Shape;772;g3a6f1f20d10_0_443" descr="ユーザー 単色塗りつぶし"/>
          <p:cNvPicPr preferRelativeResize="0"/>
          <p:nvPr/>
        </p:nvPicPr>
        <p:blipFill rotWithShape="1">
          <a:blip r:embed="rId4">
            <a:alphaModFix/>
          </a:blip>
          <a:srcRect/>
          <a:stretch/>
        </p:blipFill>
        <p:spPr>
          <a:xfrm>
            <a:off x="10725331" y="4181792"/>
            <a:ext cx="1034803" cy="1020196"/>
          </a:xfrm>
          <a:prstGeom prst="rect">
            <a:avLst/>
          </a:prstGeom>
          <a:noFill/>
          <a:ln>
            <a:noFill/>
          </a:ln>
        </p:spPr>
      </p:pic>
      <p:pic>
        <p:nvPicPr>
          <p:cNvPr id="773" name="Google Shape;773;g3a6f1f20d10_0_443" descr="Bizer（バイザー） - Home | Facebook"/>
          <p:cNvPicPr preferRelativeResize="0"/>
          <p:nvPr/>
        </p:nvPicPr>
        <p:blipFill rotWithShape="1">
          <a:blip r:embed="rId5">
            <a:alphaModFix/>
          </a:blip>
          <a:srcRect/>
          <a:stretch/>
        </p:blipFill>
        <p:spPr>
          <a:xfrm>
            <a:off x="7812871" y="2438479"/>
            <a:ext cx="2152065" cy="2121684"/>
          </a:xfrm>
          <a:prstGeom prst="rect">
            <a:avLst/>
          </a:prstGeom>
          <a:noFill/>
          <a:ln>
            <a:noFill/>
          </a:ln>
        </p:spPr>
      </p:pic>
      <p:cxnSp>
        <p:nvCxnSpPr>
          <p:cNvPr id="774" name="Google Shape;774;g3a6f1f20d10_0_443"/>
          <p:cNvCxnSpPr>
            <a:stCxn id="771" idx="3"/>
            <a:endCxn id="773" idx="1"/>
          </p:cNvCxnSpPr>
          <p:nvPr/>
        </p:nvCxnSpPr>
        <p:spPr>
          <a:xfrm rot="10800000" flipH="1">
            <a:off x="7130803" y="3499222"/>
            <a:ext cx="682200" cy="1233000"/>
          </a:xfrm>
          <a:prstGeom prst="bentConnector3">
            <a:avLst>
              <a:gd name="adj1" fmla="val 37588"/>
            </a:avLst>
          </a:prstGeom>
          <a:noFill/>
          <a:ln w="50800" cap="flat" cmpd="sng">
            <a:solidFill>
              <a:srgbClr val="A5A5A5"/>
            </a:solidFill>
            <a:prstDash val="solid"/>
            <a:miter lim="8000"/>
            <a:headEnd type="none" w="sm" len="sm"/>
            <a:tailEnd type="triangle" w="med" len="med"/>
          </a:ln>
        </p:spPr>
      </p:cxnSp>
      <p:cxnSp>
        <p:nvCxnSpPr>
          <p:cNvPr id="775" name="Google Shape;775;g3a6f1f20d10_0_443"/>
          <p:cNvCxnSpPr>
            <a:stCxn id="772" idx="1"/>
            <a:endCxn id="773" idx="3"/>
          </p:cNvCxnSpPr>
          <p:nvPr/>
        </p:nvCxnSpPr>
        <p:spPr>
          <a:xfrm rot="10800000">
            <a:off x="9964831" y="3499390"/>
            <a:ext cx="760500" cy="1192500"/>
          </a:xfrm>
          <a:prstGeom prst="bentConnector3">
            <a:avLst>
              <a:gd name="adj1" fmla="val 38587"/>
            </a:avLst>
          </a:prstGeom>
          <a:noFill/>
          <a:ln w="50800" cap="flat" cmpd="sng">
            <a:solidFill>
              <a:srgbClr val="A5A5A5"/>
            </a:solidFill>
            <a:prstDash val="solid"/>
            <a:miter lim="8000"/>
            <a:headEnd type="none" w="sm" len="sm"/>
            <a:tailEnd type="triangle" w="med" len="med"/>
          </a:ln>
        </p:spPr>
      </p:cxnSp>
      <p:sp>
        <p:nvSpPr>
          <p:cNvPr id="776" name="Google Shape;776;g3a6f1f20d10_0_443"/>
          <p:cNvSpPr/>
          <p:nvPr/>
        </p:nvSpPr>
        <p:spPr>
          <a:xfrm>
            <a:off x="658667" y="2743267"/>
            <a:ext cx="5275200" cy="2580900"/>
          </a:xfrm>
          <a:prstGeom prst="rect">
            <a:avLst/>
          </a:prstGeom>
          <a:noFill/>
          <a:ln w="16925" cap="flat" cmpd="sng">
            <a:solidFill>
              <a:srgbClr val="BFBFBF"/>
            </a:solidFill>
            <a:prstDash val="solid"/>
            <a:miter lim="8000"/>
            <a:headEnd type="none" w="sm" len="sm"/>
            <a:tailEnd type="none" w="sm" len="sm"/>
          </a:ln>
        </p:spPr>
        <p:txBody>
          <a:bodyPr spcFirstLastPara="1" wrap="square" lIns="121900" tIns="60925" rIns="121900" bIns="60925" anchor="ctr" anchorCtr="0">
            <a:noAutofit/>
          </a:bodyPr>
          <a:lstStyle/>
          <a:p>
            <a:pPr marL="0" marR="0" lvl="0" indent="0" algn="l" rtl="0">
              <a:lnSpc>
                <a:spcPct val="100000"/>
              </a:lnSpc>
              <a:spcBef>
                <a:spcPts val="0"/>
              </a:spcBef>
              <a:spcAft>
                <a:spcPts val="0"/>
              </a:spcAft>
              <a:buClr>
                <a:srgbClr val="000000"/>
              </a:buClr>
              <a:buSzPts val="2700"/>
              <a:buFont typeface="Arial"/>
              <a:buNone/>
            </a:pPr>
            <a:r>
              <a:rPr lang="ja-JP" sz="1800" b="0" i="0" u="sng" strike="noStrike" cap="none">
                <a:solidFill>
                  <a:srgbClr val="000000"/>
                </a:solidFill>
                <a:latin typeface="Meiryo"/>
                <a:ea typeface="Meiryo"/>
                <a:cs typeface="Meiryo"/>
                <a:sym typeface="Meiryo"/>
              </a:rPr>
              <a:t>「アレやっといて」が持つ課題</a:t>
            </a:r>
            <a:endParaRPr sz="1800" b="0" i="0" u="sng" strike="noStrike" cap="none">
              <a:solidFill>
                <a:srgbClr val="000000"/>
              </a:solidFill>
              <a:latin typeface="Meiryo"/>
              <a:ea typeface="Meiryo"/>
              <a:cs typeface="Meiryo"/>
              <a:sym typeface="Meiryo"/>
            </a:endParaRPr>
          </a:p>
          <a:p>
            <a:pPr marL="609600" marR="0" lvl="0" indent="-558800" algn="l" rtl="0">
              <a:lnSpc>
                <a:spcPct val="100000"/>
              </a:lnSpc>
              <a:spcBef>
                <a:spcPts val="800"/>
              </a:spcBef>
              <a:spcAft>
                <a:spcPts val="0"/>
              </a:spcAft>
              <a:buClr>
                <a:srgbClr val="000000"/>
              </a:buClr>
              <a:buSzPts val="1800"/>
              <a:buFont typeface="Meiryo"/>
              <a:buChar char="●"/>
            </a:pPr>
            <a:r>
              <a:rPr lang="ja-JP" sz="1800" b="0" i="0" u="none" strike="noStrike" cap="none">
                <a:solidFill>
                  <a:srgbClr val="000000"/>
                </a:solidFill>
                <a:latin typeface="Meiryo"/>
                <a:ea typeface="Meiryo"/>
                <a:cs typeface="Meiryo"/>
                <a:sym typeface="Meiryo"/>
              </a:rPr>
              <a:t>そもそも忘れないか？</a:t>
            </a:r>
            <a:endParaRPr sz="1800" b="0" i="0" u="none" strike="noStrike" cap="none">
              <a:solidFill>
                <a:srgbClr val="000000"/>
              </a:solidFill>
              <a:latin typeface="Meiryo"/>
              <a:ea typeface="Meiryo"/>
              <a:cs typeface="Meiryo"/>
              <a:sym typeface="Meiryo"/>
            </a:endParaRPr>
          </a:p>
          <a:p>
            <a:pPr marL="609600" marR="0" lvl="0" indent="-558800" algn="l" rtl="0">
              <a:lnSpc>
                <a:spcPct val="100000"/>
              </a:lnSpc>
              <a:spcBef>
                <a:spcPts val="800"/>
              </a:spcBef>
              <a:spcAft>
                <a:spcPts val="0"/>
              </a:spcAft>
              <a:buClr>
                <a:srgbClr val="000000"/>
              </a:buClr>
              <a:buSzPts val="1800"/>
              <a:buFont typeface="Meiryo"/>
              <a:buChar char="●"/>
            </a:pPr>
            <a:r>
              <a:rPr lang="ja-JP" sz="1800" b="0" i="0" u="none" strike="noStrike" cap="none">
                <a:solidFill>
                  <a:srgbClr val="000000"/>
                </a:solidFill>
                <a:latin typeface="Meiryo"/>
                <a:ea typeface="Meiryo"/>
                <a:cs typeface="Meiryo"/>
                <a:sym typeface="Meiryo"/>
              </a:rPr>
              <a:t>アレのアウトプットイメージは？</a:t>
            </a:r>
            <a:endParaRPr sz="1800" b="0" i="0" u="none" strike="noStrike" cap="none">
              <a:solidFill>
                <a:srgbClr val="000000"/>
              </a:solidFill>
              <a:latin typeface="Meiryo"/>
              <a:ea typeface="Meiryo"/>
              <a:cs typeface="Meiryo"/>
              <a:sym typeface="Meiryo"/>
            </a:endParaRPr>
          </a:p>
          <a:p>
            <a:pPr marL="609600" marR="0" lvl="0" indent="-558800" algn="l" rtl="0">
              <a:lnSpc>
                <a:spcPct val="100000"/>
              </a:lnSpc>
              <a:spcBef>
                <a:spcPts val="800"/>
              </a:spcBef>
              <a:spcAft>
                <a:spcPts val="0"/>
              </a:spcAft>
              <a:buClr>
                <a:srgbClr val="000000"/>
              </a:buClr>
              <a:buSzPts val="1800"/>
              <a:buFont typeface="Meiryo"/>
              <a:buChar char="●"/>
            </a:pPr>
            <a:r>
              <a:rPr lang="ja-JP" sz="1800" b="0" i="0" u="none" strike="noStrike" cap="none">
                <a:solidFill>
                  <a:srgbClr val="000000"/>
                </a:solidFill>
                <a:latin typeface="Meiryo"/>
                <a:ea typeface="Meiryo"/>
                <a:cs typeface="Meiryo"/>
                <a:sym typeface="Meiryo"/>
              </a:rPr>
              <a:t>アレの期限はいつなのか？</a:t>
            </a:r>
            <a:endParaRPr sz="1800" b="0" i="0" u="none" strike="noStrike" cap="none">
              <a:solidFill>
                <a:srgbClr val="000000"/>
              </a:solidFill>
              <a:latin typeface="Meiryo"/>
              <a:ea typeface="Meiryo"/>
              <a:cs typeface="Meiryo"/>
              <a:sym typeface="Meiryo"/>
            </a:endParaRPr>
          </a:p>
          <a:p>
            <a:pPr marL="609600" marR="0" lvl="0" indent="-558800" algn="l" rtl="0">
              <a:lnSpc>
                <a:spcPct val="100000"/>
              </a:lnSpc>
              <a:spcBef>
                <a:spcPts val="800"/>
              </a:spcBef>
              <a:spcAft>
                <a:spcPts val="0"/>
              </a:spcAft>
              <a:buClr>
                <a:srgbClr val="000000"/>
              </a:buClr>
              <a:buSzPts val="1800"/>
              <a:buFont typeface="Meiryo"/>
              <a:buChar char="●"/>
            </a:pPr>
            <a:r>
              <a:rPr lang="ja-JP" sz="1800" b="0" i="0" u="none" strike="noStrike" cap="none">
                <a:solidFill>
                  <a:srgbClr val="000000"/>
                </a:solidFill>
                <a:latin typeface="Meiryo"/>
                <a:ea typeface="Meiryo"/>
                <a:cs typeface="Meiryo"/>
                <a:sym typeface="Meiryo"/>
              </a:rPr>
              <a:t>アレの進捗をどうやって確認する？</a:t>
            </a:r>
            <a:endParaRPr sz="1800" b="0" i="0" u="none" strike="noStrike" cap="none">
              <a:solidFill>
                <a:srgbClr val="000000"/>
              </a:solidFill>
              <a:latin typeface="Meiryo"/>
              <a:ea typeface="Meiryo"/>
              <a:cs typeface="Meiryo"/>
              <a:sym typeface="Meiryo"/>
            </a:endParaRPr>
          </a:p>
        </p:txBody>
      </p:sp>
      <p:sp>
        <p:nvSpPr>
          <p:cNvPr id="777" name="Google Shape;777;g3a6f1f20d10_0_443"/>
          <p:cNvSpPr txBox="1">
            <a:spLocks noGrp="1"/>
          </p:cNvSpPr>
          <p:nvPr>
            <p:ph type="body" idx="1"/>
          </p:nvPr>
        </p:nvSpPr>
        <p:spPr>
          <a:xfrm>
            <a:off x="326125" y="934925"/>
            <a:ext cx="11265000" cy="14694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「アレやっといて」と、依頼を口頭やチャット・メールなどのコミュニケーションで行うと</a:t>
            </a:r>
            <a:endParaRPr sz="1800">
              <a:latin typeface="Meiryo"/>
              <a:ea typeface="Meiryo"/>
              <a:cs typeface="Meiryo"/>
              <a:sym typeface="Meiryo"/>
            </a:endParaRPr>
          </a:p>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依頼元と依頼側で認識違いや無駄な進捗確認が発生する可能性があります。</a:t>
            </a:r>
            <a:endParaRPr sz="1800">
              <a:latin typeface="Meiryo"/>
              <a:ea typeface="Meiryo"/>
              <a:cs typeface="Meiryo"/>
              <a:sym typeface="Meiryo"/>
            </a:endParaRPr>
          </a:p>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Bizer teamで依頼内容や進捗を管理し、共有できると便利です！</a:t>
            </a:r>
            <a:endParaRPr sz="1800">
              <a:latin typeface="Meiryo"/>
              <a:ea typeface="Meiryo"/>
              <a:cs typeface="Meiryo"/>
              <a:sym typeface="Meiryo"/>
            </a:endParaRPr>
          </a:p>
        </p:txBody>
      </p:sp>
      <p:sp>
        <p:nvSpPr>
          <p:cNvPr id="778" name="Google Shape;778;g3a6f1f20d10_0_443"/>
          <p:cNvSpPr txBox="1">
            <a:spLocks noGrp="1"/>
          </p:cNvSpPr>
          <p:nvPr>
            <p:ph type="title"/>
          </p:nvPr>
        </p:nvSpPr>
        <p:spPr>
          <a:xfrm>
            <a:off x="130262" y="68681"/>
            <a:ext cx="7671000" cy="540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000"/>
              <a:buFont typeface="Arial"/>
              <a:buNone/>
            </a:pPr>
            <a:r>
              <a:rPr lang="ja-JP">
                <a:latin typeface="Meiryo"/>
                <a:ea typeface="Meiryo"/>
                <a:cs typeface="Meiryo"/>
                <a:sym typeface="Meiryo"/>
              </a:rPr>
              <a:t>【参考】チーム内の依頼をタスクやチェックリストで行う</a:t>
            </a:r>
            <a:endParaRPr>
              <a:latin typeface="Meiryo"/>
              <a:ea typeface="Meiryo"/>
              <a:cs typeface="Meiryo"/>
              <a:sym typeface="Meiryo"/>
            </a:endParaRPr>
          </a:p>
        </p:txBody>
      </p:sp>
      <p:sp>
        <p:nvSpPr>
          <p:cNvPr id="779" name="Google Shape;779;g3a6f1f20d10_0_443"/>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45</a:t>
            </a:fld>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783"/>
        <p:cNvGrpSpPr/>
        <p:nvPr/>
      </p:nvGrpSpPr>
      <p:grpSpPr>
        <a:xfrm>
          <a:off x="0" y="0"/>
          <a:ext cx="0" cy="0"/>
          <a:chOff x="0" y="0"/>
          <a:chExt cx="0" cy="0"/>
        </a:xfrm>
      </p:grpSpPr>
      <p:sp>
        <p:nvSpPr>
          <p:cNvPr id="784" name="Google Shape;784;g3c5df7eb690_0_1412"/>
          <p:cNvSpPr txBox="1">
            <a:spLocks noGrp="1"/>
          </p:cNvSpPr>
          <p:nvPr>
            <p:ph type="sldNum" idx="12"/>
          </p:nvPr>
        </p:nvSpPr>
        <p:spPr>
          <a:xfrm>
            <a:off x="11480801" y="8475136"/>
            <a:ext cx="3657600" cy="486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46</a:t>
            </a:fld>
            <a:endParaRPr/>
          </a:p>
        </p:txBody>
      </p:sp>
      <p:sp>
        <p:nvSpPr>
          <p:cNvPr id="785" name="Google Shape;785;g3c5df7eb690_0_1412"/>
          <p:cNvSpPr txBox="1">
            <a:spLocks noGrp="1"/>
          </p:cNvSpPr>
          <p:nvPr>
            <p:ph type="title"/>
          </p:nvPr>
        </p:nvSpPr>
        <p:spPr>
          <a:xfrm>
            <a:off x="130262" y="68681"/>
            <a:ext cx="7671000" cy="540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000"/>
              <a:buFont typeface="Arial"/>
              <a:buNone/>
            </a:pPr>
            <a:r>
              <a:rPr lang="ja-JP">
                <a:latin typeface="Meiryo"/>
                <a:ea typeface="Meiryo"/>
                <a:cs typeface="Meiryo"/>
                <a:sym typeface="Meiryo"/>
              </a:rPr>
              <a:t>【参考】チャットツールとBizer teamの組み合わせ</a:t>
            </a:r>
            <a:endParaRPr>
              <a:latin typeface="Meiryo"/>
              <a:ea typeface="Meiryo"/>
              <a:cs typeface="Meiryo"/>
              <a:sym typeface="Meiryo"/>
            </a:endParaRPr>
          </a:p>
        </p:txBody>
      </p:sp>
      <p:sp>
        <p:nvSpPr>
          <p:cNvPr id="786" name="Google Shape;786;g3c5df7eb690_0_1412"/>
          <p:cNvSpPr txBox="1">
            <a:spLocks noGrp="1"/>
          </p:cNvSpPr>
          <p:nvPr>
            <p:ph type="body" idx="1"/>
          </p:nvPr>
        </p:nvSpPr>
        <p:spPr>
          <a:xfrm>
            <a:off x="326125" y="908997"/>
            <a:ext cx="11265000" cy="9627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チャットのやりとりから発生したタスクをBizer teamに切り出すことで、</a:t>
            </a:r>
            <a:endParaRPr sz="1800">
              <a:latin typeface="Meiryo"/>
              <a:ea typeface="Meiryo"/>
              <a:cs typeface="Meiryo"/>
              <a:sym typeface="Meiryo"/>
            </a:endParaRPr>
          </a:p>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タスクに関する会話・議論が集約され、仕事をより「かんたん」にすることが可能です</a:t>
            </a:r>
            <a:endParaRPr sz="1800">
              <a:latin typeface="Meiryo"/>
              <a:ea typeface="Meiryo"/>
              <a:cs typeface="Meiryo"/>
              <a:sym typeface="Meiryo"/>
            </a:endParaRPr>
          </a:p>
        </p:txBody>
      </p:sp>
      <p:sp>
        <p:nvSpPr>
          <p:cNvPr id="787" name="Google Shape;787;g3c5df7eb690_0_1412"/>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46</a:t>
            </a:fld>
            <a:endParaRPr/>
          </a:p>
        </p:txBody>
      </p:sp>
      <p:sp>
        <p:nvSpPr>
          <p:cNvPr id="788" name="Google Shape;788;g3c5df7eb690_0_1412"/>
          <p:cNvSpPr/>
          <p:nvPr/>
        </p:nvSpPr>
        <p:spPr>
          <a:xfrm>
            <a:off x="2267625" y="2496450"/>
            <a:ext cx="5301900" cy="1461900"/>
          </a:xfrm>
          <a:prstGeom prst="rect">
            <a:avLst/>
          </a:prstGeom>
          <a:solidFill>
            <a:srgbClr val="D9D2E9"/>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9" name="Google Shape;789;g3c5df7eb690_0_1412"/>
          <p:cNvSpPr/>
          <p:nvPr/>
        </p:nvSpPr>
        <p:spPr>
          <a:xfrm>
            <a:off x="2273100" y="4565775"/>
            <a:ext cx="5301900" cy="1461900"/>
          </a:xfrm>
          <a:prstGeom prst="rect">
            <a:avLst/>
          </a:prstGeom>
          <a:solidFill>
            <a:srgbClr val="CFE2F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0" name="Google Shape;790;g3c5df7eb690_0_1412"/>
          <p:cNvSpPr/>
          <p:nvPr/>
        </p:nvSpPr>
        <p:spPr>
          <a:xfrm>
            <a:off x="1335294" y="2496425"/>
            <a:ext cx="937800" cy="1461900"/>
          </a:xfrm>
          <a:prstGeom prst="rect">
            <a:avLst/>
          </a:prstGeom>
          <a:solidFill>
            <a:srgbClr val="8E7CC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ja-JP" sz="1200" b="1" i="0" u="none" strike="noStrike" cap="none">
                <a:solidFill>
                  <a:schemeClr val="lt1"/>
                </a:solidFill>
                <a:latin typeface="Meiryo"/>
                <a:ea typeface="Meiryo"/>
                <a:cs typeface="Meiryo"/>
                <a:sym typeface="Meiryo"/>
              </a:rPr>
              <a:t>Teams</a:t>
            </a:r>
            <a:endParaRPr sz="1200" b="1" i="0" u="none" strike="noStrike" cap="none">
              <a:solidFill>
                <a:schemeClr val="lt1"/>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1200"/>
              <a:buFont typeface="Arial"/>
              <a:buNone/>
            </a:pPr>
            <a:r>
              <a:rPr lang="ja-JP" sz="1200" b="1" i="0" u="none" strike="noStrike" cap="none">
                <a:solidFill>
                  <a:schemeClr val="lt1"/>
                </a:solidFill>
                <a:latin typeface="Meiryo"/>
                <a:ea typeface="Meiryo"/>
                <a:cs typeface="Meiryo"/>
                <a:sym typeface="Meiryo"/>
              </a:rPr>
              <a:t>フロー型</a:t>
            </a:r>
            <a:endParaRPr sz="1200" b="1" i="0" u="none" strike="noStrike" cap="none">
              <a:solidFill>
                <a:schemeClr val="lt1"/>
              </a:solidFill>
              <a:latin typeface="Meiryo"/>
              <a:ea typeface="Meiryo"/>
              <a:cs typeface="Meiryo"/>
              <a:sym typeface="Meiryo"/>
            </a:endParaRPr>
          </a:p>
        </p:txBody>
      </p:sp>
      <p:sp>
        <p:nvSpPr>
          <p:cNvPr id="791" name="Google Shape;791;g3c5df7eb690_0_1412"/>
          <p:cNvSpPr txBox="1"/>
          <p:nvPr/>
        </p:nvSpPr>
        <p:spPr>
          <a:xfrm>
            <a:off x="213049" y="2109056"/>
            <a:ext cx="3130800" cy="384600"/>
          </a:xfrm>
          <a:prstGeom prst="rect">
            <a:avLst/>
          </a:prstGeom>
          <a:noFill/>
          <a:ln>
            <a:noFill/>
          </a:ln>
        </p:spPr>
        <p:txBody>
          <a:bodyPr spcFirstLastPara="1" wrap="square" lIns="121900" tIns="60925" rIns="121900" bIns="60925" anchor="t" anchorCtr="0">
            <a:spAutoFit/>
          </a:bodyPr>
          <a:lstStyle/>
          <a:p>
            <a:pPr marL="0" marR="0" lvl="0" indent="0" algn="l" rtl="0">
              <a:lnSpc>
                <a:spcPct val="100000"/>
              </a:lnSpc>
              <a:spcBef>
                <a:spcPts val="0"/>
              </a:spcBef>
              <a:spcAft>
                <a:spcPts val="0"/>
              </a:spcAft>
              <a:buClr>
                <a:srgbClr val="000000"/>
              </a:buClr>
              <a:buSzPts val="1900"/>
              <a:buFont typeface="Arial"/>
              <a:buNone/>
            </a:pPr>
            <a:r>
              <a:rPr lang="ja-JP" sz="1700" b="0" i="0" u="none" strike="noStrike" cap="none">
                <a:solidFill>
                  <a:srgbClr val="000000"/>
                </a:solidFill>
                <a:latin typeface="Meiryo"/>
                <a:ea typeface="Meiryo"/>
                <a:cs typeface="Meiryo"/>
                <a:sym typeface="Meiryo"/>
              </a:rPr>
              <a:t>例：Teamsとの組み合わせ</a:t>
            </a:r>
            <a:endParaRPr sz="1400" b="0" i="0" u="none" strike="noStrike" cap="none">
              <a:solidFill>
                <a:srgbClr val="000000"/>
              </a:solidFill>
              <a:latin typeface="Meiryo"/>
              <a:ea typeface="Meiryo"/>
              <a:cs typeface="Meiryo"/>
              <a:sym typeface="Meiryo"/>
            </a:endParaRPr>
          </a:p>
        </p:txBody>
      </p:sp>
      <p:sp>
        <p:nvSpPr>
          <p:cNvPr id="792" name="Google Shape;792;g3c5df7eb690_0_1412"/>
          <p:cNvSpPr/>
          <p:nvPr/>
        </p:nvSpPr>
        <p:spPr>
          <a:xfrm>
            <a:off x="1335146" y="4565904"/>
            <a:ext cx="937800" cy="1461900"/>
          </a:xfrm>
          <a:prstGeom prst="rect">
            <a:avLst/>
          </a:prstGeom>
          <a:solidFill>
            <a:srgbClr val="3C78D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ja-JP" sz="1200" b="1" i="0" u="none" strike="noStrike" cap="none">
                <a:solidFill>
                  <a:schemeClr val="lt1"/>
                </a:solidFill>
                <a:latin typeface="Meiryo"/>
                <a:ea typeface="Meiryo"/>
                <a:cs typeface="Meiryo"/>
                <a:sym typeface="Meiryo"/>
              </a:rPr>
              <a:t>Bizer team</a:t>
            </a:r>
            <a:endParaRPr sz="1200" b="1" i="0" u="none" strike="noStrike" cap="none">
              <a:solidFill>
                <a:schemeClr val="lt1"/>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1200"/>
              <a:buFont typeface="Arial"/>
              <a:buNone/>
            </a:pPr>
            <a:r>
              <a:rPr lang="ja-JP" sz="1200" b="1" i="0" u="none" strike="noStrike" cap="none">
                <a:solidFill>
                  <a:schemeClr val="lt1"/>
                </a:solidFill>
                <a:latin typeface="Meiryo"/>
                <a:ea typeface="Meiryo"/>
                <a:cs typeface="Meiryo"/>
                <a:sym typeface="Meiryo"/>
              </a:rPr>
              <a:t>ストック型</a:t>
            </a:r>
            <a:endParaRPr sz="1200" b="1" i="0" u="none" strike="noStrike" cap="none">
              <a:solidFill>
                <a:schemeClr val="lt1"/>
              </a:solidFill>
              <a:latin typeface="Meiryo"/>
              <a:ea typeface="Meiryo"/>
              <a:cs typeface="Meiryo"/>
              <a:sym typeface="Meiryo"/>
            </a:endParaRPr>
          </a:p>
        </p:txBody>
      </p:sp>
      <p:pic>
        <p:nvPicPr>
          <p:cNvPr id="793" name="Google Shape;793;g3c5df7eb690_0_1412"/>
          <p:cNvPicPr preferRelativeResize="0"/>
          <p:nvPr/>
        </p:nvPicPr>
        <p:blipFill rotWithShape="1">
          <a:blip r:embed="rId3">
            <a:alphaModFix/>
          </a:blip>
          <a:srcRect/>
          <a:stretch/>
        </p:blipFill>
        <p:spPr>
          <a:xfrm>
            <a:off x="506198" y="2982945"/>
            <a:ext cx="693392" cy="604800"/>
          </a:xfrm>
          <a:prstGeom prst="rect">
            <a:avLst/>
          </a:prstGeom>
          <a:noFill/>
          <a:ln>
            <a:noFill/>
          </a:ln>
        </p:spPr>
      </p:pic>
      <p:sp>
        <p:nvSpPr>
          <p:cNvPr id="794" name="Google Shape;794;g3c5df7eb690_0_1412"/>
          <p:cNvSpPr/>
          <p:nvPr/>
        </p:nvSpPr>
        <p:spPr>
          <a:xfrm>
            <a:off x="2466208" y="2961550"/>
            <a:ext cx="1348800" cy="604800"/>
          </a:xfrm>
          <a:prstGeom prst="rect">
            <a:avLst/>
          </a:prstGeom>
          <a:solidFill>
            <a:schemeClr val="lt1"/>
          </a:solidFill>
          <a:ln w="28575" cap="flat" cmpd="sng">
            <a:solidFill>
              <a:srgbClr val="674EA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ja-JP" sz="1100" b="0" i="0" u="none" strike="noStrike" cap="none">
                <a:solidFill>
                  <a:schemeClr val="dk1"/>
                </a:solidFill>
                <a:latin typeface="Meiryo"/>
                <a:ea typeface="Meiryo"/>
                <a:cs typeface="Meiryo"/>
                <a:sym typeface="Meiryo"/>
              </a:rPr>
              <a:t>投稿</a:t>
            </a:r>
            <a:endParaRPr sz="1100" b="0" i="0" u="none" strike="noStrike" cap="none">
              <a:solidFill>
                <a:schemeClr val="dk1"/>
              </a:solidFill>
              <a:latin typeface="Meiryo"/>
              <a:ea typeface="Meiryo"/>
              <a:cs typeface="Meiryo"/>
              <a:sym typeface="Meiryo"/>
            </a:endParaRPr>
          </a:p>
        </p:txBody>
      </p:sp>
      <p:sp>
        <p:nvSpPr>
          <p:cNvPr id="795" name="Google Shape;795;g3c5df7eb690_0_1412"/>
          <p:cNvSpPr/>
          <p:nvPr/>
        </p:nvSpPr>
        <p:spPr>
          <a:xfrm>
            <a:off x="4311427" y="2969975"/>
            <a:ext cx="1348800" cy="604800"/>
          </a:xfrm>
          <a:prstGeom prst="rect">
            <a:avLst/>
          </a:prstGeom>
          <a:solidFill>
            <a:schemeClr val="lt1"/>
          </a:solidFill>
          <a:ln w="28575" cap="flat" cmpd="sng">
            <a:solidFill>
              <a:srgbClr val="674EA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ja-JP" sz="1100" b="0" i="0" u="none" strike="noStrike" cap="none">
                <a:solidFill>
                  <a:schemeClr val="dk1"/>
                </a:solidFill>
                <a:latin typeface="Meiryo"/>
                <a:ea typeface="Meiryo"/>
                <a:cs typeface="Meiryo"/>
                <a:sym typeface="Meiryo"/>
              </a:rPr>
              <a:t>会話・議論</a:t>
            </a:r>
            <a:endParaRPr sz="1100" b="0" i="0" u="none" strike="noStrike" cap="none">
              <a:solidFill>
                <a:schemeClr val="dk1"/>
              </a:solidFill>
              <a:latin typeface="Meiryo"/>
              <a:ea typeface="Meiryo"/>
              <a:cs typeface="Meiryo"/>
              <a:sym typeface="Meiryo"/>
            </a:endParaRPr>
          </a:p>
        </p:txBody>
      </p:sp>
      <p:sp>
        <p:nvSpPr>
          <p:cNvPr id="796" name="Google Shape;796;g3c5df7eb690_0_1412"/>
          <p:cNvSpPr/>
          <p:nvPr/>
        </p:nvSpPr>
        <p:spPr>
          <a:xfrm>
            <a:off x="6149251" y="2969975"/>
            <a:ext cx="1348800" cy="604800"/>
          </a:xfrm>
          <a:prstGeom prst="rect">
            <a:avLst/>
          </a:prstGeom>
          <a:solidFill>
            <a:schemeClr val="lt1"/>
          </a:solidFill>
          <a:ln w="28575" cap="flat" cmpd="sng">
            <a:solidFill>
              <a:srgbClr val="674EA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ja-JP" sz="1100" b="0" i="0" u="none" strike="noStrike" cap="none">
                <a:solidFill>
                  <a:schemeClr val="dk1"/>
                </a:solidFill>
                <a:latin typeface="Meiryo"/>
                <a:ea typeface="Meiryo"/>
                <a:cs typeface="Meiryo"/>
                <a:sym typeface="Meiryo"/>
              </a:rPr>
              <a:t>具体的な</a:t>
            </a:r>
            <a:endParaRPr sz="1100" b="0" i="0" u="none" strike="noStrike" cap="none">
              <a:solidFill>
                <a:schemeClr val="dk1"/>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1100"/>
              <a:buFont typeface="Arial"/>
              <a:buNone/>
            </a:pPr>
            <a:r>
              <a:rPr lang="ja-JP" sz="1100" b="0" i="0" u="none" strike="noStrike" cap="none">
                <a:solidFill>
                  <a:schemeClr val="dk1"/>
                </a:solidFill>
                <a:latin typeface="Meiryo"/>
                <a:ea typeface="Meiryo"/>
                <a:cs typeface="Meiryo"/>
                <a:sym typeface="Meiryo"/>
              </a:rPr>
              <a:t>タスク</a:t>
            </a:r>
            <a:endParaRPr sz="1100" b="0" i="0" u="none" strike="noStrike" cap="none">
              <a:solidFill>
                <a:schemeClr val="dk1"/>
              </a:solidFill>
              <a:latin typeface="Meiryo"/>
              <a:ea typeface="Meiryo"/>
              <a:cs typeface="Meiryo"/>
              <a:sym typeface="Meiryo"/>
            </a:endParaRPr>
          </a:p>
        </p:txBody>
      </p:sp>
      <p:cxnSp>
        <p:nvCxnSpPr>
          <p:cNvPr id="797" name="Google Shape;797;g3c5df7eb690_0_1412"/>
          <p:cNvCxnSpPr>
            <a:stCxn id="794" idx="3"/>
            <a:endCxn id="795" idx="1"/>
          </p:cNvCxnSpPr>
          <p:nvPr/>
        </p:nvCxnSpPr>
        <p:spPr>
          <a:xfrm>
            <a:off x="3815008" y="3263950"/>
            <a:ext cx="496500" cy="8400"/>
          </a:xfrm>
          <a:prstGeom prst="straightConnector1">
            <a:avLst/>
          </a:prstGeom>
          <a:noFill/>
          <a:ln w="28575" cap="flat" cmpd="sng">
            <a:solidFill>
              <a:srgbClr val="674EA7"/>
            </a:solidFill>
            <a:prstDash val="solid"/>
            <a:round/>
            <a:headEnd type="none" w="sm" len="sm"/>
            <a:tailEnd type="triangle" w="med" len="med"/>
          </a:ln>
        </p:spPr>
      </p:cxnSp>
      <p:cxnSp>
        <p:nvCxnSpPr>
          <p:cNvPr id="798" name="Google Shape;798;g3c5df7eb690_0_1412"/>
          <p:cNvCxnSpPr>
            <a:stCxn id="795" idx="3"/>
            <a:endCxn id="796" idx="1"/>
          </p:cNvCxnSpPr>
          <p:nvPr/>
        </p:nvCxnSpPr>
        <p:spPr>
          <a:xfrm>
            <a:off x="5660227" y="3272375"/>
            <a:ext cx="489000" cy="0"/>
          </a:xfrm>
          <a:prstGeom prst="straightConnector1">
            <a:avLst/>
          </a:prstGeom>
          <a:noFill/>
          <a:ln w="28575" cap="flat" cmpd="sng">
            <a:solidFill>
              <a:srgbClr val="674EA7"/>
            </a:solidFill>
            <a:prstDash val="solid"/>
            <a:round/>
            <a:headEnd type="none" w="sm" len="sm"/>
            <a:tailEnd type="triangle" w="med" len="med"/>
          </a:ln>
        </p:spPr>
      </p:cxnSp>
      <p:sp>
        <p:nvSpPr>
          <p:cNvPr id="799" name="Google Shape;799;g3c5df7eb690_0_1412"/>
          <p:cNvSpPr/>
          <p:nvPr/>
        </p:nvSpPr>
        <p:spPr>
          <a:xfrm>
            <a:off x="2479447" y="4912675"/>
            <a:ext cx="1310100" cy="775200"/>
          </a:xfrm>
          <a:prstGeom prst="rect">
            <a:avLst/>
          </a:prstGeom>
          <a:solidFill>
            <a:schemeClr val="lt1"/>
          </a:solidFill>
          <a:ln w="28575" cap="flat" cmpd="sng">
            <a:solidFill>
              <a:srgbClr val="1155CC"/>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ja-JP" sz="1100" b="0" i="0" u="none" strike="noStrike" cap="none">
                <a:solidFill>
                  <a:schemeClr val="dk1"/>
                </a:solidFill>
                <a:latin typeface="Meiryo"/>
                <a:ea typeface="Meiryo"/>
                <a:cs typeface="Meiryo"/>
                <a:sym typeface="Meiryo"/>
              </a:rPr>
              <a:t>タスク作成</a:t>
            </a:r>
            <a:endParaRPr sz="1100" b="0" i="0" u="none" strike="noStrike" cap="none">
              <a:solidFill>
                <a:schemeClr val="dk1"/>
              </a:solidFill>
              <a:latin typeface="Meiryo"/>
              <a:ea typeface="Meiryo"/>
              <a:cs typeface="Meiryo"/>
              <a:sym typeface="Meiryo"/>
            </a:endParaRPr>
          </a:p>
        </p:txBody>
      </p:sp>
      <p:sp>
        <p:nvSpPr>
          <p:cNvPr id="800" name="Google Shape;800;g3c5df7eb690_0_1412"/>
          <p:cNvSpPr/>
          <p:nvPr/>
        </p:nvSpPr>
        <p:spPr>
          <a:xfrm>
            <a:off x="4311552" y="4921100"/>
            <a:ext cx="1348800" cy="775200"/>
          </a:xfrm>
          <a:prstGeom prst="rect">
            <a:avLst/>
          </a:prstGeom>
          <a:solidFill>
            <a:schemeClr val="lt1"/>
          </a:solidFill>
          <a:ln w="28575" cap="flat" cmpd="sng">
            <a:solidFill>
              <a:srgbClr val="1155CC"/>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ja-JP" sz="1100" b="0" i="0" u="none" strike="noStrike" cap="none">
                <a:solidFill>
                  <a:schemeClr val="dk1"/>
                </a:solidFill>
                <a:latin typeface="Meiryo"/>
                <a:ea typeface="Meiryo"/>
                <a:cs typeface="Meiryo"/>
                <a:sym typeface="Meiryo"/>
              </a:rPr>
              <a:t>コメントで</a:t>
            </a:r>
            <a:endParaRPr sz="1100" b="0" i="0" u="none" strike="noStrike" cap="none">
              <a:solidFill>
                <a:schemeClr val="dk1"/>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1100"/>
              <a:buFont typeface="Arial"/>
              <a:buNone/>
            </a:pPr>
            <a:r>
              <a:rPr lang="ja-JP" sz="1100" b="0" i="0" u="none" strike="noStrike" cap="none">
                <a:solidFill>
                  <a:schemeClr val="dk1"/>
                </a:solidFill>
                <a:latin typeface="Meiryo"/>
                <a:ea typeface="Meiryo"/>
                <a:cs typeface="Meiryo"/>
                <a:sym typeface="Meiryo"/>
              </a:rPr>
              <a:t>タスクに関する</a:t>
            </a:r>
            <a:endParaRPr sz="1100" b="0" i="0" u="none" strike="noStrike" cap="none">
              <a:solidFill>
                <a:schemeClr val="dk1"/>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1100"/>
              <a:buFont typeface="Arial"/>
              <a:buNone/>
            </a:pPr>
            <a:r>
              <a:rPr lang="ja-JP" sz="1100" b="0" i="0" u="none" strike="noStrike" cap="none">
                <a:solidFill>
                  <a:schemeClr val="dk1"/>
                </a:solidFill>
                <a:latin typeface="Meiryo"/>
                <a:ea typeface="Meiryo"/>
                <a:cs typeface="Meiryo"/>
                <a:sym typeface="Meiryo"/>
              </a:rPr>
              <a:t>会話・議論を集約</a:t>
            </a:r>
            <a:endParaRPr sz="1100" b="0" i="0" u="none" strike="noStrike" cap="none">
              <a:solidFill>
                <a:schemeClr val="dk1"/>
              </a:solidFill>
              <a:latin typeface="Meiryo"/>
              <a:ea typeface="Meiryo"/>
              <a:cs typeface="Meiryo"/>
              <a:sym typeface="Meiryo"/>
            </a:endParaRPr>
          </a:p>
        </p:txBody>
      </p:sp>
      <p:sp>
        <p:nvSpPr>
          <p:cNvPr id="801" name="Google Shape;801;g3c5df7eb690_0_1412"/>
          <p:cNvSpPr/>
          <p:nvPr/>
        </p:nvSpPr>
        <p:spPr>
          <a:xfrm>
            <a:off x="6131053" y="4925650"/>
            <a:ext cx="1348800" cy="775200"/>
          </a:xfrm>
          <a:prstGeom prst="rect">
            <a:avLst/>
          </a:prstGeom>
          <a:solidFill>
            <a:schemeClr val="lt1"/>
          </a:solidFill>
          <a:ln w="28575" cap="flat" cmpd="sng">
            <a:solidFill>
              <a:srgbClr val="1155CC"/>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ja-JP" sz="1100" b="0" i="0" u="none" strike="noStrike" cap="none">
                <a:solidFill>
                  <a:schemeClr val="dk1"/>
                </a:solidFill>
                <a:latin typeface="Meiryo"/>
                <a:ea typeface="Meiryo"/>
                <a:cs typeface="Meiryo"/>
                <a:sym typeface="Meiryo"/>
              </a:rPr>
              <a:t>タスクの完了</a:t>
            </a:r>
            <a:endParaRPr sz="1100" b="0" i="0" u="none" strike="noStrike" cap="none">
              <a:solidFill>
                <a:schemeClr val="dk1"/>
              </a:solidFill>
              <a:latin typeface="Meiryo"/>
              <a:ea typeface="Meiryo"/>
              <a:cs typeface="Meiryo"/>
              <a:sym typeface="Meiryo"/>
            </a:endParaRPr>
          </a:p>
        </p:txBody>
      </p:sp>
      <p:cxnSp>
        <p:nvCxnSpPr>
          <p:cNvPr id="802" name="Google Shape;802;g3c5df7eb690_0_1412"/>
          <p:cNvCxnSpPr>
            <a:stCxn id="799" idx="3"/>
            <a:endCxn id="800" idx="1"/>
          </p:cNvCxnSpPr>
          <p:nvPr/>
        </p:nvCxnSpPr>
        <p:spPr>
          <a:xfrm>
            <a:off x="3789547" y="5300275"/>
            <a:ext cx="522000" cy="8400"/>
          </a:xfrm>
          <a:prstGeom prst="straightConnector1">
            <a:avLst/>
          </a:prstGeom>
          <a:noFill/>
          <a:ln w="28575" cap="flat" cmpd="sng">
            <a:solidFill>
              <a:srgbClr val="0000FF"/>
            </a:solidFill>
            <a:prstDash val="solid"/>
            <a:round/>
            <a:headEnd type="none" w="sm" len="sm"/>
            <a:tailEnd type="triangle" w="med" len="med"/>
          </a:ln>
        </p:spPr>
      </p:cxnSp>
      <p:cxnSp>
        <p:nvCxnSpPr>
          <p:cNvPr id="803" name="Google Shape;803;g3c5df7eb690_0_1412"/>
          <p:cNvCxnSpPr>
            <a:stCxn id="800" idx="3"/>
            <a:endCxn id="801" idx="1"/>
          </p:cNvCxnSpPr>
          <p:nvPr/>
        </p:nvCxnSpPr>
        <p:spPr>
          <a:xfrm>
            <a:off x="5660352" y="5308700"/>
            <a:ext cx="470700" cy="4500"/>
          </a:xfrm>
          <a:prstGeom prst="straightConnector1">
            <a:avLst/>
          </a:prstGeom>
          <a:noFill/>
          <a:ln w="28575" cap="flat" cmpd="sng">
            <a:solidFill>
              <a:srgbClr val="0000FF"/>
            </a:solidFill>
            <a:prstDash val="solid"/>
            <a:round/>
            <a:headEnd type="none" w="sm" len="sm"/>
            <a:tailEnd type="triangle" w="med" len="med"/>
          </a:ln>
        </p:spPr>
      </p:cxnSp>
      <p:cxnSp>
        <p:nvCxnSpPr>
          <p:cNvPr id="804" name="Google Shape;804;g3c5df7eb690_0_1412"/>
          <p:cNvCxnSpPr>
            <a:stCxn id="796" idx="2"/>
            <a:endCxn id="799" idx="0"/>
          </p:cNvCxnSpPr>
          <p:nvPr/>
        </p:nvCxnSpPr>
        <p:spPr>
          <a:xfrm rot="5400000">
            <a:off x="4310101" y="2399225"/>
            <a:ext cx="1338000" cy="3689100"/>
          </a:xfrm>
          <a:prstGeom prst="bentConnector3">
            <a:avLst>
              <a:gd name="adj1" fmla="val 49996"/>
            </a:avLst>
          </a:prstGeom>
          <a:noFill/>
          <a:ln w="38100" cap="flat" cmpd="sng">
            <a:solidFill>
              <a:srgbClr val="0000FF"/>
            </a:solidFill>
            <a:prstDash val="solid"/>
            <a:round/>
            <a:headEnd type="none" w="sm" len="sm"/>
            <a:tailEnd type="triangle" w="med" len="med"/>
          </a:ln>
        </p:spPr>
      </p:cxnSp>
      <p:sp>
        <p:nvSpPr>
          <p:cNvPr id="805" name="Google Shape;805;g3c5df7eb690_0_1412"/>
          <p:cNvSpPr txBox="1"/>
          <p:nvPr/>
        </p:nvSpPr>
        <p:spPr>
          <a:xfrm>
            <a:off x="5515070" y="3964475"/>
            <a:ext cx="1204800" cy="461700"/>
          </a:xfrm>
          <a:prstGeom prst="rect">
            <a:avLst/>
          </a:prstGeom>
          <a:solidFill>
            <a:schemeClr val="lt1"/>
          </a:solidFill>
          <a:ln>
            <a:noFill/>
          </a:ln>
        </p:spPr>
        <p:txBody>
          <a:bodyPr spcFirstLastPara="1" wrap="square" lIns="121900" tIns="60925" rIns="121900" bIns="60925" anchor="t" anchorCtr="0">
            <a:spAutoFit/>
          </a:bodyPr>
          <a:lstStyle/>
          <a:p>
            <a:pPr marL="0" marR="0" lvl="0" indent="0" algn="l" rtl="0">
              <a:lnSpc>
                <a:spcPct val="100000"/>
              </a:lnSpc>
              <a:spcBef>
                <a:spcPts val="0"/>
              </a:spcBef>
              <a:spcAft>
                <a:spcPts val="0"/>
              </a:spcAft>
              <a:buClr>
                <a:srgbClr val="000000"/>
              </a:buClr>
              <a:buSzPts val="1900"/>
              <a:buFont typeface="Arial"/>
              <a:buNone/>
            </a:pPr>
            <a:r>
              <a:rPr lang="ja-JP" sz="1100" b="1" i="0" u="none" strike="noStrike" cap="none">
                <a:solidFill>
                  <a:srgbClr val="000000"/>
                </a:solidFill>
                <a:highlight>
                  <a:schemeClr val="lt1"/>
                </a:highlight>
                <a:latin typeface="Meiryo"/>
                <a:ea typeface="Meiryo"/>
                <a:cs typeface="Meiryo"/>
                <a:sym typeface="Meiryo"/>
              </a:rPr>
              <a:t>Bizer team</a:t>
            </a:r>
            <a:endParaRPr sz="1100" b="1" i="0" u="none" strike="noStrike" cap="none">
              <a:solidFill>
                <a:srgbClr val="000000"/>
              </a:solidFill>
              <a:highlight>
                <a:schemeClr val="lt1"/>
              </a:highlight>
              <a:latin typeface="Meiryo"/>
              <a:ea typeface="Meiryo"/>
              <a:cs typeface="Meiryo"/>
              <a:sym typeface="Meiryo"/>
            </a:endParaRPr>
          </a:p>
          <a:p>
            <a:pPr marL="0" marR="0" lvl="0" indent="0" algn="l" rtl="0">
              <a:lnSpc>
                <a:spcPct val="100000"/>
              </a:lnSpc>
              <a:spcBef>
                <a:spcPts val="0"/>
              </a:spcBef>
              <a:spcAft>
                <a:spcPts val="0"/>
              </a:spcAft>
              <a:buClr>
                <a:srgbClr val="000000"/>
              </a:buClr>
              <a:buSzPts val="1900"/>
              <a:buFont typeface="Arial"/>
              <a:buNone/>
            </a:pPr>
            <a:r>
              <a:rPr lang="ja-JP" sz="1100" b="1" i="0" u="none" strike="noStrike" cap="none">
                <a:solidFill>
                  <a:srgbClr val="000000"/>
                </a:solidFill>
                <a:highlight>
                  <a:schemeClr val="lt1"/>
                </a:highlight>
                <a:latin typeface="Meiryo"/>
                <a:ea typeface="Meiryo"/>
                <a:cs typeface="Meiryo"/>
                <a:sym typeface="Meiryo"/>
              </a:rPr>
              <a:t>へ切り出し</a:t>
            </a:r>
            <a:endParaRPr sz="800" b="1" i="0" u="none" strike="noStrike" cap="none">
              <a:solidFill>
                <a:srgbClr val="000000"/>
              </a:solidFill>
              <a:highlight>
                <a:schemeClr val="lt1"/>
              </a:highlight>
              <a:latin typeface="Meiryo"/>
              <a:ea typeface="Meiryo"/>
              <a:cs typeface="Meiryo"/>
              <a:sym typeface="Meiryo"/>
            </a:endParaRPr>
          </a:p>
        </p:txBody>
      </p:sp>
      <p:pic>
        <p:nvPicPr>
          <p:cNvPr id="806" name="Google Shape;806;g3c5df7eb690_0_1412" descr="Bizer（バイザー） - Home | Facebook"/>
          <p:cNvPicPr preferRelativeResize="0"/>
          <p:nvPr/>
        </p:nvPicPr>
        <p:blipFill rotWithShape="1">
          <a:blip r:embed="rId4">
            <a:alphaModFix/>
          </a:blip>
          <a:srcRect/>
          <a:stretch/>
        </p:blipFill>
        <p:spPr>
          <a:xfrm>
            <a:off x="358299" y="4881206"/>
            <a:ext cx="976475" cy="962700"/>
          </a:xfrm>
          <a:prstGeom prst="rect">
            <a:avLst/>
          </a:prstGeom>
          <a:noFill/>
          <a:ln>
            <a:noFill/>
          </a:ln>
        </p:spPr>
      </p:pic>
      <p:pic>
        <p:nvPicPr>
          <p:cNvPr id="807" name="Google Shape;807;g3c5df7eb690_0_1412"/>
          <p:cNvPicPr preferRelativeResize="0"/>
          <p:nvPr/>
        </p:nvPicPr>
        <p:blipFill rotWithShape="1">
          <a:blip r:embed="rId5">
            <a:alphaModFix/>
          </a:blip>
          <a:srcRect/>
          <a:stretch/>
        </p:blipFill>
        <p:spPr>
          <a:xfrm>
            <a:off x="6038866" y="2535660"/>
            <a:ext cx="546300" cy="546300"/>
          </a:xfrm>
          <a:prstGeom prst="rect">
            <a:avLst/>
          </a:prstGeom>
          <a:noFill/>
          <a:ln>
            <a:noFill/>
          </a:ln>
        </p:spPr>
      </p:pic>
      <p:pic>
        <p:nvPicPr>
          <p:cNvPr id="808" name="Google Shape;808;g3c5df7eb690_0_1412"/>
          <p:cNvPicPr preferRelativeResize="0"/>
          <p:nvPr/>
        </p:nvPicPr>
        <p:blipFill rotWithShape="1">
          <a:blip r:embed="rId6">
            <a:alphaModFix/>
          </a:blip>
          <a:srcRect r="82276"/>
          <a:stretch/>
        </p:blipFill>
        <p:spPr>
          <a:xfrm>
            <a:off x="6360843" y="4192976"/>
            <a:ext cx="342300" cy="302362"/>
          </a:xfrm>
          <a:prstGeom prst="rect">
            <a:avLst/>
          </a:prstGeom>
          <a:noFill/>
          <a:ln>
            <a:noFill/>
          </a:ln>
        </p:spPr>
      </p:pic>
      <p:sp>
        <p:nvSpPr>
          <p:cNvPr id="809" name="Google Shape;809;g3c5df7eb690_0_1412"/>
          <p:cNvSpPr txBox="1"/>
          <p:nvPr/>
        </p:nvSpPr>
        <p:spPr>
          <a:xfrm>
            <a:off x="7604737" y="4205700"/>
            <a:ext cx="3657600" cy="276900"/>
          </a:xfrm>
          <a:prstGeom prst="rect">
            <a:avLst/>
          </a:prstGeom>
          <a:solidFill>
            <a:schemeClr val="lt1"/>
          </a:solidFill>
          <a:ln>
            <a:noFill/>
          </a:ln>
        </p:spPr>
        <p:txBody>
          <a:bodyPr spcFirstLastPara="1" wrap="square" lIns="121900" tIns="60925" rIns="121900" bIns="60925" anchor="t" anchorCtr="0">
            <a:spAutoFit/>
          </a:bodyPr>
          <a:lstStyle/>
          <a:p>
            <a:pPr marL="0" marR="0" lvl="0" indent="0" algn="l" rtl="0">
              <a:lnSpc>
                <a:spcPct val="100000"/>
              </a:lnSpc>
              <a:spcBef>
                <a:spcPts val="0"/>
              </a:spcBef>
              <a:spcAft>
                <a:spcPts val="0"/>
              </a:spcAft>
              <a:buClr>
                <a:srgbClr val="000000"/>
              </a:buClr>
              <a:buSzPts val="1900"/>
              <a:buFont typeface="Arial"/>
              <a:buNone/>
            </a:pPr>
            <a:r>
              <a:rPr lang="ja-JP" sz="1000" b="1" i="0" u="none" strike="noStrike" cap="none">
                <a:solidFill>
                  <a:srgbClr val="000000"/>
                </a:solidFill>
                <a:highlight>
                  <a:schemeClr val="lt1"/>
                </a:highlight>
                <a:latin typeface="Meiryo"/>
                <a:ea typeface="Meiryo"/>
                <a:cs typeface="Meiryo"/>
                <a:sym typeface="Meiryo"/>
              </a:rPr>
              <a:t>🔦POINT チャット・Bizer team双方にURLを記載↑↓</a:t>
            </a:r>
            <a:endParaRPr sz="700" b="1" i="0" u="none" strike="noStrike" cap="none">
              <a:solidFill>
                <a:srgbClr val="000000"/>
              </a:solidFill>
              <a:highlight>
                <a:schemeClr val="lt1"/>
              </a:highlight>
              <a:latin typeface="Meiryo"/>
              <a:ea typeface="Meiryo"/>
              <a:cs typeface="Meiryo"/>
              <a:sym typeface="Meiryo"/>
            </a:endParaRPr>
          </a:p>
        </p:txBody>
      </p:sp>
      <p:pic>
        <p:nvPicPr>
          <p:cNvPr id="810" name="Google Shape;810;g3c5df7eb690_0_1412"/>
          <p:cNvPicPr preferRelativeResize="0"/>
          <p:nvPr/>
        </p:nvPicPr>
        <p:blipFill rotWithShape="1">
          <a:blip r:embed="rId7">
            <a:alphaModFix/>
          </a:blip>
          <a:srcRect/>
          <a:stretch/>
        </p:blipFill>
        <p:spPr>
          <a:xfrm>
            <a:off x="7758025" y="4495350"/>
            <a:ext cx="3285224" cy="1922070"/>
          </a:xfrm>
          <a:prstGeom prst="rect">
            <a:avLst/>
          </a:prstGeom>
          <a:noFill/>
          <a:ln>
            <a:noFill/>
          </a:ln>
        </p:spPr>
      </p:pic>
      <p:sp>
        <p:nvSpPr>
          <p:cNvPr id="811" name="Google Shape;811;g3c5df7eb690_0_1412"/>
          <p:cNvSpPr/>
          <p:nvPr/>
        </p:nvSpPr>
        <p:spPr>
          <a:xfrm>
            <a:off x="7744677" y="4784073"/>
            <a:ext cx="1204800" cy="128700"/>
          </a:xfrm>
          <a:prstGeom prst="rect">
            <a:avLst/>
          </a:prstGeom>
          <a:noFill/>
          <a:ln w="16925" cap="flat" cmpd="sng">
            <a:solidFill>
              <a:srgbClr val="FF0000"/>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BIZ UDPGothic"/>
              <a:ea typeface="BIZ UDPGothic"/>
              <a:cs typeface="BIZ UDPGothic"/>
              <a:sym typeface="BIZ UDPGothic"/>
            </a:endParaRPr>
          </a:p>
        </p:txBody>
      </p:sp>
      <p:grpSp>
        <p:nvGrpSpPr>
          <p:cNvPr id="812" name="Google Shape;812;g3c5df7eb690_0_1412"/>
          <p:cNvGrpSpPr/>
          <p:nvPr/>
        </p:nvGrpSpPr>
        <p:grpSpPr>
          <a:xfrm>
            <a:off x="7695945" y="1987775"/>
            <a:ext cx="3347308" cy="2205176"/>
            <a:chOff x="7878339" y="1987775"/>
            <a:chExt cx="3347308" cy="2205176"/>
          </a:xfrm>
        </p:grpSpPr>
        <p:pic>
          <p:nvPicPr>
            <p:cNvPr id="813" name="Google Shape;813;g3c5df7eb690_0_1412"/>
            <p:cNvPicPr preferRelativeResize="0"/>
            <p:nvPr/>
          </p:nvPicPr>
          <p:blipFill rotWithShape="1">
            <a:blip r:embed="rId8">
              <a:alphaModFix/>
            </a:blip>
            <a:srcRect/>
            <a:stretch/>
          </p:blipFill>
          <p:spPr>
            <a:xfrm>
              <a:off x="7878339" y="1987775"/>
              <a:ext cx="3347308" cy="2205176"/>
            </a:xfrm>
            <a:prstGeom prst="rect">
              <a:avLst/>
            </a:prstGeom>
            <a:noFill/>
            <a:ln>
              <a:noFill/>
            </a:ln>
          </p:spPr>
        </p:pic>
        <p:sp>
          <p:nvSpPr>
            <p:cNvPr id="814" name="Google Shape;814;g3c5df7eb690_0_1412"/>
            <p:cNvSpPr/>
            <p:nvPr/>
          </p:nvSpPr>
          <p:spPr>
            <a:xfrm>
              <a:off x="8135090" y="2086269"/>
              <a:ext cx="522000" cy="214500"/>
            </a:xfrm>
            <a:prstGeom prst="rect">
              <a:avLst/>
            </a:prstGeom>
            <a:solidFill>
              <a:schemeClr val="lt1"/>
            </a:solidFill>
            <a:ln>
              <a:noFill/>
            </a:ln>
          </p:spPr>
          <p:txBody>
            <a:bodyPr spcFirstLastPara="1" wrap="square" lIns="100050" tIns="100050" rIns="100050" bIns="100050" anchor="ctr" anchorCtr="0">
              <a:noAutofit/>
            </a:bodyPr>
            <a:lstStyle/>
            <a:p>
              <a:pPr marL="0" marR="0" lvl="0" indent="0" algn="ctr" rtl="0">
                <a:lnSpc>
                  <a:spcPct val="100000"/>
                </a:lnSpc>
                <a:spcBef>
                  <a:spcPts val="0"/>
                </a:spcBef>
                <a:spcAft>
                  <a:spcPts val="0"/>
                </a:spcAft>
                <a:buClr>
                  <a:srgbClr val="000000"/>
                </a:buClr>
                <a:buSzPts val="1532"/>
                <a:buFont typeface="Arial"/>
                <a:buNone/>
              </a:pPr>
              <a:endParaRPr sz="1532" b="0" i="0" u="none" strike="noStrike" cap="none">
                <a:solidFill>
                  <a:srgbClr val="000000"/>
                </a:solidFill>
                <a:latin typeface="Arial"/>
                <a:ea typeface="Arial"/>
                <a:cs typeface="Arial"/>
                <a:sym typeface="Arial"/>
              </a:endParaRPr>
            </a:p>
          </p:txBody>
        </p:sp>
      </p:grpSp>
      <p:sp>
        <p:nvSpPr>
          <p:cNvPr id="815" name="Google Shape;815;g3c5df7eb690_0_1412"/>
          <p:cNvSpPr/>
          <p:nvPr/>
        </p:nvSpPr>
        <p:spPr>
          <a:xfrm>
            <a:off x="9550756" y="3415200"/>
            <a:ext cx="1430700" cy="461700"/>
          </a:xfrm>
          <a:prstGeom prst="rect">
            <a:avLst/>
          </a:prstGeom>
          <a:noFill/>
          <a:ln w="16925" cap="flat" cmpd="sng">
            <a:solidFill>
              <a:srgbClr val="FF0000"/>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BIZ UDPGothic"/>
              <a:ea typeface="BIZ UDPGothic"/>
              <a:cs typeface="BIZ UDPGothic"/>
              <a:sym typeface="BIZ UDPGothic"/>
            </a:endParaRPr>
          </a:p>
        </p:txBody>
      </p:sp>
      <p:sp>
        <p:nvSpPr>
          <p:cNvPr id="816" name="Google Shape;816;g3c5df7eb690_0_1412"/>
          <p:cNvSpPr/>
          <p:nvPr/>
        </p:nvSpPr>
        <p:spPr>
          <a:xfrm>
            <a:off x="7033629" y="2354343"/>
            <a:ext cx="896400" cy="540300"/>
          </a:xfrm>
          <a:prstGeom prst="wedgeRoundRectCallout">
            <a:avLst>
              <a:gd name="adj1" fmla="val -45640"/>
              <a:gd name="adj2" fmla="val 75579"/>
              <a:gd name="adj3" fmla="val 0"/>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これやって</a:t>
            </a:r>
            <a:endParaRPr sz="1000" b="0" i="0" u="none" strike="noStrike" cap="none">
              <a:solidFill>
                <a:srgbClr val="000000"/>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1000"/>
              <a:buFont typeface="Arial"/>
              <a:buNone/>
            </a:pPr>
            <a:r>
              <a:rPr lang="ja-JP" sz="1000" b="0" i="0" u="none" strike="noStrike" cap="none">
                <a:solidFill>
                  <a:srgbClr val="000000"/>
                </a:solidFill>
                <a:latin typeface="Meiryo"/>
                <a:ea typeface="Meiryo"/>
                <a:cs typeface="Meiryo"/>
                <a:sym typeface="Meiryo"/>
              </a:rPr>
              <a:t>おいて</a:t>
            </a:r>
            <a:endParaRPr sz="1000" b="0" i="0" u="none" strike="noStrike" cap="none">
              <a:solidFill>
                <a:srgbClr val="000000"/>
              </a:solidFill>
              <a:latin typeface="Meiryo"/>
              <a:ea typeface="Meiryo"/>
              <a:cs typeface="Meiryo"/>
              <a:sym typeface="Meiryo"/>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820"/>
        <p:cNvGrpSpPr/>
        <p:nvPr/>
      </p:nvGrpSpPr>
      <p:grpSpPr>
        <a:xfrm>
          <a:off x="0" y="0"/>
          <a:ext cx="0" cy="0"/>
          <a:chOff x="0" y="0"/>
          <a:chExt cx="0" cy="0"/>
        </a:xfrm>
      </p:grpSpPr>
      <p:sp>
        <p:nvSpPr>
          <p:cNvPr id="821" name="Google Shape;821;g3a6f1f20d10_0_471"/>
          <p:cNvSpPr/>
          <p:nvPr/>
        </p:nvSpPr>
        <p:spPr>
          <a:xfrm>
            <a:off x="527750" y="1581151"/>
            <a:ext cx="11136300" cy="941100"/>
          </a:xfrm>
          <a:prstGeom prst="rect">
            <a:avLst/>
          </a:prstGeom>
          <a:noFill/>
          <a:ln w="19050" cap="flat" cmpd="sng">
            <a:solidFill>
              <a:srgbClr val="BFBFBF"/>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BIZ UDPGothic"/>
              <a:ea typeface="BIZ UDPGothic"/>
              <a:cs typeface="BIZ UDPGothic"/>
              <a:sym typeface="BIZ UDPGothic"/>
            </a:endParaRPr>
          </a:p>
        </p:txBody>
      </p:sp>
      <p:sp>
        <p:nvSpPr>
          <p:cNvPr id="822" name="Google Shape;822;g3a6f1f20d10_0_471"/>
          <p:cNvSpPr txBox="1">
            <a:spLocks noGrp="1"/>
          </p:cNvSpPr>
          <p:nvPr>
            <p:ph type="sldNum" idx="12"/>
          </p:nvPr>
        </p:nvSpPr>
        <p:spPr>
          <a:xfrm>
            <a:off x="11480801" y="8475136"/>
            <a:ext cx="3657600" cy="486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47</a:t>
            </a:fld>
            <a:endParaRPr/>
          </a:p>
        </p:txBody>
      </p:sp>
      <p:pic>
        <p:nvPicPr>
          <p:cNvPr id="823" name="Google Shape;823;g3a6f1f20d10_0_471"/>
          <p:cNvPicPr preferRelativeResize="0"/>
          <p:nvPr/>
        </p:nvPicPr>
        <p:blipFill rotWithShape="1">
          <a:blip r:embed="rId3">
            <a:alphaModFix/>
          </a:blip>
          <a:srcRect l="-310" t="-1791" r="310" b="11766"/>
          <a:stretch/>
        </p:blipFill>
        <p:spPr>
          <a:xfrm>
            <a:off x="511295" y="2848026"/>
            <a:ext cx="4937076" cy="3360670"/>
          </a:xfrm>
          <a:prstGeom prst="rect">
            <a:avLst/>
          </a:prstGeom>
          <a:noFill/>
          <a:ln>
            <a:noFill/>
          </a:ln>
        </p:spPr>
      </p:pic>
      <p:cxnSp>
        <p:nvCxnSpPr>
          <p:cNvPr id="824" name="Google Shape;824;g3a6f1f20d10_0_471"/>
          <p:cNvCxnSpPr/>
          <p:nvPr/>
        </p:nvCxnSpPr>
        <p:spPr>
          <a:xfrm rot="10800000" flipH="1">
            <a:off x="3838223" y="3072780"/>
            <a:ext cx="2359200" cy="1652400"/>
          </a:xfrm>
          <a:prstGeom prst="bentConnector3">
            <a:avLst>
              <a:gd name="adj1" fmla="val 50000"/>
            </a:avLst>
          </a:prstGeom>
          <a:noFill/>
          <a:ln w="16925" cap="flat" cmpd="sng">
            <a:solidFill>
              <a:srgbClr val="BFBFBF"/>
            </a:solidFill>
            <a:prstDash val="solid"/>
            <a:round/>
            <a:headEnd type="none" w="sm" len="sm"/>
            <a:tailEnd type="none" w="sm" len="sm"/>
          </a:ln>
        </p:spPr>
      </p:cxnSp>
      <p:sp>
        <p:nvSpPr>
          <p:cNvPr id="825" name="Google Shape;825;g3a6f1f20d10_0_471"/>
          <p:cNvSpPr/>
          <p:nvPr/>
        </p:nvSpPr>
        <p:spPr>
          <a:xfrm>
            <a:off x="2367947" y="4626312"/>
            <a:ext cx="1470300" cy="745200"/>
          </a:xfrm>
          <a:prstGeom prst="rect">
            <a:avLst/>
          </a:prstGeom>
          <a:noFill/>
          <a:ln w="16925" cap="flat" cmpd="sng">
            <a:solidFill>
              <a:srgbClr val="FF0000"/>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BIZ UDPGothic"/>
              <a:ea typeface="BIZ UDPGothic"/>
              <a:cs typeface="BIZ UDPGothic"/>
              <a:sym typeface="BIZ UDPGothic"/>
            </a:endParaRPr>
          </a:p>
        </p:txBody>
      </p:sp>
      <p:pic>
        <p:nvPicPr>
          <p:cNvPr id="826" name="Google Shape;826;g3a6f1f20d10_0_471"/>
          <p:cNvPicPr preferRelativeResize="0"/>
          <p:nvPr/>
        </p:nvPicPr>
        <p:blipFill rotWithShape="1">
          <a:blip r:embed="rId4">
            <a:alphaModFix/>
          </a:blip>
          <a:srcRect r="8717" b="2752"/>
          <a:stretch/>
        </p:blipFill>
        <p:spPr>
          <a:xfrm>
            <a:off x="5783943" y="2954910"/>
            <a:ext cx="5905429" cy="3268074"/>
          </a:xfrm>
          <a:prstGeom prst="rect">
            <a:avLst/>
          </a:prstGeom>
          <a:noFill/>
          <a:ln>
            <a:noFill/>
          </a:ln>
        </p:spPr>
      </p:pic>
      <p:sp>
        <p:nvSpPr>
          <p:cNvPr id="827" name="Google Shape;827;g3a6f1f20d10_0_471"/>
          <p:cNvSpPr/>
          <p:nvPr/>
        </p:nvSpPr>
        <p:spPr>
          <a:xfrm>
            <a:off x="5783941" y="2943622"/>
            <a:ext cx="5905500" cy="3279300"/>
          </a:xfrm>
          <a:prstGeom prst="rect">
            <a:avLst/>
          </a:prstGeom>
          <a:noFill/>
          <a:ln w="16925" cap="flat" cmpd="sng">
            <a:solidFill>
              <a:srgbClr val="BFBFBF"/>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BIZ UDPGothic"/>
              <a:ea typeface="BIZ UDPGothic"/>
              <a:cs typeface="BIZ UDPGothic"/>
              <a:sym typeface="BIZ UDPGothic"/>
            </a:endParaRPr>
          </a:p>
        </p:txBody>
      </p:sp>
      <p:sp>
        <p:nvSpPr>
          <p:cNvPr id="828" name="Google Shape;828;g3a6f1f20d10_0_471"/>
          <p:cNvSpPr txBox="1"/>
          <p:nvPr/>
        </p:nvSpPr>
        <p:spPr>
          <a:xfrm>
            <a:off x="653442" y="1774792"/>
            <a:ext cx="10884900" cy="584700"/>
          </a:xfrm>
          <a:prstGeom prst="rect">
            <a:avLst/>
          </a:prstGeom>
          <a:noFill/>
          <a:ln>
            <a:noFill/>
          </a:ln>
        </p:spPr>
        <p:txBody>
          <a:bodyPr spcFirstLastPara="1" wrap="square" lIns="121900" tIns="60925" rIns="121900" bIns="60925"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ja-JP" sz="1500" b="0" i="0" u="none" strike="noStrike" cap="none">
                <a:solidFill>
                  <a:srgbClr val="000000"/>
                </a:solidFill>
                <a:latin typeface="Meiryo"/>
                <a:ea typeface="Meiryo"/>
                <a:cs typeface="Meiryo"/>
                <a:sym typeface="Meiryo"/>
              </a:rPr>
              <a:t>スケジュール管理：その日の決まった時間にやるべきことを管理し、複数のスケジュールが重ならないように調整すること</a:t>
            </a:r>
            <a:endParaRPr sz="15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500"/>
              <a:buFont typeface="Arial"/>
              <a:buNone/>
            </a:pPr>
            <a:r>
              <a:rPr lang="ja-JP" sz="1500" b="0" i="0" u="none" strike="noStrike" cap="none">
                <a:solidFill>
                  <a:srgbClr val="000000"/>
                </a:solidFill>
                <a:latin typeface="Meiryo"/>
                <a:ea typeface="Meiryo"/>
                <a:cs typeface="Meiryo"/>
                <a:sym typeface="Meiryo"/>
              </a:rPr>
              <a:t>タスク管理：優先度と期限を見極めながら、タスクの完了にかかる時間をふまえて着手日を決め、業務進捗を管理すること</a:t>
            </a:r>
            <a:endParaRPr sz="1500" b="0" i="0" u="none" strike="noStrike" cap="none">
              <a:solidFill>
                <a:srgbClr val="000000"/>
              </a:solidFill>
              <a:latin typeface="Meiryo"/>
              <a:ea typeface="Meiryo"/>
              <a:cs typeface="Meiryo"/>
              <a:sym typeface="Meiryo"/>
            </a:endParaRPr>
          </a:p>
        </p:txBody>
      </p:sp>
      <p:sp>
        <p:nvSpPr>
          <p:cNvPr id="829" name="Google Shape;829;g3a6f1f20d10_0_471"/>
          <p:cNvSpPr/>
          <p:nvPr/>
        </p:nvSpPr>
        <p:spPr>
          <a:xfrm>
            <a:off x="911309" y="5887985"/>
            <a:ext cx="1389900" cy="216900"/>
          </a:xfrm>
          <a:prstGeom prst="rect">
            <a:avLst/>
          </a:prstGeom>
          <a:solidFill>
            <a:srgbClr val="FDF074"/>
          </a:solidFill>
          <a:ln w="33875" cap="flat" cmpd="sng">
            <a:solidFill>
              <a:srgbClr val="FDF074"/>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BIZ UDPGothic"/>
              <a:ea typeface="BIZ UDPGothic"/>
              <a:cs typeface="BIZ UDPGothic"/>
              <a:sym typeface="BIZ UDPGothic"/>
            </a:endParaRPr>
          </a:p>
        </p:txBody>
      </p:sp>
      <p:pic>
        <p:nvPicPr>
          <p:cNvPr id="830" name="Google Shape;830;g3a6f1f20d10_0_471"/>
          <p:cNvPicPr preferRelativeResize="0"/>
          <p:nvPr/>
        </p:nvPicPr>
        <p:blipFill rotWithShape="1">
          <a:blip r:embed="rId5">
            <a:alphaModFix/>
          </a:blip>
          <a:srcRect/>
          <a:stretch/>
        </p:blipFill>
        <p:spPr>
          <a:xfrm>
            <a:off x="3973801" y="4962525"/>
            <a:ext cx="1338990" cy="425255"/>
          </a:xfrm>
          <a:prstGeom prst="rect">
            <a:avLst/>
          </a:prstGeom>
          <a:noFill/>
          <a:ln>
            <a:noFill/>
          </a:ln>
        </p:spPr>
      </p:pic>
      <p:pic>
        <p:nvPicPr>
          <p:cNvPr id="831" name="Google Shape;831;g3a6f1f20d10_0_471"/>
          <p:cNvPicPr preferRelativeResize="0"/>
          <p:nvPr/>
        </p:nvPicPr>
        <p:blipFill rotWithShape="1">
          <a:blip r:embed="rId5">
            <a:alphaModFix/>
          </a:blip>
          <a:srcRect/>
          <a:stretch/>
        </p:blipFill>
        <p:spPr>
          <a:xfrm>
            <a:off x="4723785" y="4849910"/>
            <a:ext cx="589006" cy="425255"/>
          </a:xfrm>
          <a:prstGeom prst="rect">
            <a:avLst/>
          </a:prstGeom>
          <a:noFill/>
          <a:ln>
            <a:noFill/>
          </a:ln>
        </p:spPr>
      </p:pic>
      <p:sp>
        <p:nvSpPr>
          <p:cNvPr id="832" name="Google Shape;832;g3a6f1f20d10_0_471"/>
          <p:cNvSpPr/>
          <p:nvPr/>
        </p:nvSpPr>
        <p:spPr>
          <a:xfrm>
            <a:off x="4474707" y="5797976"/>
            <a:ext cx="854400" cy="74100"/>
          </a:xfrm>
          <a:prstGeom prst="rect">
            <a:avLst/>
          </a:prstGeom>
          <a:solidFill>
            <a:srgbClr val="FDF074"/>
          </a:solidFill>
          <a:ln w="33875" cap="flat" cmpd="sng">
            <a:solidFill>
              <a:srgbClr val="FDF074"/>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BIZ UDPGothic"/>
              <a:ea typeface="BIZ UDPGothic"/>
              <a:cs typeface="BIZ UDPGothic"/>
              <a:sym typeface="BIZ UDPGothic"/>
            </a:endParaRPr>
          </a:p>
        </p:txBody>
      </p:sp>
      <p:sp>
        <p:nvSpPr>
          <p:cNvPr id="833" name="Google Shape;833;g3a6f1f20d10_0_471"/>
          <p:cNvSpPr txBox="1">
            <a:spLocks noGrp="1"/>
          </p:cNvSpPr>
          <p:nvPr>
            <p:ph type="title"/>
          </p:nvPr>
        </p:nvSpPr>
        <p:spPr>
          <a:xfrm>
            <a:off x="130262" y="68681"/>
            <a:ext cx="7671000" cy="540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000"/>
              <a:buFont typeface="Arial"/>
              <a:buNone/>
            </a:pPr>
            <a:r>
              <a:rPr lang="ja-JP">
                <a:latin typeface="Meiryo"/>
                <a:ea typeface="Meiryo"/>
                <a:cs typeface="Meiryo"/>
                <a:sym typeface="Meiryo"/>
              </a:rPr>
              <a:t>【参考】 スケジュール管理とタスク管理の違い</a:t>
            </a:r>
            <a:endParaRPr>
              <a:latin typeface="Meiryo"/>
              <a:ea typeface="Meiryo"/>
              <a:cs typeface="Meiryo"/>
              <a:sym typeface="Meiryo"/>
            </a:endParaRPr>
          </a:p>
        </p:txBody>
      </p:sp>
      <p:sp>
        <p:nvSpPr>
          <p:cNvPr id="834" name="Google Shape;834;g3a6f1f20d10_0_471"/>
          <p:cNvSpPr txBox="1">
            <a:spLocks noGrp="1"/>
          </p:cNvSpPr>
          <p:nvPr>
            <p:ph type="body" idx="1"/>
          </p:nvPr>
        </p:nvSpPr>
        <p:spPr>
          <a:xfrm>
            <a:off x="326125" y="934925"/>
            <a:ext cx="11265000" cy="5847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スケジュール管理とタスク管理は別物です。それぞれの違いを把握し、適切に使い分けましょう。</a:t>
            </a:r>
            <a:endParaRPr sz="1800">
              <a:latin typeface="Meiryo"/>
              <a:ea typeface="Meiryo"/>
              <a:cs typeface="Meiryo"/>
              <a:sym typeface="Meiryo"/>
            </a:endParaRPr>
          </a:p>
        </p:txBody>
      </p:sp>
      <p:sp>
        <p:nvSpPr>
          <p:cNvPr id="835" name="Google Shape;835;g3a6f1f20d10_0_471"/>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47</a:t>
            </a:fld>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839"/>
        <p:cNvGrpSpPr/>
        <p:nvPr/>
      </p:nvGrpSpPr>
      <p:grpSpPr>
        <a:xfrm>
          <a:off x="0" y="0"/>
          <a:ext cx="0" cy="0"/>
          <a:chOff x="0" y="0"/>
          <a:chExt cx="0" cy="0"/>
        </a:xfrm>
      </p:grpSpPr>
      <p:sp>
        <p:nvSpPr>
          <p:cNvPr id="840" name="Google Shape;840;g3c5df7eb690_0_1618"/>
          <p:cNvSpPr txBox="1">
            <a:spLocks noGrp="1"/>
          </p:cNvSpPr>
          <p:nvPr>
            <p:ph type="body" idx="1"/>
          </p:nvPr>
        </p:nvSpPr>
        <p:spPr>
          <a:xfrm>
            <a:off x="326125" y="934925"/>
            <a:ext cx="11265000" cy="9627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「チームでタスクを共有」することで、業務を把握・フォローできる空気を創り、</a:t>
            </a:r>
            <a:endParaRPr sz="1800">
              <a:latin typeface="Meiryo"/>
              <a:ea typeface="Meiryo"/>
              <a:cs typeface="Meiryo"/>
              <a:sym typeface="Meiryo"/>
            </a:endParaRPr>
          </a:p>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自然と業務改善が可能になる土台ができあがっていきます！</a:t>
            </a:r>
            <a:endParaRPr sz="1800">
              <a:latin typeface="Meiryo"/>
              <a:ea typeface="Meiryo"/>
              <a:cs typeface="Meiryo"/>
              <a:sym typeface="Meiryo"/>
            </a:endParaRPr>
          </a:p>
        </p:txBody>
      </p:sp>
      <p:sp>
        <p:nvSpPr>
          <p:cNvPr id="841" name="Google Shape;841;g3c5df7eb690_0_1618"/>
          <p:cNvSpPr txBox="1">
            <a:spLocks noGrp="1"/>
          </p:cNvSpPr>
          <p:nvPr>
            <p:ph type="sldNum" idx="12"/>
          </p:nvPr>
        </p:nvSpPr>
        <p:spPr>
          <a:xfrm>
            <a:off x="11480801" y="8475136"/>
            <a:ext cx="3657600" cy="486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48</a:t>
            </a:fld>
            <a:endParaRPr/>
          </a:p>
        </p:txBody>
      </p:sp>
      <p:sp>
        <p:nvSpPr>
          <p:cNvPr id="842" name="Google Shape;842;g3c5df7eb690_0_1618"/>
          <p:cNvSpPr txBox="1">
            <a:spLocks noGrp="1"/>
          </p:cNvSpPr>
          <p:nvPr>
            <p:ph type="title"/>
          </p:nvPr>
        </p:nvSpPr>
        <p:spPr>
          <a:xfrm>
            <a:off x="130262" y="68681"/>
            <a:ext cx="7671000" cy="540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000"/>
              <a:buFont typeface="Arial"/>
              <a:buNone/>
            </a:pPr>
            <a:r>
              <a:rPr lang="ja-JP">
                <a:latin typeface="Meiryo"/>
                <a:ea typeface="Meiryo"/>
                <a:cs typeface="Meiryo"/>
                <a:sym typeface="Meiryo"/>
              </a:rPr>
              <a:t>Step.2 まとめ　チームでタスクを共有する</a:t>
            </a:r>
            <a:endParaRPr>
              <a:latin typeface="Meiryo"/>
              <a:ea typeface="Meiryo"/>
              <a:cs typeface="Meiryo"/>
              <a:sym typeface="Meiryo"/>
            </a:endParaRPr>
          </a:p>
        </p:txBody>
      </p:sp>
      <p:sp>
        <p:nvSpPr>
          <p:cNvPr id="843" name="Google Shape;843;g3c5df7eb690_0_1618"/>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48</a:t>
            </a:fld>
            <a:endParaRPr/>
          </a:p>
        </p:txBody>
      </p:sp>
      <p:sp>
        <p:nvSpPr>
          <p:cNvPr id="844" name="Google Shape;844;g3c5df7eb690_0_1618"/>
          <p:cNvSpPr txBox="1"/>
          <p:nvPr/>
        </p:nvSpPr>
        <p:spPr>
          <a:xfrm>
            <a:off x="1194450" y="2249992"/>
            <a:ext cx="10860000" cy="415500"/>
          </a:xfrm>
          <a:prstGeom prst="rect">
            <a:avLst/>
          </a:prstGeom>
          <a:noFill/>
          <a:ln>
            <a:noFill/>
          </a:ln>
        </p:spPr>
        <p:txBody>
          <a:bodyPr spcFirstLastPara="1" wrap="square" lIns="121900" tIns="60925" rIns="121900" bIns="60925" anchor="t" anchorCtr="0">
            <a:spAutoFit/>
          </a:bodyPr>
          <a:lstStyle/>
          <a:p>
            <a:pPr marL="0" marR="0" lvl="0" indent="0" algn="l" rtl="0">
              <a:lnSpc>
                <a:spcPct val="100000"/>
              </a:lnSpc>
              <a:spcBef>
                <a:spcPts val="0"/>
              </a:spcBef>
              <a:spcAft>
                <a:spcPts val="0"/>
              </a:spcAft>
              <a:buClr>
                <a:srgbClr val="000000"/>
              </a:buClr>
              <a:buSzPts val="1900"/>
              <a:buFont typeface="Arial"/>
              <a:buNone/>
            </a:pPr>
            <a:r>
              <a:rPr lang="ja-JP" sz="1900" b="1" i="0" u="none" strike="noStrike" cap="none">
                <a:solidFill>
                  <a:srgbClr val="000000"/>
                </a:solidFill>
                <a:latin typeface="Meiryo"/>
                <a:ea typeface="Meiryo"/>
                <a:cs typeface="Meiryo"/>
                <a:sym typeface="Meiryo"/>
              </a:rPr>
              <a:t>Step2 チームでタスクを共有する ポイント</a:t>
            </a:r>
            <a:endParaRPr sz="1600" b="0" i="0" u="none" strike="noStrike" cap="none">
              <a:solidFill>
                <a:srgbClr val="000000"/>
              </a:solidFill>
              <a:latin typeface="Meiryo"/>
              <a:ea typeface="Meiryo"/>
              <a:cs typeface="Meiryo"/>
              <a:sym typeface="Meiryo"/>
            </a:endParaRPr>
          </a:p>
        </p:txBody>
      </p:sp>
      <p:sp>
        <p:nvSpPr>
          <p:cNvPr id="845" name="Google Shape;845;g3c5df7eb690_0_1618"/>
          <p:cNvSpPr/>
          <p:nvPr/>
        </p:nvSpPr>
        <p:spPr>
          <a:xfrm>
            <a:off x="991059" y="2356322"/>
            <a:ext cx="203400" cy="203400"/>
          </a:xfrm>
          <a:prstGeom prst="ellipse">
            <a:avLst/>
          </a:prstGeom>
          <a:solidFill>
            <a:srgbClr val="3CA2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1900" b="0" i="0" u="none" strike="noStrike" cap="none">
              <a:solidFill>
                <a:schemeClr val="lt1"/>
              </a:solidFill>
              <a:latin typeface="BIZ UDPGothic"/>
              <a:ea typeface="BIZ UDPGothic"/>
              <a:cs typeface="BIZ UDPGothic"/>
              <a:sym typeface="BIZ UDPGothic"/>
            </a:endParaRPr>
          </a:p>
        </p:txBody>
      </p:sp>
      <p:sp>
        <p:nvSpPr>
          <p:cNvPr id="846" name="Google Shape;846;g3c5df7eb690_0_1618"/>
          <p:cNvSpPr txBox="1"/>
          <p:nvPr/>
        </p:nvSpPr>
        <p:spPr>
          <a:xfrm>
            <a:off x="1092700" y="2779479"/>
            <a:ext cx="10388100" cy="2937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700"/>
              </a:spcBef>
              <a:spcAft>
                <a:spcPts val="0"/>
              </a:spcAft>
              <a:buClr>
                <a:srgbClr val="000000"/>
              </a:buClr>
              <a:buSzPts val="1600"/>
              <a:buFont typeface="Arial"/>
              <a:buNone/>
            </a:pPr>
            <a:r>
              <a:rPr lang="ja-JP" sz="1800" b="1" i="0" u="none" strike="noStrike" cap="none">
                <a:solidFill>
                  <a:schemeClr val="dk1"/>
                </a:solidFill>
                <a:latin typeface="Meiryo"/>
                <a:ea typeface="Meiryo"/>
                <a:cs typeface="Meiryo"/>
                <a:sym typeface="Meiryo"/>
              </a:rPr>
              <a:t>□タスク期限の設定、リマインダー設定はできているか？…</a:t>
            </a:r>
            <a:r>
              <a:rPr lang="ja-JP" sz="1800" b="0" i="0" u="sng" strike="noStrike" cap="none">
                <a:solidFill>
                  <a:schemeClr val="hlink"/>
                </a:solidFill>
                <a:latin typeface="Meiryo"/>
                <a:ea typeface="Meiryo"/>
                <a:cs typeface="Meiryo"/>
                <a:sym typeface="Meiryo"/>
                <a:hlinkClick r:id="rId3" action="ppaction://hlinksldjump"/>
              </a:rPr>
              <a:t>p35</a:t>
            </a:r>
            <a:r>
              <a:rPr lang="ja-JP" sz="1800" b="0" i="0" u="none" strike="noStrike" cap="none">
                <a:solidFill>
                  <a:schemeClr val="dk1"/>
                </a:solidFill>
                <a:latin typeface="Meiryo"/>
                <a:ea typeface="Meiryo"/>
                <a:cs typeface="Meiryo"/>
                <a:sym typeface="Meiryo"/>
              </a:rPr>
              <a:t>参照</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700"/>
              </a:spcBef>
              <a:spcAft>
                <a:spcPts val="0"/>
              </a:spcAft>
              <a:buClr>
                <a:srgbClr val="000000"/>
              </a:buClr>
              <a:buSzPts val="1600"/>
              <a:buFont typeface="Arial"/>
              <a:buNone/>
            </a:pPr>
            <a:r>
              <a:rPr lang="ja-JP" sz="1800" b="1" i="0" u="none" strike="noStrike" cap="none">
                <a:solidFill>
                  <a:schemeClr val="dk1"/>
                </a:solidFill>
                <a:latin typeface="Meiryo"/>
                <a:ea typeface="Meiryo"/>
                <a:cs typeface="Meiryo"/>
                <a:sym typeface="Meiryo"/>
              </a:rPr>
              <a:t>□作業に必要な情報をメモやファイル、ノートに紐づけられているか？</a:t>
            </a:r>
            <a:r>
              <a:rPr lang="ja-JP" sz="1600" b="0" i="0" u="none" strike="noStrike" cap="none">
                <a:solidFill>
                  <a:schemeClr val="dk1"/>
                </a:solidFill>
                <a:latin typeface="Meiryo"/>
                <a:ea typeface="Meiryo"/>
                <a:cs typeface="Meiryo"/>
                <a:sym typeface="Meiryo"/>
              </a:rPr>
              <a:t>…</a:t>
            </a:r>
            <a:r>
              <a:rPr lang="ja-JP" sz="1600" b="0" i="0" u="sng" strike="noStrike" cap="none">
                <a:solidFill>
                  <a:schemeClr val="hlink"/>
                </a:solidFill>
                <a:latin typeface="Meiryo"/>
                <a:ea typeface="Meiryo"/>
                <a:cs typeface="Meiryo"/>
                <a:sym typeface="Meiryo"/>
                <a:hlinkClick r:id="rId3" action="ppaction://hlinksldjump"/>
              </a:rPr>
              <a:t>p35</a:t>
            </a:r>
            <a:r>
              <a:rPr lang="ja-JP" sz="1600" b="0" i="0" u="none" strike="noStrike" cap="none">
                <a:solidFill>
                  <a:schemeClr val="dk1"/>
                </a:solidFill>
                <a:latin typeface="Meiryo"/>
                <a:ea typeface="Meiryo"/>
                <a:cs typeface="Meiryo"/>
                <a:sym typeface="Meiryo"/>
              </a:rPr>
              <a:t>参照</a:t>
            </a:r>
            <a:endParaRPr sz="1800" b="1" i="0" u="none" strike="noStrike" cap="none">
              <a:solidFill>
                <a:schemeClr val="dk1"/>
              </a:solidFill>
              <a:latin typeface="Meiryo"/>
              <a:ea typeface="Meiryo"/>
              <a:cs typeface="Meiryo"/>
              <a:sym typeface="Meiryo"/>
            </a:endParaRPr>
          </a:p>
          <a:p>
            <a:pPr marL="0" marR="0" lvl="0" indent="0" algn="l" rtl="0">
              <a:lnSpc>
                <a:spcPct val="100000"/>
              </a:lnSpc>
              <a:spcBef>
                <a:spcPts val="700"/>
              </a:spcBef>
              <a:spcAft>
                <a:spcPts val="0"/>
              </a:spcAft>
              <a:buClr>
                <a:schemeClr val="dk1"/>
              </a:buClr>
              <a:buSzPts val="1600"/>
              <a:buFont typeface="Arial"/>
              <a:buNone/>
            </a:pPr>
            <a:r>
              <a:rPr lang="ja-JP" sz="1800" b="0" i="0" u="none" strike="noStrike" cap="none">
                <a:solidFill>
                  <a:schemeClr val="dk1"/>
                </a:solidFill>
                <a:latin typeface="Meiryo"/>
                <a:ea typeface="Meiryo"/>
                <a:cs typeface="Meiryo"/>
                <a:sym typeface="Meiryo"/>
              </a:rPr>
              <a:t>□</a:t>
            </a:r>
            <a:r>
              <a:rPr lang="ja-JP" sz="1800" b="1" i="0" u="none" strike="noStrike" cap="none">
                <a:solidFill>
                  <a:schemeClr val="dk1"/>
                </a:solidFill>
                <a:latin typeface="Meiryo"/>
                <a:ea typeface="Meiryo"/>
                <a:cs typeface="Meiryo"/>
                <a:sym typeface="Meiryo"/>
              </a:rPr>
              <a:t>チームでBizer teamを一緒に確認する時間を設けられているか？</a:t>
            </a:r>
            <a:r>
              <a:rPr lang="ja-JP" sz="1600" b="0" i="0" u="none" strike="noStrike" cap="none">
                <a:solidFill>
                  <a:schemeClr val="dk1"/>
                </a:solidFill>
                <a:latin typeface="Meiryo"/>
                <a:ea typeface="Meiryo"/>
                <a:cs typeface="Meiryo"/>
                <a:sym typeface="Meiryo"/>
              </a:rPr>
              <a:t>…</a:t>
            </a:r>
            <a:r>
              <a:rPr lang="ja-JP" sz="1600" b="0" i="0" u="sng" strike="noStrike" cap="none">
                <a:solidFill>
                  <a:schemeClr val="hlink"/>
                </a:solidFill>
                <a:latin typeface="Meiryo"/>
                <a:ea typeface="Meiryo"/>
                <a:cs typeface="Meiryo"/>
                <a:sym typeface="Meiryo"/>
                <a:hlinkClick r:id="rId3" action="ppaction://hlinksldjump"/>
              </a:rPr>
              <a:t>p35</a:t>
            </a:r>
            <a:r>
              <a:rPr lang="ja-JP" sz="1600" b="0" i="0" u="none" strike="noStrike" cap="none">
                <a:solidFill>
                  <a:schemeClr val="dk1"/>
                </a:solidFill>
                <a:latin typeface="Meiryo"/>
                <a:ea typeface="Meiryo"/>
                <a:cs typeface="Meiryo"/>
                <a:sym typeface="Meiryo"/>
              </a:rPr>
              <a:t>参照</a:t>
            </a:r>
            <a:endParaRPr sz="1600" b="0" i="0" u="none" strike="noStrike" cap="none">
              <a:solidFill>
                <a:schemeClr val="dk1"/>
              </a:solidFill>
              <a:latin typeface="Meiryo"/>
              <a:ea typeface="Meiryo"/>
              <a:cs typeface="Meiryo"/>
              <a:sym typeface="Meiryo"/>
            </a:endParaRPr>
          </a:p>
          <a:p>
            <a:pPr marL="0" marR="0" lvl="0" indent="0" algn="l" rtl="0">
              <a:lnSpc>
                <a:spcPct val="100000"/>
              </a:lnSpc>
              <a:spcBef>
                <a:spcPts val="700"/>
              </a:spcBef>
              <a:spcAft>
                <a:spcPts val="0"/>
              </a:spcAft>
              <a:buClr>
                <a:srgbClr val="000000"/>
              </a:buClr>
              <a:buSzPts val="1600"/>
              <a:buFont typeface="Arial"/>
              <a:buNone/>
            </a:pPr>
            <a:r>
              <a:rPr lang="ja-JP" sz="1800" b="0" i="0" u="none" strike="noStrike" cap="none">
                <a:solidFill>
                  <a:schemeClr val="dk1"/>
                </a:solidFill>
                <a:latin typeface="Meiryo"/>
                <a:ea typeface="Meiryo"/>
                <a:cs typeface="Meiryo"/>
                <a:sym typeface="Meiryo"/>
              </a:rPr>
              <a:t>□</a:t>
            </a:r>
            <a:r>
              <a:rPr lang="ja-JP" sz="1800" b="1" i="0" u="none" strike="noStrike" cap="none">
                <a:solidFill>
                  <a:schemeClr val="dk1"/>
                </a:solidFill>
                <a:latin typeface="Meiryo"/>
                <a:ea typeface="Meiryo"/>
                <a:cs typeface="Meiryo"/>
                <a:sym typeface="Meiryo"/>
              </a:rPr>
              <a:t>定型業務はテンプレート化できているか？</a:t>
            </a:r>
            <a:r>
              <a:rPr lang="ja-JP" sz="1600" b="0" i="0" u="none" strike="noStrike" cap="none">
                <a:solidFill>
                  <a:schemeClr val="dk1"/>
                </a:solidFill>
                <a:latin typeface="Meiryo"/>
                <a:ea typeface="Meiryo"/>
                <a:cs typeface="Meiryo"/>
                <a:sym typeface="Meiryo"/>
              </a:rPr>
              <a:t>…</a:t>
            </a:r>
            <a:r>
              <a:rPr lang="ja-JP" sz="1600" b="0" i="0" u="sng" strike="noStrike" cap="none">
                <a:solidFill>
                  <a:schemeClr val="hlink"/>
                </a:solidFill>
                <a:latin typeface="Meiryo"/>
                <a:ea typeface="Meiryo"/>
                <a:cs typeface="Meiryo"/>
                <a:sym typeface="Meiryo"/>
                <a:hlinkClick r:id="rId4" action="ppaction://hlinksldjump"/>
              </a:rPr>
              <a:t>p36</a:t>
            </a:r>
            <a:r>
              <a:rPr lang="ja-JP" sz="1600" b="0" i="0" u="none" strike="noStrike" cap="none">
                <a:solidFill>
                  <a:schemeClr val="dk1"/>
                </a:solidFill>
                <a:latin typeface="Meiryo"/>
                <a:ea typeface="Meiryo"/>
                <a:cs typeface="Meiryo"/>
                <a:sym typeface="Meiryo"/>
              </a:rPr>
              <a:t>参照</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700"/>
              </a:spcBef>
              <a:spcAft>
                <a:spcPts val="0"/>
              </a:spcAft>
              <a:buClr>
                <a:srgbClr val="000000"/>
              </a:buClr>
              <a:buSzPts val="1600"/>
              <a:buFont typeface="Arial"/>
              <a:buNone/>
            </a:pPr>
            <a:r>
              <a:rPr lang="ja-JP" sz="1800" b="0" i="0" u="none" strike="noStrike" cap="none">
                <a:solidFill>
                  <a:schemeClr val="dk1"/>
                </a:solidFill>
                <a:latin typeface="Meiryo"/>
                <a:ea typeface="Meiryo"/>
                <a:cs typeface="Meiryo"/>
                <a:sym typeface="Meiryo"/>
              </a:rPr>
              <a:t>□</a:t>
            </a:r>
            <a:r>
              <a:rPr lang="ja-JP" sz="1800" b="1" i="0" u="none" strike="noStrike" cap="none">
                <a:solidFill>
                  <a:schemeClr val="dk1"/>
                </a:solidFill>
                <a:latin typeface="Meiryo"/>
                <a:ea typeface="Meiryo"/>
                <a:cs typeface="Meiryo"/>
                <a:sym typeface="Meiryo"/>
              </a:rPr>
              <a:t>テンプレートの繰り返し設定は利用できているか？</a:t>
            </a:r>
            <a:r>
              <a:rPr lang="ja-JP" sz="1600" b="0" i="0" u="none" strike="noStrike" cap="none">
                <a:solidFill>
                  <a:schemeClr val="dk1"/>
                </a:solidFill>
                <a:latin typeface="Meiryo"/>
                <a:ea typeface="Meiryo"/>
                <a:cs typeface="Meiryo"/>
                <a:sym typeface="Meiryo"/>
              </a:rPr>
              <a:t>…</a:t>
            </a:r>
            <a:r>
              <a:rPr lang="ja-JP" sz="1600" b="0" i="0" u="sng" strike="noStrike" cap="none">
                <a:solidFill>
                  <a:schemeClr val="hlink"/>
                </a:solidFill>
                <a:latin typeface="Meiryo"/>
                <a:ea typeface="Meiryo"/>
                <a:cs typeface="Meiryo"/>
                <a:sym typeface="Meiryo"/>
                <a:hlinkClick r:id="rId4" action="ppaction://hlinksldjump"/>
              </a:rPr>
              <a:t>p36</a:t>
            </a:r>
            <a:r>
              <a:rPr lang="ja-JP" sz="1600" b="0" i="0" u="none" strike="noStrike" cap="none">
                <a:solidFill>
                  <a:schemeClr val="dk1"/>
                </a:solidFill>
                <a:latin typeface="Meiryo"/>
                <a:ea typeface="Meiryo"/>
                <a:cs typeface="Meiryo"/>
                <a:sym typeface="Meiryo"/>
              </a:rPr>
              <a:t>参照</a:t>
            </a:r>
            <a:endParaRPr sz="1800" b="0" i="0" u="none" strike="noStrike" cap="none">
              <a:solidFill>
                <a:schemeClr val="dk1"/>
              </a:solidFill>
              <a:latin typeface="Meiryo"/>
              <a:ea typeface="Meiryo"/>
              <a:cs typeface="Meiryo"/>
              <a:sym typeface="Meiryo"/>
            </a:endParaRPr>
          </a:p>
          <a:p>
            <a:pPr marL="0" marR="0" lvl="0" indent="0" algn="l" rtl="0">
              <a:lnSpc>
                <a:spcPct val="100000"/>
              </a:lnSpc>
              <a:spcBef>
                <a:spcPts val="700"/>
              </a:spcBef>
              <a:spcAft>
                <a:spcPts val="0"/>
              </a:spcAft>
              <a:buClr>
                <a:srgbClr val="000000"/>
              </a:buClr>
              <a:buSzPts val="1600"/>
              <a:buFont typeface="Arial"/>
              <a:buNone/>
            </a:pPr>
            <a:r>
              <a:rPr lang="ja-JP" sz="1800" b="0" i="0" u="none" strike="noStrike" cap="none">
                <a:solidFill>
                  <a:schemeClr val="dk1"/>
                </a:solidFill>
                <a:latin typeface="Meiryo"/>
                <a:ea typeface="Meiryo"/>
                <a:cs typeface="Meiryo"/>
                <a:sym typeface="Meiryo"/>
              </a:rPr>
              <a:t>□</a:t>
            </a:r>
            <a:r>
              <a:rPr lang="ja-JP" sz="1800" b="1" i="0" u="none" strike="noStrike" cap="none">
                <a:solidFill>
                  <a:schemeClr val="dk1"/>
                </a:solidFill>
                <a:latin typeface="Meiryo"/>
                <a:ea typeface="Meiryo"/>
                <a:cs typeface="Meiryo"/>
                <a:sym typeface="Meiryo"/>
              </a:rPr>
              <a:t>テンプレートのリマインダーは設定されているか？</a:t>
            </a:r>
            <a:r>
              <a:rPr lang="ja-JP" sz="1600" b="0" i="0" u="none" strike="noStrike" cap="none">
                <a:solidFill>
                  <a:schemeClr val="dk1"/>
                </a:solidFill>
                <a:latin typeface="Meiryo"/>
                <a:ea typeface="Meiryo"/>
                <a:cs typeface="Meiryo"/>
                <a:sym typeface="Meiryo"/>
              </a:rPr>
              <a:t>…</a:t>
            </a:r>
            <a:r>
              <a:rPr lang="ja-JP" sz="1600" b="0" i="0" u="sng" strike="noStrike" cap="none">
                <a:solidFill>
                  <a:schemeClr val="hlink"/>
                </a:solidFill>
                <a:latin typeface="Meiryo"/>
                <a:ea typeface="Meiryo"/>
                <a:cs typeface="Meiryo"/>
                <a:sym typeface="Meiryo"/>
                <a:hlinkClick r:id="rId4" action="ppaction://hlinksldjump"/>
              </a:rPr>
              <a:t>p36</a:t>
            </a:r>
            <a:r>
              <a:rPr lang="ja-JP" sz="1600" b="0" i="0" u="none" strike="noStrike" cap="none">
                <a:solidFill>
                  <a:schemeClr val="dk1"/>
                </a:solidFill>
                <a:latin typeface="Meiryo"/>
                <a:ea typeface="Meiryo"/>
                <a:cs typeface="Meiryo"/>
                <a:sym typeface="Meiryo"/>
              </a:rPr>
              <a:t>参照</a:t>
            </a:r>
            <a:endParaRPr sz="1600" b="0" i="0" u="none" strike="noStrike" cap="none">
              <a:solidFill>
                <a:schemeClr val="dk1"/>
              </a:solidFill>
              <a:latin typeface="Meiryo"/>
              <a:ea typeface="Meiryo"/>
              <a:cs typeface="Meiryo"/>
              <a:sym typeface="Meiryo"/>
            </a:endParaRPr>
          </a:p>
          <a:p>
            <a:pPr marL="0" marR="0" lvl="0" indent="0" algn="l" rtl="0">
              <a:lnSpc>
                <a:spcPct val="100000"/>
              </a:lnSpc>
              <a:spcBef>
                <a:spcPts val="700"/>
              </a:spcBef>
              <a:spcAft>
                <a:spcPts val="0"/>
              </a:spcAft>
              <a:buClr>
                <a:schemeClr val="dk1"/>
              </a:buClr>
              <a:buSzPts val="1600"/>
              <a:buFont typeface="Arial"/>
              <a:buNone/>
            </a:pPr>
            <a:r>
              <a:rPr lang="ja-JP" sz="1800" b="0" i="0" u="none" strike="noStrike" cap="none">
                <a:solidFill>
                  <a:schemeClr val="dk1"/>
                </a:solidFill>
                <a:latin typeface="Meiryo"/>
                <a:ea typeface="Meiryo"/>
                <a:cs typeface="Meiryo"/>
                <a:sym typeface="Meiryo"/>
              </a:rPr>
              <a:t>□</a:t>
            </a:r>
            <a:r>
              <a:rPr lang="ja-JP" sz="1800" b="1" i="0" u="none" strike="noStrike" cap="none">
                <a:solidFill>
                  <a:schemeClr val="dk1"/>
                </a:solidFill>
                <a:latin typeface="Meiryo"/>
                <a:ea typeface="Meiryo"/>
                <a:cs typeface="Meiryo"/>
                <a:sym typeface="Meiryo"/>
              </a:rPr>
              <a:t>ホーム画面の確認を習慣化できているか？</a:t>
            </a:r>
            <a:r>
              <a:rPr lang="ja-JP" sz="1600" b="0" i="0" u="none" strike="noStrike" cap="none">
                <a:solidFill>
                  <a:schemeClr val="dk1"/>
                </a:solidFill>
                <a:latin typeface="Meiryo"/>
                <a:ea typeface="Meiryo"/>
                <a:cs typeface="Meiryo"/>
                <a:sym typeface="Meiryo"/>
              </a:rPr>
              <a:t>…</a:t>
            </a:r>
            <a:r>
              <a:rPr lang="ja-JP" sz="1600" b="0" i="0" u="sng" strike="noStrike" cap="none">
                <a:solidFill>
                  <a:schemeClr val="hlink"/>
                </a:solidFill>
                <a:latin typeface="Meiryo"/>
                <a:ea typeface="Meiryo"/>
                <a:cs typeface="Meiryo"/>
                <a:sym typeface="Meiryo"/>
                <a:hlinkClick r:id="rId5" action="ppaction://hlinksldjump"/>
              </a:rPr>
              <a:t>p37</a:t>
            </a:r>
            <a:r>
              <a:rPr lang="ja-JP" sz="1600" b="0" i="0" u="none" strike="noStrike" cap="none">
                <a:solidFill>
                  <a:schemeClr val="dk1"/>
                </a:solidFill>
                <a:latin typeface="Meiryo"/>
                <a:ea typeface="Meiryo"/>
                <a:cs typeface="Meiryo"/>
                <a:sym typeface="Meiryo"/>
              </a:rPr>
              <a:t>参照</a:t>
            </a:r>
            <a:endParaRPr sz="1600" b="0" i="0" u="none" strike="noStrike" cap="none">
              <a:solidFill>
                <a:schemeClr val="dk1"/>
              </a:solidFill>
              <a:latin typeface="Meiryo"/>
              <a:ea typeface="Meiryo"/>
              <a:cs typeface="Meiryo"/>
              <a:sym typeface="Meiryo"/>
            </a:endParaRPr>
          </a:p>
          <a:p>
            <a:pPr marL="0" marR="0" lvl="0" indent="0" algn="l" rtl="0">
              <a:lnSpc>
                <a:spcPct val="100000"/>
              </a:lnSpc>
              <a:spcBef>
                <a:spcPts val="700"/>
              </a:spcBef>
              <a:spcAft>
                <a:spcPts val="0"/>
              </a:spcAft>
              <a:buClr>
                <a:schemeClr val="dk1"/>
              </a:buClr>
              <a:buSzPts val="1600"/>
              <a:buFont typeface="Arial"/>
              <a:buNone/>
            </a:pPr>
            <a:r>
              <a:rPr lang="ja-JP" sz="1600" b="0" i="0" u="none" strike="noStrike" cap="none">
                <a:solidFill>
                  <a:schemeClr val="dk1"/>
                </a:solidFill>
                <a:latin typeface="Meiryo"/>
                <a:ea typeface="Meiryo"/>
                <a:cs typeface="Meiryo"/>
                <a:sym typeface="Meiryo"/>
              </a:rPr>
              <a:t>□</a:t>
            </a:r>
            <a:r>
              <a:rPr lang="ja-JP" sz="1800" b="1" i="0" u="none" strike="noStrike" cap="none">
                <a:solidFill>
                  <a:schemeClr val="dk1"/>
                </a:solidFill>
                <a:latin typeface="Meiryo"/>
                <a:ea typeface="Meiryo"/>
                <a:cs typeface="Meiryo"/>
                <a:sym typeface="Meiryo"/>
              </a:rPr>
              <a:t>カレンダー、ボードから、チーム、メンバーの運用状況を確認しているか？</a:t>
            </a:r>
            <a:r>
              <a:rPr lang="ja-JP" sz="1600" b="0" i="0" u="none" strike="noStrike" cap="none">
                <a:solidFill>
                  <a:schemeClr val="dk1"/>
                </a:solidFill>
                <a:latin typeface="Meiryo"/>
                <a:ea typeface="Meiryo"/>
                <a:cs typeface="Meiryo"/>
                <a:sym typeface="Meiryo"/>
              </a:rPr>
              <a:t>…</a:t>
            </a:r>
            <a:r>
              <a:rPr lang="ja-JP" sz="1600" b="0" i="0" u="sng" strike="noStrike" cap="none">
                <a:solidFill>
                  <a:schemeClr val="hlink"/>
                </a:solidFill>
                <a:latin typeface="Meiryo"/>
                <a:ea typeface="Meiryo"/>
                <a:cs typeface="Meiryo"/>
                <a:sym typeface="Meiryo"/>
                <a:hlinkClick r:id="rId5" action="ppaction://hlinksldjump"/>
              </a:rPr>
              <a:t>p37</a:t>
            </a:r>
            <a:r>
              <a:rPr lang="ja-JP" sz="1600" b="0" i="0" u="none" strike="noStrike" cap="none">
                <a:solidFill>
                  <a:schemeClr val="dk1"/>
                </a:solidFill>
                <a:latin typeface="Meiryo"/>
                <a:ea typeface="Meiryo"/>
                <a:cs typeface="Meiryo"/>
                <a:sym typeface="Meiryo"/>
              </a:rPr>
              <a:t>参照</a:t>
            </a:r>
            <a:endParaRPr sz="1600" b="0" i="0" u="none" strike="noStrike" cap="none">
              <a:solidFill>
                <a:schemeClr val="dk1"/>
              </a:solidFill>
              <a:latin typeface="Meiryo"/>
              <a:ea typeface="Meiryo"/>
              <a:cs typeface="Meiryo"/>
              <a:sym typeface="Meiryo"/>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850"/>
        <p:cNvGrpSpPr/>
        <p:nvPr/>
      </p:nvGrpSpPr>
      <p:grpSpPr>
        <a:xfrm>
          <a:off x="0" y="0"/>
          <a:ext cx="0" cy="0"/>
          <a:chOff x="0" y="0"/>
          <a:chExt cx="0" cy="0"/>
        </a:xfrm>
      </p:grpSpPr>
      <p:sp>
        <p:nvSpPr>
          <p:cNvPr id="851" name="Google Shape;851;g3a6f1f20d10_0_488"/>
          <p:cNvSpPr/>
          <p:nvPr/>
        </p:nvSpPr>
        <p:spPr>
          <a:xfrm>
            <a:off x="4366247" y="2502392"/>
            <a:ext cx="3459600" cy="430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2300"/>
              <a:buFont typeface="BIZ UDPGothic"/>
              <a:buNone/>
            </a:pPr>
            <a:r>
              <a:rPr lang="ja-JP" sz="2300" b="1" i="0" u="none" strike="noStrike" cap="none">
                <a:solidFill>
                  <a:schemeClr val="dk1"/>
                </a:solidFill>
                <a:latin typeface="Meiryo"/>
                <a:ea typeface="Meiryo"/>
                <a:cs typeface="Meiryo"/>
                <a:sym typeface="Meiryo"/>
              </a:rPr>
              <a:t>さらなる業務改善！</a:t>
            </a:r>
            <a:endParaRPr sz="1500" b="0" i="0" u="none" strike="noStrike" cap="none">
              <a:solidFill>
                <a:srgbClr val="000000"/>
              </a:solidFill>
              <a:latin typeface="Meiryo"/>
              <a:ea typeface="Meiryo"/>
              <a:cs typeface="Meiryo"/>
              <a:sym typeface="Meiryo"/>
            </a:endParaRPr>
          </a:p>
        </p:txBody>
      </p:sp>
      <p:sp>
        <p:nvSpPr>
          <p:cNvPr id="852" name="Google Shape;852;g3a6f1f20d10_0_488"/>
          <p:cNvSpPr txBox="1"/>
          <p:nvPr/>
        </p:nvSpPr>
        <p:spPr>
          <a:xfrm>
            <a:off x="3890555" y="1632079"/>
            <a:ext cx="4410900" cy="708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000"/>
              <a:buFont typeface="Arial"/>
              <a:buNone/>
            </a:pPr>
            <a:r>
              <a:rPr lang="ja-JP" sz="4000" b="0" i="0" u="none" strike="noStrike" cap="none">
                <a:solidFill>
                  <a:srgbClr val="1687F8"/>
                </a:solidFill>
                <a:latin typeface="Meiryo"/>
                <a:ea typeface="Meiryo"/>
                <a:cs typeface="Meiryo"/>
                <a:sym typeface="Meiryo"/>
              </a:rPr>
              <a:t>Step.3：活用</a:t>
            </a:r>
            <a:endParaRPr sz="4000" b="0" i="0" u="none" strike="noStrike" cap="none">
              <a:solidFill>
                <a:srgbClr val="1687F8"/>
              </a:solidFill>
              <a:latin typeface="Meiryo"/>
              <a:ea typeface="Meiryo"/>
              <a:cs typeface="Meiryo"/>
              <a:sym typeface="Meiryo"/>
            </a:endParaRPr>
          </a:p>
        </p:txBody>
      </p:sp>
      <p:pic>
        <p:nvPicPr>
          <p:cNvPr id="853" name="Google Shape;853;g3a6f1f20d10_0_488" descr="握手"/>
          <p:cNvPicPr preferRelativeResize="0"/>
          <p:nvPr/>
        </p:nvPicPr>
        <p:blipFill rotWithShape="1">
          <a:blip r:embed="rId3">
            <a:alphaModFix/>
          </a:blip>
          <a:srcRect/>
          <a:stretch/>
        </p:blipFill>
        <p:spPr>
          <a:xfrm>
            <a:off x="4845993" y="3095505"/>
            <a:ext cx="2499922" cy="2760849"/>
          </a:xfrm>
          <a:prstGeom prst="rect">
            <a:avLst/>
          </a:prstGeom>
          <a:noFill/>
          <a:ln>
            <a:noFill/>
          </a:ln>
        </p:spPr>
      </p:pic>
      <p:pic>
        <p:nvPicPr>
          <p:cNvPr id="854" name="Google Shape;854;g3a6f1f20d10_0_488" descr="無限大"/>
          <p:cNvPicPr preferRelativeResize="0"/>
          <p:nvPr/>
        </p:nvPicPr>
        <p:blipFill rotWithShape="1">
          <a:blip r:embed="rId4">
            <a:alphaModFix/>
          </a:blip>
          <a:srcRect/>
          <a:stretch/>
        </p:blipFill>
        <p:spPr>
          <a:xfrm>
            <a:off x="7062003" y="3079147"/>
            <a:ext cx="908901" cy="1064032"/>
          </a:xfrm>
          <a:prstGeom prst="rect">
            <a:avLst/>
          </a:prstGeom>
          <a:noFill/>
          <a:ln>
            <a:noFill/>
          </a:ln>
        </p:spPr>
      </p:pic>
      <p:sp>
        <p:nvSpPr>
          <p:cNvPr id="855" name="Google Shape;855;g3a6f1f20d10_0_488"/>
          <p:cNvSpPr txBox="1">
            <a:spLocks noGrp="1"/>
          </p:cNvSpPr>
          <p:nvPr>
            <p:ph type="sldNum" idx="12"/>
          </p:nvPr>
        </p:nvSpPr>
        <p:spPr>
          <a:xfrm>
            <a:off x="11480801" y="8475136"/>
            <a:ext cx="3657600" cy="486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49</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g3a6f1f20d10_0_713"/>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5</a:t>
            </a:fld>
            <a:endParaRPr/>
          </a:p>
        </p:txBody>
      </p:sp>
      <p:sp>
        <p:nvSpPr>
          <p:cNvPr id="216" name="Google Shape;216;g3a6f1f20d10_0_713"/>
          <p:cNvSpPr txBox="1">
            <a:spLocks noGrp="1"/>
          </p:cNvSpPr>
          <p:nvPr>
            <p:ph type="title"/>
          </p:nvPr>
        </p:nvSpPr>
        <p:spPr>
          <a:xfrm>
            <a:off x="130262" y="68681"/>
            <a:ext cx="7671000" cy="540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000"/>
              <a:buFont typeface="Arial"/>
              <a:buNone/>
            </a:pPr>
            <a:r>
              <a:rPr lang="ja-JP">
                <a:latin typeface="Meiryo"/>
                <a:ea typeface="Meiryo"/>
                <a:cs typeface="Meiryo"/>
                <a:sym typeface="Meiryo"/>
              </a:rPr>
              <a:t>Bizer teamが考える生産性向上のステップ</a:t>
            </a:r>
            <a:endParaRPr>
              <a:latin typeface="Meiryo"/>
              <a:ea typeface="Meiryo"/>
              <a:cs typeface="Meiryo"/>
              <a:sym typeface="Meiryo"/>
            </a:endParaRPr>
          </a:p>
        </p:txBody>
      </p:sp>
      <p:sp>
        <p:nvSpPr>
          <p:cNvPr id="217" name="Google Shape;217;g3a6f1f20d10_0_713"/>
          <p:cNvSpPr txBox="1">
            <a:spLocks noGrp="1"/>
          </p:cNvSpPr>
          <p:nvPr>
            <p:ph type="body" idx="1"/>
          </p:nvPr>
        </p:nvSpPr>
        <p:spPr>
          <a:xfrm>
            <a:off x="463500" y="980725"/>
            <a:ext cx="11265000" cy="52704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「いつ、だれが、何をやるのか」可視化し、「どうやってやるのか」標準化。</a:t>
            </a:r>
            <a:endParaRPr sz="1800">
              <a:latin typeface="Meiryo"/>
              <a:ea typeface="Meiryo"/>
              <a:cs typeface="Meiryo"/>
              <a:sym typeface="Meiryo"/>
            </a:endParaRPr>
          </a:p>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運用し進捗を共有して業務を進めながら、プロセス改善を繰り返すチームへ。</a:t>
            </a:r>
            <a:endParaRPr sz="1800">
              <a:latin typeface="Meiryo"/>
              <a:ea typeface="Meiryo"/>
              <a:cs typeface="Meiryo"/>
              <a:sym typeface="Meiryo"/>
            </a:endParaRPr>
          </a:p>
          <a:p>
            <a:pPr marL="0" lvl="0" indent="0" algn="ctr" rtl="0">
              <a:lnSpc>
                <a:spcPct val="100000"/>
              </a:lnSpc>
              <a:spcBef>
                <a:spcPts val="1000"/>
              </a:spcBef>
              <a:spcAft>
                <a:spcPts val="0"/>
              </a:spcAft>
              <a:buClr>
                <a:schemeClr val="dk1"/>
              </a:buClr>
              <a:buSzPts val="2000"/>
              <a:buNone/>
            </a:pPr>
            <a:endParaRPr sz="1800">
              <a:latin typeface="Meiryo"/>
              <a:ea typeface="Meiryo"/>
              <a:cs typeface="Meiryo"/>
              <a:sym typeface="Meiryo"/>
            </a:endParaRPr>
          </a:p>
        </p:txBody>
      </p:sp>
      <p:pic>
        <p:nvPicPr>
          <p:cNvPr id="218" name="Google Shape;218;g3a6f1f20d10_0_713"/>
          <p:cNvPicPr preferRelativeResize="0"/>
          <p:nvPr/>
        </p:nvPicPr>
        <p:blipFill rotWithShape="1">
          <a:blip r:embed="rId3">
            <a:alphaModFix/>
          </a:blip>
          <a:srcRect l="20117" t="17021" r="19525" b="15538"/>
          <a:stretch/>
        </p:blipFill>
        <p:spPr>
          <a:xfrm>
            <a:off x="8912536" y="2913999"/>
            <a:ext cx="1835771" cy="1153242"/>
          </a:xfrm>
          <a:prstGeom prst="rect">
            <a:avLst/>
          </a:prstGeom>
          <a:noFill/>
          <a:ln>
            <a:noFill/>
          </a:ln>
        </p:spPr>
      </p:pic>
      <p:sp>
        <p:nvSpPr>
          <p:cNvPr id="219" name="Google Shape;219;g3a6f1f20d10_0_713"/>
          <p:cNvSpPr/>
          <p:nvPr/>
        </p:nvSpPr>
        <p:spPr>
          <a:xfrm>
            <a:off x="4280707" y="2088647"/>
            <a:ext cx="3543900" cy="574800"/>
          </a:xfrm>
          <a:prstGeom prst="homePlate">
            <a:avLst>
              <a:gd name="adj" fmla="val 11821"/>
            </a:avLst>
          </a:prstGeom>
          <a:solidFill>
            <a:srgbClr val="A8D08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BIZ UDPGothic"/>
              <a:ea typeface="BIZ UDPGothic"/>
              <a:cs typeface="BIZ UDPGothic"/>
              <a:sym typeface="BIZ UDPGothic"/>
            </a:endParaRPr>
          </a:p>
        </p:txBody>
      </p:sp>
      <p:sp>
        <p:nvSpPr>
          <p:cNvPr id="220" name="Google Shape;220;g3a6f1f20d10_0_713"/>
          <p:cNvSpPr/>
          <p:nvPr/>
        </p:nvSpPr>
        <p:spPr>
          <a:xfrm>
            <a:off x="8087947" y="2092177"/>
            <a:ext cx="3543900" cy="571200"/>
          </a:xfrm>
          <a:prstGeom prst="homePlate">
            <a:avLst>
              <a:gd name="adj" fmla="val 11821"/>
            </a:avLst>
          </a:prstGeom>
          <a:solidFill>
            <a:srgbClr val="FEE59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BIZ UDPGothic"/>
              <a:ea typeface="BIZ UDPGothic"/>
              <a:cs typeface="BIZ UDPGothic"/>
              <a:sym typeface="BIZ UDPGothic"/>
            </a:endParaRPr>
          </a:p>
        </p:txBody>
      </p:sp>
      <p:sp>
        <p:nvSpPr>
          <p:cNvPr id="221" name="Google Shape;221;g3a6f1f20d10_0_713"/>
          <p:cNvSpPr/>
          <p:nvPr/>
        </p:nvSpPr>
        <p:spPr>
          <a:xfrm>
            <a:off x="473467" y="2084016"/>
            <a:ext cx="3543900" cy="542700"/>
          </a:xfrm>
          <a:prstGeom prst="homePlate">
            <a:avLst>
              <a:gd name="adj" fmla="val 11821"/>
            </a:avLst>
          </a:prstGeom>
          <a:solidFill>
            <a:srgbClr val="DDEAF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BIZ UDPGothic"/>
              <a:ea typeface="BIZ UDPGothic"/>
              <a:cs typeface="BIZ UDPGothic"/>
              <a:sym typeface="BIZ UDPGothic"/>
            </a:endParaRPr>
          </a:p>
        </p:txBody>
      </p:sp>
      <p:sp>
        <p:nvSpPr>
          <p:cNvPr id="222" name="Google Shape;222;g3a6f1f20d10_0_713"/>
          <p:cNvSpPr txBox="1"/>
          <p:nvPr/>
        </p:nvSpPr>
        <p:spPr>
          <a:xfrm>
            <a:off x="8180684" y="2159807"/>
            <a:ext cx="3299700" cy="422100"/>
          </a:xfrm>
          <a:prstGeom prst="rect">
            <a:avLst/>
          </a:prstGeom>
          <a:noFill/>
          <a:ln>
            <a:noFill/>
          </a:ln>
        </p:spPr>
        <p:txBody>
          <a:bodyPr spcFirstLastPara="1" wrap="square" lIns="36000" tIns="36000" rIns="36000" bIns="36000" anchor="t" anchorCtr="0">
            <a:noAutofit/>
          </a:bodyPr>
          <a:lstStyle/>
          <a:p>
            <a:pPr marL="0" marR="0" lvl="0" indent="0" algn="ctr" rtl="0">
              <a:lnSpc>
                <a:spcPct val="100000"/>
              </a:lnSpc>
              <a:spcBef>
                <a:spcPts val="0"/>
              </a:spcBef>
              <a:spcAft>
                <a:spcPts val="0"/>
              </a:spcAft>
              <a:buClr>
                <a:srgbClr val="000000"/>
              </a:buClr>
              <a:buSzPts val="2300"/>
              <a:buFont typeface="Arial"/>
              <a:buNone/>
            </a:pPr>
            <a:r>
              <a:rPr lang="ja-JP" sz="2300" b="1" i="0" u="none" strike="noStrike" cap="none">
                <a:solidFill>
                  <a:schemeClr val="dk1"/>
                </a:solidFill>
                <a:latin typeface="Meiryo"/>
                <a:ea typeface="Meiryo"/>
                <a:cs typeface="Meiryo"/>
                <a:sym typeface="Meiryo"/>
              </a:rPr>
              <a:t>運用・進捗共有</a:t>
            </a:r>
            <a:endParaRPr sz="2300" b="0" i="0" u="none" strike="noStrike" cap="none">
              <a:solidFill>
                <a:srgbClr val="000000"/>
              </a:solidFill>
              <a:latin typeface="Meiryo"/>
              <a:ea typeface="Meiryo"/>
              <a:cs typeface="Meiryo"/>
              <a:sym typeface="Meiryo"/>
            </a:endParaRPr>
          </a:p>
        </p:txBody>
      </p:sp>
      <p:sp>
        <p:nvSpPr>
          <p:cNvPr id="223" name="Google Shape;223;g3a6f1f20d10_0_713"/>
          <p:cNvSpPr txBox="1"/>
          <p:nvPr/>
        </p:nvSpPr>
        <p:spPr>
          <a:xfrm>
            <a:off x="4451296" y="2151792"/>
            <a:ext cx="3009900" cy="422100"/>
          </a:xfrm>
          <a:prstGeom prst="rect">
            <a:avLst/>
          </a:prstGeom>
          <a:noFill/>
          <a:ln>
            <a:noFill/>
          </a:ln>
        </p:spPr>
        <p:txBody>
          <a:bodyPr spcFirstLastPara="1" wrap="square" lIns="36000" tIns="36000" rIns="36000" bIns="36000" anchor="t" anchorCtr="0">
            <a:noAutofit/>
          </a:bodyPr>
          <a:lstStyle/>
          <a:p>
            <a:pPr marL="0" marR="0" lvl="0" indent="0" algn="ctr" rtl="0">
              <a:lnSpc>
                <a:spcPct val="100000"/>
              </a:lnSpc>
              <a:spcBef>
                <a:spcPts val="0"/>
              </a:spcBef>
              <a:spcAft>
                <a:spcPts val="0"/>
              </a:spcAft>
              <a:buClr>
                <a:srgbClr val="000000"/>
              </a:buClr>
              <a:buSzPts val="2300"/>
              <a:buFont typeface="Arial"/>
              <a:buNone/>
            </a:pPr>
            <a:r>
              <a:rPr lang="ja-JP" sz="2300" b="1" i="0" u="none" strike="noStrike" cap="none">
                <a:solidFill>
                  <a:schemeClr val="dk1"/>
                </a:solidFill>
                <a:latin typeface="Meiryo"/>
                <a:ea typeface="Meiryo"/>
                <a:cs typeface="Meiryo"/>
                <a:sym typeface="Meiryo"/>
              </a:rPr>
              <a:t>プロセス標準化</a:t>
            </a:r>
            <a:endParaRPr sz="2300" b="0" i="0" u="none" strike="noStrike" cap="none">
              <a:solidFill>
                <a:srgbClr val="000000"/>
              </a:solidFill>
              <a:latin typeface="Meiryo"/>
              <a:ea typeface="Meiryo"/>
              <a:cs typeface="Meiryo"/>
              <a:sym typeface="Meiryo"/>
            </a:endParaRPr>
          </a:p>
        </p:txBody>
      </p:sp>
      <p:sp>
        <p:nvSpPr>
          <p:cNvPr id="224" name="Google Shape;224;g3a6f1f20d10_0_713"/>
          <p:cNvSpPr txBox="1"/>
          <p:nvPr/>
        </p:nvSpPr>
        <p:spPr>
          <a:xfrm>
            <a:off x="736032" y="2137959"/>
            <a:ext cx="3018900" cy="422100"/>
          </a:xfrm>
          <a:prstGeom prst="rect">
            <a:avLst/>
          </a:prstGeom>
          <a:noFill/>
          <a:ln>
            <a:noFill/>
          </a:ln>
        </p:spPr>
        <p:txBody>
          <a:bodyPr spcFirstLastPara="1" wrap="square" lIns="36000" tIns="36000" rIns="36000" bIns="36000" anchor="t" anchorCtr="0">
            <a:noAutofit/>
          </a:bodyPr>
          <a:lstStyle/>
          <a:p>
            <a:pPr marL="0" marR="0" lvl="0" indent="0" algn="ctr" rtl="0">
              <a:lnSpc>
                <a:spcPct val="100000"/>
              </a:lnSpc>
              <a:spcBef>
                <a:spcPts val="0"/>
              </a:spcBef>
              <a:spcAft>
                <a:spcPts val="0"/>
              </a:spcAft>
              <a:buClr>
                <a:srgbClr val="000000"/>
              </a:buClr>
              <a:buSzPts val="2300"/>
              <a:buFont typeface="Arial"/>
              <a:buNone/>
            </a:pPr>
            <a:r>
              <a:rPr lang="ja-JP" sz="2300" b="1" i="0" u="none" strike="noStrike" cap="none">
                <a:solidFill>
                  <a:schemeClr val="dk1"/>
                </a:solidFill>
                <a:latin typeface="Meiryo"/>
                <a:ea typeface="Meiryo"/>
                <a:cs typeface="Meiryo"/>
                <a:sym typeface="Meiryo"/>
              </a:rPr>
              <a:t>プロセス可視化</a:t>
            </a:r>
            <a:endParaRPr sz="2300" b="0" i="0" u="none" strike="noStrike" cap="none">
              <a:solidFill>
                <a:srgbClr val="000000"/>
              </a:solidFill>
              <a:latin typeface="Meiryo"/>
              <a:ea typeface="Meiryo"/>
              <a:cs typeface="Meiryo"/>
              <a:sym typeface="Meiryo"/>
            </a:endParaRPr>
          </a:p>
        </p:txBody>
      </p:sp>
      <p:sp>
        <p:nvSpPr>
          <p:cNvPr id="225" name="Google Shape;225;g3a6f1f20d10_0_713"/>
          <p:cNvSpPr txBox="1"/>
          <p:nvPr/>
        </p:nvSpPr>
        <p:spPr>
          <a:xfrm>
            <a:off x="545852" y="4305991"/>
            <a:ext cx="3477900" cy="720000"/>
          </a:xfrm>
          <a:prstGeom prst="rect">
            <a:avLst/>
          </a:prstGeom>
          <a:noFill/>
          <a:ln>
            <a:noFill/>
          </a:ln>
        </p:spPr>
        <p:txBody>
          <a:bodyPr spcFirstLastPara="1" wrap="square" lIns="36000" tIns="36000" rIns="36000" bIns="360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ja-JP" sz="1600" b="0" i="0" u="none" strike="noStrike" cap="none">
                <a:solidFill>
                  <a:schemeClr val="dk1"/>
                </a:solidFill>
                <a:latin typeface="Meiryo"/>
                <a:ea typeface="Meiryo"/>
                <a:cs typeface="Meiryo"/>
                <a:sym typeface="Meiryo"/>
              </a:rPr>
              <a:t>いつ誰が何をやるのか、</a:t>
            </a:r>
            <a:endParaRPr sz="1600" b="0" i="0" u="none" strike="noStrike" cap="none">
              <a:solidFill>
                <a:schemeClr val="dk1"/>
              </a:solidFill>
              <a:latin typeface="Meiryo"/>
              <a:ea typeface="Meiryo"/>
              <a:cs typeface="Meiryo"/>
              <a:sym typeface="Meiryo"/>
            </a:endParaRPr>
          </a:p>
          <a:p>
            <a:pPr marL="0" marR="0" lvl="0" indent="0" algn="ctr" rtl="0">
              <a:lnSpc>
                <a:spcPct val="100000"/>
              </a:lnSpc>
              <a:spcBef>
                <a:spcPts val="400"/>
              </a:spcBef>
              <a:spcAft>
                <a:spcPts val="0"/>
              </a:spcAft>
              <a:buClr>
                <a:srgbClr val="000000"/>
              </a:buClr>
              <a:buSzPts val="1600"/>
              <a:buFont typeface="Arial"/>
              <a:buNone/>
            </a:pPr>
            <a:r>
              <a:rPr lang="ja-JP" sz="1600" b="0" i="0" u="none" strike="noStrike" cap="none">
                <a:solidFill>
                  <a:schemeClr val="dk1"/>
                </a:solidFill>
                <a:latin typeface="Meiryo"/>
                <a:ea typeface="Meiryo"/>
                <a:cs typeface="Meiryo"/>
                <a:sym typeface="Meiryo"/>
              </a:rPr>
              <a:t>業務プロセス(作業手順)を</a:t>
            </a:r>
            <a:endParaRPr sz="1600" b="0" i="0" u="none" strike="noStrike" cap="none">
              <a:solidFill>
                <a:schemeClr val="dk1"/>
              </a:solidFill>
              <a:latin typeface="Meiryo"/>
              <a:ea typeface="Meiryo"/>
              <a:cs typeface="Meiryo"/>
              <a:sym typeface="Meiryo"/>
            </a:endParaRPr>
          </a:p>
          <a:p>
            <a:pPr marL="0" marR="0" lvl="0" indent="0" algn="ctr" rtl="0">
              <a:lnSpc>
                <a:spcPct val="100000"/>
              </a:lnSpc>
              <a:spcBef>
                <a:spcPts val="400"/>
              </a:spcBef>
              <a:spcAft>
                <a:spcPts val="0"/>
              </a:spcAft>
              <a:buClr>
                <a:srgbClr val="000000"/>
              </a:buClr>
              <a:buSzPts val="1600"/>
              <a:buFont typeface="Arial"/>
              <a:buNone/>
            </a:pPr>
            <a:r>
              <a:rPr lang="ja-JP" sz="1600" b="0" i="0" u="none" strike="noStrike" cap="none">
                <a:solidFill>
                  <a:schemeClr val="dk1"/>
                </a:solidFill>
                <a:latin typeface="Meiryo"/>
                <a:ea typeface="Meiryo"/>
                <a:cs typeface="Meiryo"/>
                <a:sym typeface="Meiryo"/>
              </a:rPr>
              <a:t>見える化。</a:t>
            </a:r>
            <a:endParaRPr sz="1600" b="0" i="0" u="none" strike="noStrike" cap="none">
              <a:solidFill>
                <a:schemeClr val="dk1"/>
              </a:solidFill>
              <a:latin typeface="Meiryo"/>
              <a:ea typeface="Meiryo"/>
              <a:cs typeface="Meiryo"/>
              <a:sym typeface="Meiryo"/>
            </a:endParaRPr>
          </a:p>
          <a:p>
            <a:pPr marL="0" marR="0" lvl="0" indent="0" algn="ctr" rtl="0">
              <a:lnSpc>
                <a:spcPct val="100000"/>
              </a:lnSpc>
              <a:spcBef>
                <a:spcPts val="400"/>
              </a:spcBef>
              <a:spcAft>
                <a:spcPts val="0"/>
              </a:spcAft>
              <a:buClr>
                <a:srgbClr val="000000"/>
              </a:buClr>
              <a:buSzPts val="1600"/>
              <a:buFont typeface="Arial"/>
              <a:buNone/>
            </a:pPr>
            <a:endParaRPr sz="1600" b="0" i="0" u="none" strike="noStrike" cap="none">
              <a:solidFill>
                <a:schemeClr val="dk1"/>
              </a:solidFill>
              <a:latin typeface="Meiryo"/>
              <a:ea typeface="Meiryo"/>
              <a:cs typeface="Meiryo"/>
              <a:sym typeface="Meiryo"/>
            </a:endParaRPr>
          </a:p>
        </p:txBody>
      </p:sp>
      <p:pic>
        <p:nvPicPr>
          <p:cNvPr id="226" name="Google Shape;226;g3a6f1f20d10_0_713"/>
          <p:cNvPicPr preferRelativeResize="0"/>
          <p:nvPr/>
        </p:nvPicPr>
        <p:blipFill rotWithShape="1">
          <a:blip r:embed="rId4">
            <a:alphaModFix/>
          </a:blip>
          <a:srcRect l="14523" t="9389" r="19639" b="17021"/>
          <a:stretch/>
        </p:blipFill>
        <p:spPr>
          <a:xfrm>
            <a:off x="1051119" y="2771328"/>
            <a:ext cx="2105829" cy="1323395"/>
          </a:xfrm>
          <a:prstGeom prst="rect">
            <a:avLst/>
          </a:prstGeom>
          <a:noFill/>
          <a:ln>
            <a:noFill/>
          </a:ln>
        </p:spPr>
      </p:pic>
      <p:sp>
        <p:nvSpPr>
          <p:cNvPr id="227" name="Google Shape;227;g3a6f1f20d10_0_713"/>
          <p:cNvSpPr txBox="1"/>
          <p:nvPr/>
        </p:nvSpPr>
        <p:spPr>
          <a:xfrm>
            <a:off x="8180451" y="4306716"/>
            <a:ext cx="3477900" cy="720000"/>
          </a:xfrm>
          <a:prstGeom prst="rect">
            <a:avLst/>
          </a:prstGeom>
          <a:noFill/>
          <a:ln>
            <a:noFill/>
          </a:ln>
        </p:spPr>
        <p:txBody>
          <a:bodyPr spcFirstLastPara="1" wrap="square" lIns="36000" tIns="36000" rIns="36000" bIns="360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ja-JP" sz="1600" b="0" i="0" u="none" strike="noStrike" cap="none">
                <a:solidFill>
                  <a:schemeClr val="dk1"/>
                </a:solidFill>
                <a:latin typeface="Meiryo"/>
                <a:ea typeface="Meiryo"/>
                <a:cs typeface="Meiryo"/>
                <a:sym typeface="Meiryo"/>
              </a:rPr>
              <a:t>チーム内で互いの業務内容、進捗を共有し、オンライン上で業務を</a:t>
            </a:r>
            <a:endParaRPr sz="1600" b="0" i="0" u="none" strike="noStrike" cap="none">
              <a:solidFill>
                <a:schemeClr val="dk1"/>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1600"/>
              <a:buFont typeface="Arial"/>
              <a:buNone/>
            </a:pPr>
            <a:r>
              <a:rPr lang="ja-JP" sz="1600" b="0" i="0" u="none" strike="noStrike" cap="none">
                <a:solidFill>
                  <a:schemeClr val="dk1"/>
                </a:solidFill>
                <a:latin typeface="Meiryo"/>
                <a:ea typeface="Meiryo"/>
                <a:cs typeface="Meiryo"/>
                <a:sym typeface="Meiryo"/>
              </a:rPr>
              <a:t>管理・運用。</a:t>
            </a:r>
            <a:endParaRPr sz="1600" b="0" i="0" u="none" strike="noStrike" cap="none">
              <a:solidFill>
                <a:schemeClr val="dk1"/>
              </a:solidFill>
              <a:latin typeface="Meiryo"/>
              <a:ea typeface="Meiryo"/>
              <a:cs typeface="Meiryo"/>
              <a:sym typeface="Meiryo"/>
            </a:endParaRPr>
          </a:p>
        </p:txBody>
      </p:sp>
      <p:sp>
        <p:nvSpPr>
          <p:cNvPr id="228" name="Google Shape;228;g3a6f1f20d10_0_713"/>
          <p:cNvSpPr txBox="1"/>
          <p:nvPr/>
        </p:nvSpPr>
        <p:spPr>
          <a:xfrm>
            <a:off x="4267311" y="4307103"/>
            <a:ext cx="3669600" cy="720000"/>
          </a:xfrm>
          <a:prstGeom prst="rect">
            <a:avLst/>
          </a:prstGeom>
          <a:noFill/>
          <a:ln>
            <a:noFill/>
          </a:ln>
        </p:spPr>
        <p:txBody>
          <a:bodyPr spcFirstLastPara="1" wrap="square" lIns="36000" tIns="36000" rIns="36000" bIns="36000" anchor="t" anchorCtr="0">
            <a:noAutofit/>
          </a:bodyPr>
          <a:lstStyle/>
          <a:p>
            <a:pPr marL="0" marR="0" lvl="1" indent="0" algn="ctr" rtl="0">
              <a:lnSpc>
                <a:spcPct val="100000"/>
              </a:lnSpc>
              <a:spcBef>
                <a:spcPts val="0"/>
              </a:spcBef>
              <a:spcAft>
                <a:spcPts val="0"/>
              </a:spcAft>
              <a:buClr>
                <a:srgbClr val="000000"/>
              </a:buClr>
              <a:buSzPts val="1600"/>
              <a:buFont typeface="Arial"/>
              <a:buNone/>
            </a:pPr>
            <a:r>
              <a:rPr lang="ja-JP" sz="1600" b="0" i="0" u="none" strike="noStrike" cap="none">
                <a:solidFill>
                  <a:schemeClr val="dk1"/>
                </a:solidFill>
                <a:latin typeface="Meiryo"/>
                <a:ea typeface="Meiryo"/>
                <a:cs typeface="Meiryo"/>
                <a:sym typeface="Meiryo"/>
              </a:rPr>
              <a:t>ノウハウやファイル等の情報を一元管理。誰でも同じように業務ができる</a:t>
            </a:r>
            <a:endParaRPr sz="1600" b="0" i="0" u="none" strike="noStrike" cap="none">
              <a:solidFill>
                <a:schemeClr val="dk1"/>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1600"/>
              <a:buFont typeface="Arial"/>
              <a:buNone/>
            </a:pPr>
            <a:r>
              <a:rPr lang="ja-JP" sz="1600" b="0" i="0" u="none" strike="noStrike" cap="none">
                <a:solidFill>
                  <a:schemeClr val="dk1"/>
                </a:solidFill>
                <a:latin typeface="Meiryo"/>
                <a:ea typeface="Meiryo"/>
                <a:cs typeface="Meiryo"/>
                <a:sym typeface="Meiryo"/>
              </a:rPr>
              <a:t>状態へ整備。</a:t>
            </a:r>
            <a:endParaRPr sz="1600" b="0" i="0" u="none" strike="noStrike" cap="none">
              <a:solidFill>
                <a:schemeClr val="dk1"/>
              </a:solidFill>
              <a:latin typeface="Meiryo"/>
              <a:ea typeface="Meiryo"/>
              <a:cs typeface="Meiryo"/>
              <a:sym typeface="Meiryo"/>
            </a:endParaRPr>
          </a:p>
        </p:txBody>
      </p:sp>
      <p:pic>
        <p:nvPicPr>
          <p:cNvPr id="229" name="Google Shape;229;g3a6f1f20d10_0_713"/>
          <p:cNvPicPr preferRelativeResize="0"/>
          <p:nvPr/>
        </p:nvPicPr>
        <p:blipFill rotWithShape="1">
          <a:blip r:embed="rId5">
            <a:alphaModFix/>
          </a:blip>
          <a:srcRect l="19067" t="24253" r="58899" b="30573"/>
          <a:stretch/>
        </p:blipFill>
        <p:spPr>
          <a:xfrm>
            <a:off x="4719657" y="2898131"/>
            <a:ext cx="1004338" cy="1157806"/>
          </a:xfrm>
          <a:prstGeom prst="rect">
            <a:avLst/>
          </a:prstGeom>
          <a:noFill/>
          <a:ln>
            <a:noFill/>
          </a:ln>
        </p:spPr>
      </p:pic>
      <p:pic>
        <p:nvPicPr>
          <p:cNvPr id="230" name="Google Shape;230;g3a6f1f20d10_0_713"/>
          <p:cNvPicPr preferRelativeResize="0"/>
          <p:nvPr/>
        </p:nvPicPr>
        <p:blipFill rotWithShape="1">
          <a:blip r:embed="rId5">
            <a:alphaModFix/>
          </a:blip>
          <a:srcRect l="50654" t="24253" r="10020" b="30573"/>
          <a:stretch/>
        </p:blipFill>
        <p:spPr>
          <a:xfrm>
            <a:off x="5956296" y="2973823"/>
            <a:ext cx="1558227" cy="1006424"/>
          </a:xfrm>
          <a:prstGeom prst="rect">
            <a:avLst/>
          </a:prstGeom>
          <a:noFill/>
          <a:ln>
            <a:noFill/>
          </a:ln>
        </p:spPr>
      </p:pic>
      <p:sp>
        <p:nvSpPr>
          <p:cNvPr id="231" name="Google Shape;231;g3a6f1f20d10_0_713"/>
          <p:cNvSpPr/>
          <p:nvPr/>
        </p:nvSpPr>
        <p:spPr>
          <a:xfrm>
            <a:off x="482759" y="5766707"/>
            <a:ext cx="3543900" cy="576900"/>
          </a:xfrm>
          <a:prstGeom prst="homePlate">
            <a:avLst>
              <a:gd name="adj" fmla="val 0"/>
            </a:avLst>
          </a:prstGeom>
          <a:solidFill>
            <a:srgbClr val="F7CAAC"/>
          </a:solidFill>
          <a:ln w="16925" cap="flat" cmpd="sng">
            <a:solidFill>
              <a:srgbClr val="F4B08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BIZ UDPGothic"/>
              <a:ea typeface="BIZ UDPGothic"/>
              <a:cs typeface="BIZ UDPGothic"/>
              <a:sym typeface="BIZ UDPGothic"/>
            </a:endParaRPr>
          </a:p>
        </p:txBody>
      </p:sp>
      <p:sp>
        <p:nvSpPr>
          <p:cNvPr id="232" name="Google Shape;232;g3a6f1f20d10_0_713"/>
          <p:cNvSpPr txBox="1"/>
          <p:nvPr/>
        </p:nvSpPr>
        <p:spPr>
          <a:xfrm>
            <a:off x="679271" y="5830351"/>
            <a:ext cx="3123600" cy="422100"/>
          </a:xfrm>
          <a:prstGeom prst="rect">
            <a:avLst/>
          </a:prstGeom>
          <a:noFill/>
          <a:ln>
            <a:noFill/>
          </a:ln>
        </p:spPr>
        <p:txBody>
          <a:bodyPr spcFirstLastPara="1" wrap="square" lIns="36000" tIns="36000" rIns="36000" bIns="36000"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ja-JP" sz="2400" b="1" i="0" u="none" strike="noStrike" cap="none">
                <a:solidFill>
                  <a:schemeClr val="dk1"/>
                </a:solidFill>
                <a:latin typeface="Meiryo"/>
                <a:ea typeface="Meiryo"/>
                <a:cs typeface="Meiryo"/>
                <a:sym typeface="Meiryo"/>
              </a:rPr>
              <a:t>プロセス改善</a:t>
            </a:r>
            <a:endParaRPr sz="2400" b="1" i="0" u="none" strike="noStrike" cap="none">
              <a:solidFill>
                <a:schemeClr val="dk1"/>
              </a:solidFill>
              <a:latin typeface="Meiryo"/>
              <a:ea typeface="Meiryo"/>
              <a:cs typeface="Meiryo"/>
              <a:sym typeface="Meiryo"/>
            </a:endParaRPr>
          </a:p>
        </p:txBody>
      </p:sp>
      <p:grpSp>
        <p:nvGrpSpPr>
          <p:cNvPr id="233" name="Google Shape;233;g3a6f1f20d10_0_713"/>
          <p:cNvGrpSpPr/>
          <p:nvPr/>
        </p:nvGrpSpPr>
        <p:grpSpPr>
          <a:xfrm>
            <a:off x="9245603" y="5193810"/>
            <a:ext cx="1175337" cy="480559"/>
            <a:chOff x="8947610" y="4982485"/>
            <a:chExt cx="1702400" cy="696059"/>
          </a:xfrm>
        </p:grpSpPr>
        <p:sp>
          <p:nvSpPr>
            <p:cNvPr id="234" name="Google Shape;234;g3a6f1f20d10_0_713"/>
            <p:cNvSpPr/>
            <p:nvPr/>
          </p:nvSpPr>
          <p:spPr>
            <a:xfrm>
              <a:off x="8947610" y="4982485"/>
              <a:ext cx="790200" cy="696000"/>
            </a:xfrm>
            <a:prstGeom prst="downArrow">
              <a:avLst>
                <a:gd name="adj1" fmla="val 50000"/>
                <a:gd name="adj2" fmla="val 50000"/>
              </a:avLst>
            </a:prstGeom>
            <a:solidFill>
              <a:srgbClr val="FEE59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BIZ UDPGothic"/>
                <a:ea typeface="BIZ UDPGothic"/>
                <a:cs typeface="BIZ UDPGothic"/>
                <a:sym typeface="BIZ UDPGothic"/>
              </a:endParaRPr>
            </a:p>
          </p:txBody>
        </p:sp>
        <p:sp>
          <p:nvSpPr>
            <p:cNvPr id="235" name="Google Shape;235;g3a6f1f20d10_0_713"/>
            <p:cNvSpPr/>
            <p:nvPr/>
          </p:nvSpPr>
          <p:spPr>
            <a:xfrm rot="10800000">
              <a:off x="9859810" y="4982544"/>
              <a:ext cx="790200" cy="696000"/>
            </a:xfrm>
            <a:prstGeom prst="downArrow">
              <a:avLst>
                <a:gd name="adj1" fmla="val 50000"/>
                <a:gd name="adj2" fmla="val 50000"/>
              </a:avLst>
            </a:prstGeom>
            <a:solidFill>
              <a:srgbClr val="F4B08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BIZ UDPGothic"/>
                <a:ea typeface="BIZ UDPGothic"/>
                <a:cs typeface="BIZ UDPGothic"/>
                <a:sym typeface="BIZ UDPGothic"/>
              </a:endParaRPr>
            </a:p>
          </p:txBody>
        </p:sp>
      </p:grpSp>
      <p:sp>
        <p:nvSpPr>
          <p:cNvPr id="236" name="Google Shape;236;g3a6f1f20d10_0_713"/>
          <p:cNvSpPr/>
          <p:nvPr/>
        </p:nvSpPr>
        <p:spPr>
          <a:xfrm>
            <a:off x="4026733" y="5766714"/>
            <a:ext cx="7605300" cy="576300"/>
          </a:xfrm>
          <a:prstGeom prst="homePlate">
            <a:avLst>
              <a:gd name="adj" fmla="val 0"/>
            </a:avLst>
          </a:prstGeom>
          <a:noFill/>
          <a:ln w="16925" cap="flat" cmpd="sng">
            <a:solidFill>
              <a:srgbClr val="F4B08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BIZ UDPGothic"/>
              <a:ea typeface="BIZ UDPGothic"/>
              <a:cs typeface="BIZ UDPGothic"/>
              <a:sym typeface="BIZ UDPGothic"/>
            </a:endParaRPr>
          </a:p>
        </p:txBody>
      </p:sp>
      <p:sp>
        <p:nvSpPr>
          <p:cNvPr id="237" name="Google Shape;237;g3a6f1f20d10_0_713"/>
          <p:cNvSpPr txBox="1"/>
          <p:nvPr/>
        </p:nvSpPr>
        <p:spPr>
          <a:xfrm>
            <a:off x="4094352" y="5875374"/>
            <a:ext cx="7346700" cy="327300"/>
          </a:xfrm>
          <a:prstGeom prst="rect">
            <a:avLst/>
          </a:prstGeom>
          <a:noFill/>
          <a:ln>
            <a:noFill/>
          </a:ln>
        </p:spPr>
        <p:txBody>
          <a:bodyPr spcFirstLastPara="1" wrap="square" lIns="36000" tIns="36000" rIns="36000" bIns="36000"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ja-JP" sz="2000" b="1" i="0" u="none" strike="noStrike" cap="none">
                <a:solidFill>
                  <a:schemeClr val="dk1"/>
                </a:solidFill>
                <a:latin typeface="Meiryo"/>
                <a:ea typeface="Meiryo"/>
                <a:cs typeface="Meiryo"/>
                <a:sym typeface="Meiryo"/>
              </a:rPr>
              <a:t>運用を振り返り、より良いプロセスへ日々改善を繰り返す</a:t>
            </a:r>
            <a:endParaRPr sz="2000" b="1" i="0" u="none" strike="noStrike" cap="none">
              <a:solidFill>
                <a:schemeClr val="dk1"/>
              </a:solidFill>
              <a:latin typeface="Meiryo"/>
              <a:ea typeface="Meiryo"/>
              <a:cs typeface="Meiryo"/>
              <a:sym typeface="Meiryo"/>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859"/>
        <p:cNvGrpSpPr/>
        <p:nvPr/>
      </p:nvGrpSpPr>
      <p:grpSpPr>
        <a:xfrm>
          <a:off x="0" y="0"/>
          <a:ext cx="0" cy="0"/>
          <a:chOff x="0" y="0"/>
          <a:chExt cx="0" cy="0"/>
        </a:xfrm>
      </p:grpSpPr>
      <p:sp>
        <p:nvSpPr>
          <p:cNvPr id="860" name="Google Shape;860;g3a6f1f20d10_0_496"/>
          <p:cNvSpPr/>
          <p:nvPr/>
        </p:nvSpPr>
        <p:spPr>
          <a:xfrm>
            <a:off x="1785775" y="1975050"/>
            <a:ext cx="8049300" cy="3957600"/>
          </a:xfrm>
          <a:prstGeom prst="rect">
            <a:avLst/>
          </a:prstGeom>
          <a:noFill/>
          <a:ln w="9525" cap="flat" cmpd="sng">
            <a:solidFill>
              <a:srgbClr val="1787F8"/>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1" name="Google Shape;861;g3a6f1f20d10_0_496"/>
          <p:cNvSpPr txBox="1"/>
          <p:nvPr/>
        </p:nvSpPr>
        <p:spPr>
          <a:xfrm>
            <a:off x="3339625" y="2530125"/>
            <a:ext cx="5238000" cy="3013500"/>
          </a:xfrm>
          <a:prstGeom prst="rect">
            <a:avLst/>
          </a:prstGeom>
          <a:noFill/>
          <a:ln>
            <a:noFill/>
          </a:ln>
        </p:spPr>
        <p:txBody>
          <a:bodyPr spcFirstLastPara="1" wrap="square" lIns="91425" tIns="45700" rIns="91425" bIns="45700" anchor="t" anchorCtr="0">
            <a:normAutofit/>
          </a:bodyPr>
          <a:lstStyle/>
          <a:p>
            <a:pPr marL="508000" marR="0" lvl="0" indent="-438150" algn="l" rtl="0">
              <a:lnSpc>
                <a:spcPct val="90000"/>
              </a:lnSpc>
              <a:spcBef>
                <a:spcPts val="0"/>
              </a:spcBef>
              <a:spcAft>
                <a:spcPts val="0"/>
              </a:spcAft>
              <a:buClr>
                <a:schemeClr val="dk1"/>
              </a:buClr>
              <a:buSzPts val="2700"/>
              <a:buFont typeface="Meiryo"/>
              <a:buAutoNum type="arabicPeriod"/>
            </a:pPr>
            <a:r>
              <a:rPr lang="ja-JP" sz="2700" b="1" i="0" u="none" strike="noStrike" cap="none">
                <a:solidFill>
                  <a:schemeClr val="dk1"/>
                </a:solidFill>
                <a:latin typeface="Meiryo"/>
                <a:ea typeface="Meiryo"/>
                <a:cs typeface="Meiryo"/>
                <a:sym typeface="Meiryo"/>
              </a:rPr>
              <a:t>タスクにする範囲を拡大！</a:t>
            </a:r>
            <a:endParaRPr sz="2700" b="0" i="0" u="none" strike="noStrike" cap="none">
              <a:solidFill>
                <a:srgbClr val="000000"/>
              </a:solidFill>
              <a:latin typeface="Meiryo"/>
              <a:ea typeface="Meiryo"/>
              <a:cs typeface="Meiryo"/>
              <a:sym typeface="Meiryo"/>
            </a:endParaRPr>
          </a:p>
          <a:p>
            <a:pPr marL="508000" marR="0" lvl="0" indent="-438150" algn="l" rtl="0">
              <a:lnSpc>
                <a:spcPct val="90000"/>
              </a:lnSpc>
              <a:spcBef>
                <a:spcPts val="1900"/>
              </a:spcBef>
              <a:spcAft>
                <a:spcPts val="0"/>
              </a:spcAft>
              <a:buClr>
                <a:schemeClr val="dk1"/>
              </a:buClr>
              <a:buSzPts val="2700"/>
              <a:buFont typeface="Meiryo"/>
              <a:buAutoNum type="arabicPeriod"/>
            </a:pPr>
            <a:r>
              <a:rPr lang="ja-JP" sz="2700" b="1" i="0" u="none" strike="noStrike" cap="none">
                <a:solidFill>
                  <a:schemeClr val="dk1"/>
                </a:solidFill>
                <a:latin typeface="Meiryo"/>
                <a:ea typeface="Meiryo"/>
                <a:cs typeface="Meiryo"/>
                <a:sym typeface="Meiryo"/>
              </a:rPr>
              <a:t>テンプレート活用＆改善</a:t>
            </a:r>
            <a:endParaRPr sz="2700" b="0" i="0" u="none" strike="noStrike" cap="none">
              <a:solidFill>
                <a:srgbClr val="000000"/>
              </a:solidFill>
              <a:latin typeface="Meiryo"/>
              <a:ea typeface="Meiryo"/>
              <a:cs typeface="Meiryo"/>
              <a:sym typeface="Meiryo"/>
            </a:endParaRPr>
          </a:p>
          <a:p>
            <a:pPr marL="508000" marR="0" lvl="0" indent="-438150" algn="l" rtl="0">
              <a:lnSpc>
                <a:spcPct val="90000"/>
              </a:lnSpc>
              <a:spcBef>
                <a:spcPts val="1900"/>
              </a:spcBef>
              <a:spcAft>
                <a:spcPts val="0"/>
              </a:spcAft>
              <a:buClr>
                <a:schemeClr val="dk1"/>
              </a:buClr>
              <a:buSzPts val="2700"/>
              <a:buFont typeface="Meiryo"/>
              <a:buAutoNum type="arabicPeriod"/>
            </a:pPr>
            <a:r>
              <a:rPr lang="ja-JP" sz="2700" b="1" i="0" u="none" strike="noStrike" cap="none">
                <a:solidFill>
                  <a:schemeClr val="dk1"/>
                </a:solidFill>
                <a:latin typeface="Meiryo"/>
                <a:ea typeface="Meiryo"/>
                <a:cs typeface="Meiryo"/>
                <a:sym typeface="Meiryo"/>
              </a:rPr>
              <a:t>コラボレーション範囲の拡大</a:t>
            </a:r>
            <a:endParaRPr sz="2700" b="0" i="0" u="none" strike="noStrike" cap="none">
              <a:solidFill>
                <a:srgbClr val="000000"/>
              </a:solidFill>
              <a:latin typeface="Meiryo"/>
              <a:ea typeface="Meiryo"/>
              <a:cs typeface="Meiryo"/>
              <a:sym typeface="Meiryo"/>
            </a:endParaRPr>
          </a:p>
          <a:p>
            <a:pPr marL="508000" marR="0" lvl="0" indent="-438150" algn="l" rtl="0">
              <a:lnSpc>
                <a:spcPct val="90000"/>
              </a:lnSpc>
              <a:spcBef>
                <a:spcPts val="1900"/>
              </a:spcBef>
              <a:spcAft>
                <a:spcPts val="0"/>
              </a:spcAft>
              <a:buClr>
                <a:schemeClr val="dk1"/>
              </a:buClr>
              <a:buSzPts val="2700"/>
              <a:buFont typeface="Meiryo"/>
              <a:buAutoNum type="arabicPeriod"/>
            </a:pPr>
            <a:r>
              <a:rPr lang="ja-JP" sz="2700" b="1" i="0" u="none" strike="noStrike" cap="none">
                <a:solidFill>
                  <a:schemeClr val="dk1"/>
                </a:solidFill>
                <a:latin typeface="Meiryo"/>
                <a:ea typeface="Meiryo"/>
                <a:cs typeface="Meiryo"/>
                <a:sym typeface="Meiryo"/>
              </a:rPr>
              <a:t>タスクデータの活用</a:t>
            </a:r>
            <a:endParaRPr sz="2700" b="0" i="0" u="none" strike="noStrike" cap="none">
              <a:solidFill>
                <a:srgbClr val="000000"/>
              </a:solidFill>
              <a:latin typeface="Meiryo"/>
              <a:ea typeface="Meiryo"/>
              <a:cs typeface="Meiryo"/>
              <a:sym typeface="Meiryo"/>
            </a:endParaRPr>
          </a:p>
          <a:p>
            <a:pPr marL="508000" marR="0" lvl="0" indent="-438150" algn="l" rtl="0">
              <a:lnSpc>
                <a:spcPct val="90000"/>
              </a:lnSpc>
              <a:spcBef>
                <a:spcPts val="1900"/>
              </a:spcBef>
              <a:spcAft>
                <a:spcPts val="0"/>
              </a:spcAft>
              <a:buClr>
                <a:schemeClr val="dk1"/>
              </a:buClr>
              <a:buSzPts val="2700"/>
              <a:buFont typeface="Meiryo"/>
              <a:buAutoNum type="arabicPeriod"/>
            </a:pPr>
            <a:r>
              <a:rPr lang="ja-JP" sz="2700" b="1" i="0" u="none" strike="noStrike" cap="none">
                <a:solidFill>
                  <a:schemeClr val="dk1"/>
                </a:solidFill>
                <a:latin typeface="Meiryo"/>
                <a:ea typeface="Meiryo"/>
                <a:cs typeface="Meiryo"/>
                <a:sym typeface="Meiryo"/>
              </a:rPr>
              <a:t>システム連携で効率化！</a:t>
            </a:r>
            <a:endParaRPr sz="2700" b="1" i="0" u="none" strike="noStrike" cap="none">
              <a:solidFill>
                <a:schemeClr val="dk1"/>
              </a:solidFill>
              <a:latin typeface="Meiryo"/>
              <a:ea typeface="Meiryo"/>
              <a:cs typeface="Meiryo"/>
              <a:sym typeface="Meiryo"/>
            </a:endParaRPr>
          </a:p>
        </p:txBody>
      </p:sp>
      <p:pic>
        <p:nvPicPr>
          <p:cNvPr id="862" name="Google Shape;862;g3a6f1f20d10_0_496"/>
          <p:cNvPicPr preferRelativeResize="0"/>
          <p:nvPr/>
        </p:nvPicPr>
        <p:blipFill rotWithShape="1">
          <a:blip r:embed="rId3">
            <a:alphaModFix/>
          </a:blip>
          <a:srcRect l="-24" t="63236" r="89981" b="9981"/>
          <a:stretch/>
        </p:blipFill>
        <p:spPr>
          <a:xfrm>
            <a:off x="0" y="4837115"/>
            <a:ext cx="905709" cy="1701799"/>
          </a:xfrm>
          <a:prstGeom prst="rect">
            <a:avLst/>
          </a:prstGeom>
          <a:noFill/>
          <a:ln>
            <a:noFill/>
          </a:ln>
        </p:spPr>
      </p:pic>
      <p:sp>
        <p:nvSpPr>
          <p:cNvPr id="863" name="Google Shape;863;g3a6f1f20d10_0_496"/>
          <p:cNvSpPr txBox="1">
            <a:spLocks noGrp="1"/>
          </p:cNvSpPr>
          <p:nvPr>
            <p:ph type="sldNum" idx="12"/>
          </p:nvPr>
        </p:nvSpPr>
        <p:spPr>
          <a:xfrm>
            <a:off x="11480801" y="8475136"/>
            <a:ext cx="3657600" cy="486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50</a:t>
            </a:fld>
            <a:endParaRPr/>
          </a:p>
        </p:txBody>
      </p:sp>
      <p:sp>
        <p:nvSpPr>
          <p:cNvPr id="864" name="Google Shape;864;g3a6f1f20d10_0_496"/>
          <p:cNvSpPr txBox="1">
            <a:spLocks noGrp="1"/>
          </p:cNvSpPr>
          <p:nvPr>
            <p:ph type="title"/>
          </p:nvPr>
        </p:nvSpPr>
        <p:spPr>
          <a:xfrm>
            <a:off x="130262" y="68681"/>
            <a:ext cx="7671000" cy="540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000"/>
              <a:buFont typeface="Arial"/>
              <a:buNone/>
            </a:pPr>
            <a:r>
              <a:rPr lang="ja-JP">
                <a:latin typeface="Meiryo"/>
                <a:ea typeface="Meiryo"/>
                <a:cs typeface="Meiryo"/>
                <a:sym typeface="Meiryo"/>
              </a:rPr>
              <a:t>更なる活用に向けて</a:t>
            </a:r>
            <a:endParaRPr>
              <a:latin typeface="Meiryo"/>
              <a:ea typeface="Meiryo"/>
              <a:cs typeface="Meiryo"/>
              <a:sym typeface="Meiryo"/>
            </a:endParaRPr>
          </a:p>
        </p:txBody>
      </p:sp>
      <p:sp>
        <p:nvSpPr>
          <p:cNvPr id="865" name="Google Shape;865;g3a6f1f20d10_0_496"/>
          <p:cNvSpPr txBox="1">
            <a:spLocks noGrp="1"/>
          </p:cNvSpPr>
          <p:nvPr>
            <p:ph type="body" idx="1"/>
          </p:nvPr>
        </p:nvSpPr>
        <p:spPr>
          <a:xfrm>
            <a:off x="326125" y="934925"/>
            <a:ext cx="11265000" cy="10401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更なる活用に向けて、チームで取り組むことを決めましょう！</a:t>
            </a:r>
            <a:endParaRPr sz="1800">
              <a:latin typeface="Meiryo"/>
              <a:ea typeface="Meiryo"/>
              <a:cs typeface="Meiryo"/>
              <a:sym typeface="Meiryo"/>
            </a:endParaRPr>
          </a:p>
        </p:txBody>
      </p:sp>
      <p:sp>
        <p:nvSpPr>
          <p:cNvPr id="866" name="Google Shape;866;g3a6f1f20d10_0_496"/>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50</a:t>
            </a:fld>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870"/>
        <p:cNvGrpSpPr/>
        <p:nvPr/>
      </p:nvGrpSpPr>
      <p:grpSpPr>
        <a:xfrm>
          <a:off x="0" y="0"/>
          <a:ext cx="0" cy="0"/>
          <a:chOff x="0" y="0"/>
          <a:chExt cx="0" cy="0"/>
        </a:xfrm>
      </p:grpSpPr>
      <p:sp>
        <p:nvSpPr>
          <p:cNvPr id="871" name="Google Shape;871;g3a6f1f20d10_0_507"/>
          <p:cNvSpPr txBox="1">
            <a:spLocks noGrp="1"/>
          </p:cNvSpPr>
          <p:nvPr>
            <p:ph type="sldNum" idx="12"/>
          </p:nvPr>
        </p:nvSpPr>
        <p:spPr>
          <a:xfrm>
            <a:off x="11480801" y="8475136"/>
            <a:ext cx="3657600" cy="486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51</a:t>
            </a:fld>
            <a:endParaRPr/>
          </a:p>
        </p:txBody>
      </p:sp>
      <p:sp>
        <p:nvSpPr>
          <p:cNvPr id="872" name="Google Shape;872;g3a6f1f20d10_0_507"/>
          <p:cNvSpPr txBox="1">
            <a:spLocks noGrp="1"/>
          </p:cNvSpPr>
          <p:nvPr>
            <p:ph type="title"/>
          </p:nvPr>
        </p:nvSpPr>
        <p:spPr>
          <a:xfrm>
            <a:off x="130262" y="68681"/>
            <a:ext cx="7671000" cy="540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000"/>
              <a:buFont typeface="Arial"/>
              <a:buNone/>
            </a:pPr>
            <a:r>
              <a:rPr lang="ja-JP">
                <a:latin typeface="Meiryo"/>
                <a:ea typeface="Meiryo"/>
                <a:cs typeface="Meiryo"/>
                <a:sym typeface="Meiryo"/>
              </a:rPr>
              <a:t>1.タスクにする範囲を拡大</a:t>
            </a:r>
            <a:endParaRPr>
              <a:latin typeface="Meiryo"/>
              <a:ea typeface="Meiryo"/>
              <a:cs typeface="Meiryo"/>
              <a:sym typeface="Meiryo"/>
            </a:endParaRPr>
          </a:p>
        </p:txBody>
      </p:sp>
      <p:sp>
        <p:nvSpPr>
          <p:cNvPr id="873" name="Google Shape;873;g3a6f1f20d10_0_507"/>
          <p:cNvSpPr txBox="1">
            <a:spLocks noGrp="1"/>
          </p:cNvSpPr>
          <p:nvPr>
            <p:ph type="body" idx="1"/>
          </p:nvPr>
        </p:nvSpPr>
        <p:spPr>
          <a:xfrm>
            <a:off x="326125" y="934925"/>
            <a:ext cx="11265000" cy="16305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業務のおよそ何割がBizer teamを起点に管理できていますか？</a:t>
            </a:r>
            <a:endParaRPr sz="1800">
              <a:latin typeface="Meiryo"/>
              <a:ea typeface="Meiryo"/>
              <a:cs typeface="Meiryo"/>
              <a:sym typeface="Meiryo"/>
            </a:endParaRPr>
          </a:p>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Bizer teamの活用ゴールに立ち返り、まだタスク化できていない定型業務へ活用範囲を拡大しましょう！</a:t>
            </a:r>
            <a:endParaRPr sz="1800">
              <a:latin typeface="Meiryo"/>
              <a:ea typeface="Meiryo"/>
              <a:cs typeface="Meiryo"/>
              <a:sym typeface="Meiryo"/>
            </a:endParaRPr>
          </a:p>
          <a:p>
            <a:pPr marL="0" lvl="0" indent="0" algn="ctr" rtl="0">
              <a:lnSpc>
                <a:spcPct val="100000"/>
              </a:lnSpc>
              <a:spcBef>
                <a:spcPts val="1000"/>
              </a:spcBef>
              <a:spcAft>
                <a:spcPts val="0"/>
              </a:spcAft>
              <a:buClr>
                <a:schemeClr val="dk1"/>
              </a:buClr>
              <a:buSzPts val="2000"/>
              <a:buNone/>
            </a:pPr>
            <a:endParaRPr sz="1800">
              <a:latin typeface="Meiryo"/>
              <a:ea typeface="Meiryo"/>
              <a:cs typeface="Meiryo"/>
              <a:sym typeface="Meiryo"/>
            </a:endParaRPr>
          </a:p>
        </p:txBody>
      </p:sp>
      <p:sp>
        <p:nvSpPr>
          <p:cNvPr id="874" name="Google Shape;874;g3a6f1f20d10_0_507"/>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51</a:t>
            </a:fld>
            <a:endParaRPr/>
          </a:p>
        </p:txBody>
      </p:sp>
      <p:grpSp>
        <p:nvGrpSpPr>
          <p:cNvPr id="875" name="Google Shape;875;g3a6f1f20d10_0_507"/>
          <p:cNvGrpSpPr/>
          <p:nvPr/>
        </p:nvGrpSpPr>
        <p:grpSpPr>
          <a:xfrm>
            <a:off x="1898505" y="2189848"/>
            <a:ext cx="8120225" cy="831000"/>
            <a:chOff x="1185593" y="2210173"/>
            <a:chExt cx="8120225" cy="831000"/>
          </a:xfrm>
        </p:grpSpPr>
        <p:sp>
          <p:nvSpPr>
            <p:cNvPr id="876" name="Google Shape;876;g3a6f1f20d10_0_507"/>
            <p:cNvSpPr/>
            <p:nvPr/>
          </p:nvSpPr>
          <p:spPr>
            <a:xfrm>
              <a:off x="7074566" y="2211410"/>
              <a:ext cx="1655100" cy="817200"/>
            </a:xfrm>
            <a:prstGeom prst="rect">
              <a:avLst/>
            </a:prstGeom>
            <a:noFill/>
            <a:ln w="19050" cap="flat" cmpd="sng">
              <a:solidFill>
                <a:srgbClr val="0000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Meiryo"/>
                <a:ea typeface="Meiryo"/>
                <a:cs typeface="Meiryo"/>
                <a:sym typeface="Meiryo"/>
              </a:endParaRPr>
            </a:p>
          </p:txBody>
        </p:sp>
        <p:sp>
          <p:nvSpPr>
            <p:cNvPr id="877" name="Google Shape;877;g3a6f1f20d10_0_507"/>
            <p:cNvSpPr txBox="1"/>
            <p:nvPr/>
          </p:nvSpPr>
          <p:spPr>
            <a:xfrm>
              <a:off x="8845318" y="2569225"/>
              <a:ext cx="460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ja-JP" sz="2400" b="1" i="0" u="none" strike="noStrike" cap="none">
                  <a:solidFill>
                    <a:srgbClr val="000000"/>
                  </a:solidFill>
                  <a:latin typeface="Meiryo"/>
                  <a:ea typeface="Meiryo"/>
                  <a:cs typeface="Meiryo"/>
                  <a:sym typeface="Meiryo"/>
                </a:rPr>
                <a:t>％</a:t>
              </a:r>
              <a:endParaRPr sz="1400" b="0" i="0" u="none" strike="noStrike" cap="none">
                <a:solidFill>
                  <a:srgbClr val="000000"/>
                </a:solidFill>
                <a:latin typeface="Arial"/>
                <a:ea typeface="Arial"/>
                <a:cs typeface="Arial"/>
                <a:sym typeface="Arial"/>
              </a:endParaRPr>
            </a:p>
          </p:txBody>
        </p:sp>
        <p:sp>
          <p:nvSpPr>
            <p:cNvPr id="878" name="Google Shape;878;g3a6f1f20d10_0_507"/>
            <p:cNvSpPr txBox="1"/>
            <p:nvPr/>
          </p:nvSpPr>
          <p:spPr>
            <a:xfrm flipH="1">
              <a:off x="1185593" y="2210173"/>
              <a:ext cx="6842700" cy="831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ja-JP" sz="2400" b="1" i="0" u="none" strike="noStrike" cap="none">
                  <a:solidFill>
                    <a:srgbClr val="000000"/>
                  </a:solidFill>
                  <a:latin typeface="Meiryo"/>
                  <a:ea typeface="Meiryo"/>
                  <a:cs typeface="Meiryo"/>
                  <a:sym typeface="Meiryo"/>
                </a:rPr>
                <a:t>チーム全体の業務のうちBizer teamに</a:t>
              </a:r>
              <a:endParaRPr sz="2400" b="1"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2400"/>
                <a:buFont typeface="Arial"/>
                <a:buNone/>
              </a:pPr>
              <a:r>
                <a:rPr lang="ja-JP" sz="2400" b="1" i="0" u="none" strike="noStrike" cap="none">
                  <a:solidFill>
                    <a:srgbClr val="000000"/>
                  </a:solidFill>
                  <a:latin typeface="Meiryo"/>
                  <a:ea typeface="Meiryo"/>
                  <a:cs typeface="Meiryo"/>
                  <a:sym typeface="Meiryo"/>
                </a:rPr>
                <a:t>タスク(テンプレート)化されている割合</a:t>
              </a:r>
              <a:endParaRPr sz="1400" b="1" i="0" u="none" strike="noStrike" cap="none">
                <a:solidFill>
                  <a:srgbClr val="000000"/>
                </a:solidFill>
                <a:latin typeface="Meiryo"/>
                <a:ea typeface="Meiryo"/>
                <a:cs typeface="Meiryo"/>
                <a:sym typeface="Meiryo"/>
              </a:endParaRPr>
            </a:p>
          </p:txBody>
        </p:sp>
      </p:grpSp>
      <p:pic>
        <p:nvPicPr>
          <p:cNvPr id="879" name="Google Shape;879;g3a6f1f20d10_0_507"/>
          <p:cNvPicPr preferRelativeResize="0"/>
          <p:nvPr/>
        </p:nvPicPr>
        <p:blipFill rotWithShape="1">
          <a:blip r:embed="rId3">
            <a:alphaModFix/>
          </a:blip>
          <a:srcRect/>
          <a:stretch/>
        </p:blipFill>
        <p:spPr>
          <a:xfrm>
            <a:off x="2970975" y="3254350"/>
            <a:ext cx="5975299" cy="3102000"/>
          </a:xfrm>
          <a:prstGeom prst="rect">
            <a:avLst/>
          </a:prstGeom>
          <a:noFill/>
          <a:ln w="9525" cap="flat" cmpd="sng">
            <a:solidFill>
              <a:srgbClr val="BFBFBF"/>
            </a:solidFill>
            <a:prstDash val="solid"/>
            <a:round/>
            <a:headEnd type="none" w="sm" len="sm"/>
            <a:tailEnd type="none" w="sm" len="sm"/>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883"/>
        <p:cNvGrpSpPr/>
        <p:nvPr/>
      </p:nvGrpSpPr>
      <p:grpSpPr>
        <a:xfrm>
          <a:off x="0" y="0"/>
          <a:ext cx="0" cy="0"/>
          <a:chOff x="0" y="0"/>
          <a:chExt cx="0" cy="0"/>
        </a:xfrm>
      </p:grpSpPr>
      <p:pic>
        <p:nvPicPr>
          <p:cNvPr id="884" name="Google Shape;884;g3a6f1f20d10_0_522"/>
          <p:cNvPicPr preferRelativeResize="0"/>
          <p:nvPr/>
        </p:nvPicPr>
        <p:blipFill rotWithShape="1">
          <a:blip r:embed="rId3">
            <a:alphaModFix/>
          </a:blip>
          <a:srcRect/>
          <a:stretch/>
        </p:blipFill>
        <p:spPr>
          <a:xfrm>
            <a:off x="735948" y="2397110"/>
            <a:ext cx="5682400" cy="3324000"/>
          </a:xfrm>
          <a:prstGeom prst="rect">
            <a:avLst/>
          </a:prstGeom>
          <a:noFill/>
          <a:ln>
            <a:noFill/>
          </a:ln>
        </p:spPr>
      </p:pic>
      <p:pic>
        <p:nvPicPr>
          <p:cNvPr id="885" name="Google Shape;885;g3a6f1f20d10_0_522"/>
          <p:cNvPicPr preferRelativeResize="0"/>
          <p:nvPr/>
        </p:nvPicPr>
        <p:blipFill rotWithShape="1">
          <a:blip r:embed="rId4">
            <a:alphaModFix/>
          </a:blip>
          <a:srcRect t="13882"/>
          <a:stretch/>
        </p:blipFill>
        <p:spPr>
          <a:xfrm>
            <a:off x="6647523" y="2816745"/>
            <a:ext cx="4480892" cy="2426333"/>
          </a:xfrm>
          <a:prstGeom prst="rect">
            <a:avLst/>
          </a:prstGeom>
          <a:noFill/>
          <a:ln w="12700" cap="flat" cmpd="sng">
            <a:solidFill>
              <a:srgbClr val="D8D8D8"/>
            </a:solidFill>
            <a:prstDash val="solid"/>
            <a:round/>
            <a:headEnd type="none" w="sm" len="sm"/>
            <a:tailEnd type="none" w="sm" len="sm"/>
          </a:ln>
        </p:spPr>
      </p:pic>
      <p:sp>
        <p:nvSpPr>
          <p:cNvPr id="886" name="Google Shape;886;g3a6f1f20d10_0_522"/>
          <p:cNvSpPr txBox="1">
            <a:spLocks noGrp="1"/>
          </p:cNvSpPr>
          <p:nvPr>
            <p:ph type="sldNum" idx="12"/>
          </p:nvPr>
        </p:nvSpPr>
        <p:spPr>
          <a:xfrm>
            <a:off x="11480801" y="8475136"/>
            <a:ext cx="3657600" cy="486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52</a:t>
            </a:fld>
            <a:endParaRPr/>
          </a:p>
        </p:txBody>
      </p:sp>
      <p:sp>
        <p:nvSpPr>
          <p:cNvPr id="887" name="Google Shape;887;g3a6f1f20d10_0_522"/>
          <p:cNvSpPr txBox="1">
            <a:spLocks noGrp="1"/>
          </p:cNvSpPr>
          <p:nvPr>
            <p:ph type="title"/>
          </p:nvPr>
        </p:nvSpPr>
        <p:spPr>
          <a:xfrm>
            <a:off x="130262" y="68681"/>
            <a:ext cx="7671000" cy="540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000"/>
              <a:buFont typeface="Arial"/>
              <a:buNone/>
            </a:pPr>
            <a:r>
              <a:rPr lang="ja-JP">
                <a:latin typeface="Meiryo"/>
                <a:ea typeface="Meiryo"/>
                <a:cs typeface="Meiryo"/>
                <a:sym typeface="Meiryo"/>
              </a:rPr>
              <a:t>2.テンプレート活用・改善</a:t>
            </a:r>
            <a:endParaRPr>
              <a:latin typeface="Meiryo"/>
              <a:ea typeface="Meiryo"/>
              <a:cs typeface="Meiryo"/>
              <a:sym typeface="Meiryo"/>
            </a:endParaRPr>
          </a:p>
        </p:txBody>
      </p:sp>
      <p:sp>
        <p:nvSpPr>
          <p:cNvPr id="888" name="Google Shape;888;g3a6f1f20d10_0_522"/>
          <p:cNvSpPr txBox="1">
            <a:spLocks noGrp="1"/>
          </p:cNvSpPr>
          <p:nvPr>
            <p:ph type="body" idx="1"/>
          </p:nvPr>
        </p:nvSpPr>
        <p:spPr>
          <a:xfrm>
            <a:off x="326125" y="934925"/>
            <a:ext cx="11265000" cy="16305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テンプレートで業務の型ができたら、日々タスクを運用しながら改善をしましょう！</a:t>
            </a:r>
            <a:endParaRPr sz="1800">
              <a:latin typeface="Meiryo"/>
              <a:ea typeface="Meiryo"/>
              <a:cs typeface="Meiryo"/>
              <a:sym typeface="Meiryo"/>
            </a:endParaRPr>
          </a:p>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チームで振り返りを行い、変更点や改善点をテンプレートに都度反映することが重要です。</a:t>
            </a:r>
            <a:endParaRPr sz="1800">
              <a:latin typeface="Meiryo"/>
              <a:ea typeface="Meiryo"/>
              <a:cs typeface="Meiryo"/>
              <a:sym typeface="Meiryo"/>
            </a:endParaRPr>
          </a:p>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テンプレート一覧の「更新日」も確認し、古いテンプレートがないか定期的に確認するのもおすすめです。</a:t>
            </a:r>
            <a:endParaRPr sz="1800">
              <a:latin typeface="Meiryo"/>
              <a:ea typeface="Meiryo"/>
              <a:cs typeface="Meiryo"/>
              <a:sym typeface="Meiryo"/>
            </a:endParaRPr>
          </a:p>
          <a:p>
            <a:pPr marL="0" lvl="0" indent="0" algn="l" rtl="0">
              <a:lnSpc>
                <a:spcPct val="100000"/>
              </a:lnSpc>
              <a:spcBef>
                <a:spcPts val="1000"/>
              </a:spcBef>
              <a:spcAft>
                <a:spcPts val="0"/>
              </a:spcAft>
              <a:buClr>
                <a:schemeClr val="dk1"/>
              </a:buClr>
              <a:buSzPts val="2000"/>
              <a:buNone/>
            </a:pPr>
            <a:endParaRPr sz="1800">
              <a:latin typeface="Meiryo"/>
              <a:ea typeface="Meiryo"/>
              <a:cs typeface="Meiryo"/>
              <a:sym typeface="Meiryo"/>
            </a:endParaRPr>
          </a:p>
        </p:txBody>
      </p:sp>
      <p:sp>
        <p:nvSpPr>
          <p:cNvPr id="889" name="Google Shape;889;g3a6f1f20d10_0_522"/>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52</a:t>
            </a:fld>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893"/>
        <p:cNvGrpSpPr/>
        <p:nvPr/>
      </p:nvGrpSpPr>
      <p:grpSpPr>
        <a:xfrm>
          <a:off x="0" y="0"/>
          <a:ext cx="0" cy="0"/>
          <a:chOff x="0" y="0"/>
          <a:chExt cx="0" cy="0"/>
        </a:xfrm>
      </p:grpSpPr>
      <p:sp>
        <p:nvSpPr>
          <p:cNvPr id="894" name="Google Shape;894;g3a6f1f20d10_0_530"/>
          <p:cNvSpPr/>
          <p:nvPr/>
        </p:nvSpPr>
        <p:spPr>
          <a:xfrm>
            <a:off x="764860" y="1962420"/>
            <a:ext cx="2985300" cy="939600"/>
          </a:xfrm>
          <a:prstGeom prst="rect">
            <a:avLst/>
          </a:prstGeom>
          <a:solidFill>
            <a:srgbClr val="FFF2CC"/>
          </a:solidFill>
          <a:ln w="25400" cap="flat" cmpd="sng">
            <a:solidFill>
              <a:srgbClr val="D8D8D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ja-JP" sz="2400" b="1" i="0" u="none" strike="noStrike" cap="none">
                <a:solidFill>
                  <a:schemeClr val="dk1"/>
                </a:solidFill>
                <a:latin typeface="Meiryo"/>
                <a:ea typeface="Meiryo"/>
                <a:cs typeface="Meiryo"/>
                <a:sym typeface="Meiryo"/>
              </a:rPr>
              <a:t>E</a:t>
            </a:r>
            <a:r>
              <a:rPr lang="ja-JP" sz="2400" b="0" i="0" u="none" strike="noStrike" cap="none">
                <a:solidFill>
                  <a:schemeClr val="dk1"/>
                </a:solidFill>
                <a:latin typeface="Meiryo"/>
                <a:ea typeface="Meiryo"/>
                <a:cs typeface="Meiryo"/>
                <a:sym typeface="Meiryo"/>
              </a:rPr>
              <a:t>liminate（排除）</a:t>
            </a:r>
            <a:endParaRPr sz="2400" b="0" i="0" u="none" strike="noStrike" cap="none">
              <a:solidFill>
                <a:schemeClr val="dk1"/>
              </a:solidFill>
              <a:latin typeface="Meiryo"/>
              <a:ea typeface="Meiryo"/>
              <a:cs typeface="Meiryo"/>
              <a:sym typeface="Meiryo"/>
            </a:endParaRPr>
          </a:p>
        </p:txBody>
      </p:sp>
      <p:sp>
        <p:nvSpPr>
          <p:cNvPr id="895" name="Google Shape;895;g3a6f1f20d10_0_530"/>
          <p:cNvSpPr/>
          <p:nvPr/>
        </p:nvSpPr>
        <p:spPr>
          <a:xfrm>
            <a:off x="764860" y="3002305"/>
            <a:ext cx="2985300" cy="939600"/>
          </a:xfrm>
          <a:prstGeom prst="rect">
            <a:avLst/>
          </a:prstGeom>
          <a:solidFill>
            <a:srgbClr val="FFF2CC"/>
          </a:solidFill>
          <a:ln w="25400" cap="flat" cmpd="sng">
            <a:solidFill>
              <a:srgbClr val="D8D8D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ja-JP" sz="2400" b="1" i="0" u="none" strike="noStrike" cap="none">
                <a:solidFill>
                  <a:schemeClr val="dk1"/>
                </a:solidFill>
                <a:latin typeface="Meiryo"/>
                <a:ea typeface="Meiryo"/>
                <a:cs typeface="Meiryo"/>
                <a:sym typeface="Meiryo"/>
              </a:rPr>
              <a:t>C</a:t>
            </a:r>
            <a:r>
              <a:rPr lang="ja-JP" sz="2400" b="0" i="0" u="none" strike="noStrike" cap="none">
                <a:solidFill>
                  <a:schemeClr val="dk1"/>
                </a:solidFill>
                <a:latin typeface="Meiryo"/>
                <a:ea typeface="Meiryo"/>
                <a:cs typeface="Meiryo"/>
                <a:sym typeface="Meiryo"/>
              </a:rPr>
              <a:t>ombine（結合）</a:t>
            </a:r>
            <a:endParaRPr sz="1500" b="0" i="0" u="none" strike="noStrike" cap="none">
              <a:solidFill>
                <a:srgbClr val="000000"/>
              </a:solidFill>
              <a:latin typeface="Meiryo"/>
              <a:ea typeface="Meiryo"/>
              <a:cs typeface="Meiryo"/>
              <a:sym typeface="Meiryo"/>
            </a:endParaRPr>
          </a:p>
        </p:txBody>
      </p:sp>
      <p:sp>
        <p:nvSpPr>
          <p:cNvPr id="896" name="Google Shape;896;g3a6f1f20d10_0_530"/>
          <p:cNvSpPr/>
          <p:nvPr/>
        </p:nvSpPr>
        <p:spPr>
          <a:xfrm>
            <a:off x="764860" y="4042193"/>
            <a:ext cx="2985300" cy="939600"/>
          </a:xfrm>
          <a:prstGeom prst="rect">
            <a:avLst/>
          </a:prstGeom>
          <a:solidFill>
            <a:srgbClr val="FFF2CC"/>
          </a:solidFill>
          <a:ln w="25400" cap="flat" cmpd="sng">
            <a:solidFill>
              <a:srgbClr val="D8D8D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ja-JP" sz="2400" b="1" i="0" u="none" strike="noStrike" cap="none">
                <a:solidFill>
                  <a:schemeClr val="dk1"/>
                </a:solidFill>
                <a:latin typeface="Meiryo"/>
                <a:ea typeface="Meiryo"/>
                <a:cs typeface="Meiryo"/>
                <a:sym typeface="Meiryo"/>
              </a:rPr>
              <a:t>R</a:t>
            </a:r>
            <a:r>
              <a:rPr lang="ja-JP" sz="2400" b="0" i="0" u="none" strike="noStrike" cap="none">
                <a:solidFill>
                  <a:schemeClr val="dk1"/>
                </a:solidFill>
                <a:latin typeface="Meiryo"/>
                <a:ea typeface="Meiryo"/>
                <a:cs typeface="Meiryo"/>
                <a:sym typeface="Meiryo"/>
              </a:rPr>
              <a:t>earrange（交換）</a:t>
            </a:r>
            <a:endParaRPr sz="2400" b="0" i="0" u="none" strike="noStrike" cap="none">
              <a:solidFill>
                <a:schemeClr val="dk1"/>
              </a:solidFill>
              <a:latin typeface="Meiryo"/>
              <a:ea typeface="Meiryo"/>
              <a:cs typeface="Meiryo"/>
              <a:sym typeface="Meiryo"/>
            </a:endParaRPr>
          </a:p>
        </p:txBody>
      </p:sp>
      <p:sp>
        <p:nvSpPr>
          <p:cNvPr id="897" name="Google Shape;897;g3a6f1f20d10_0_530"/>
          <p:cNvSpPr/>
          <p:nvPr/>
        </p:nvSpPr>
        <p:spPr>
          <a:xfrm>
            <a:off x="764860" y="5076544"/>
            <a:ext cx="2985300" cy="939600"/>
          </a:xfrm>
          <a:prstGeom prst="rect">
            <a:avLst/>
          </a:prstGeom>
          <a:solidFill>
            <a:srgbClr val="FFF2CC"/>
          </a:solidFill>
          <a:ln w="25400" cap="flat" cmpd="sng">
            <a:solidFill>
              <a:srgbClr val="D8D8D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ja-JP" sz="2400" b="1" i="0" u="none" strike="noStrike" cap="none">
                <a:solidFill>
                  <a:schemeClr val="dk1"/>
                </a:solidFill>
                <a:latin typeface="Meiryo"/>
                <a:ea typeface="Meiryo"/>
                <a:cs typeface="Meiryo"/>
                <a:sym typeface="Meiryo"/>
              </a:rPr>
              <a:t>S</a:t>
            </a:r>
            <a:r>
              <a:rPr lang="ja-JP" sz="2400" b="0" i="0" u="none" strike="noStrike" cap="none">
                <a:solidFill>
                  <a:schemeClr val="dk1"/>
                </a:solidFill>
                <a:latin typeface="Meiryo"/>
                <a:ea typeface="Meiryo"/>
                <a:cs typeface="Meiryo"/>
                <a:sym typeface="Meiryo"/>
              </a:rPr>
              <a:t>implify（簡素化）</a:t>
            </a:r>
            <a:endParaRPr sz="2400" b="0" i="0" u="none" strike="noStrike" cap="none">
              <a:solidFill>
                <a:schemeClr val="dk1"/>
              </a:solidFill>
              <a:latin typeface="Meiryo"/>
              <a:ea typeface="Meiryo"/>
              <a:cs typeface="Meiryo"/>
              <a:sym typeface="Meiryo"/>
            </a:endParaRPr>
          </a:p>
        </p:txBody>
      </p:sp>
      <p:sp>
        <p:nvSpPr>
          <p:cNvPr id="898" name="Google Shape;898;g3a6f1f20d10_0_530"/>
          <p:cNvSpPr/>
          <p:nvPr/>
        </p:nvSpPr>
        <p:spPr>
          <a:xfrm>
            <a:off x="3944238" y="1956285"/>
            <a:ext cx="7482900" cy="939600"/>
          </a:xfrm>
          <a:prstGeom prst="rect">
            <a:avLst/>
          </a:prstGeom>
          <a:noFill/>
          <a:ln w="25400" cap="flat" cmpd="sng">
            <a:solidFill>
              <a:srgbClr val="D8D8D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ja-JP" sz="1600" b="0" i="0" u="none" strike="noStrike" cap="none">
                <a:solidFill>
                  <a:schemeClr val="dk1"/>
                </a:solidFill>
                <a:latin typeface="Meiryo"/>
                <a:ea typeface="Meiryo"/>
                <a:cs typeface="Meiryo"/>
                <a:sym typeface="Meiryo"/>
              </a:rPr>
              <a:t>不必要な業務、工程がないかを検討</a:t>
            </a:r>
            <a:endParaRPr sz="15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600"/>
              <a:buFont typeface="Arial"/>
              <a:buNone/>
            </a:pPr>
            <a:r>
              <a:rPr lang="ja-JP" sz="1600" b="0" i="0" u="none" strike="noStrike" cap="none">
                <a:solidFill>
                  <a:schemeClr val="dk1"/>
                </a:solidFill>
                <a:latin typeface="Meiryo"/>
                <a:ea typeface="Meiryo"/>
                <a:cs typeface="Meiryo"/>
                <a:sym typeface="Meiryo"/>
              </a:rPr>
              <a:t>例）形骸化している会議の廃止</a:t>
            </a:r>
            <a:endParaRPr sz="1600" b="0" i="0" u="none" strike="noStrike" cap="none">
              <a:solidFill>
                <a:schemeClr val="dk1"/>
              </a:solidFill>
              <a:latin typeface="Meiryo"/>
              <a:ea typeface="Meiryo"/>
              <a:cs typeface="Meiryo"/>
              <a:sym typeface="Meiryo"/>
            </a:endParaRPr>
          </a:p>
        </p:txBody>
      </p:sp>
      <p:sp>
        <p:nvSpPr>
          <p:cNvPr id="899" name="Google Shape;899;g3a6f1f20d10_0_530"/>
          <p:cNvSpPr/>
          <p:nvPr/>
        </p:nvSpPr>
        <p:spPr>
          <a:xfrm>
            <a:off x="3944238" y="2996170"/>
            <a:ext cx="7482900" cy="939600"/>
          </a:xfrm>
          <a:prstGeom prst="rect">
            <a:avLst/>
          </a:prstGeom>
          <a:noFill/>
          <a:ln w="25400" cap="flat" cmpd="sng">
            <a:solidFill>
              <a:srgbClr val="D8D8D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ja-JP" sz="1600" b="0" i="0" u="none" strike="noStrike" cap="none">
                <a:solidFill>
                  <a:schemeClr val="dk1"/>
                </a:solidFill>
                <a:latin typeface="Meiryo"/>
                <a:ea typeface="Meiryo"/>
                <a:cs typeface="Meiryo"/>
                <a:sym typeface="Meiryo"/>
              </a:rPr>
              <a:t>複数の部署や複数の業務にまたがる業務を1つにまとめ、同時に行えないか検討</a:t>
            </a:r>
            <a:endParaRPr sz="15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600"/>
              <a:buFont typeface="Arial"/>
              <a:buNone/>
            </a:pPr>
            <a:r>
              <a:rPr lang="ja-JP" sz="1600" b="0" i="0" u="none" strike="noStrike" cap="none">
                <a:solidFill>
                  <a:schemeClr val="dk1"/>
                </a:solidFill>
                <a:latin typeface="Meiryo"/>
                <a:ea typeface="Meiryo"/>
                <a:cs typeface="Meiryo"/>
                <a:sym typeface="Meiryo"/>
              </a:rPr>
              <a:t>例）連携が必要な部署の会議を同時に開催して伝達時間を削減する</a:t>
            </a:r>
            <a:endParaRPr sz="1500" b="0" i="0" u="none" strike="noStrike" cap="none">
              <a:solidFill>
                <a:srgbClr val="000000"/>
              </a:solidFill>
              <a:latin typeface="Meiryo"/>
              <a:ea typeface="Meiryo"/>
              <a:cs typeface="Meiryo"/>
              <a:sym typeface="Meiryo"/>
            </a:endParaRPr>
          </a:p>
        </p:txBody>
      </p:sp>
      <p:sp>
        <p:nvSpPr>
          <p:cNvPr id="900" name="Google Shape;900;g3a6f1f20d10_0_530"/>
          <p:cNvSpPr/>
          <p:nvPr/>
        </p:nvSpPr>
        <p:spPr>
          <a:xfrm>
            <a:off x="3944238" y="4036058"/>
            <a:ext cx="7482900" cy="939600"/>
          </a:xfrm>
          <a:prstGeom prst="rect">
            <a:avLst/>
          </a:prstGeom>
          <a:noFill/>
          <a:ln w="25400" cap="flat" cmpd="sng">
            <a:solidFill>
              <a:srgbClr val="D8D8D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ja-JP" sz="1600" b="0" i="0" u="none" strike="noStrike" cap="none">
                <a:solidFill>
                  <a:schemeClr val="dk1"/>
                </a:solidFill>
                <a:latin typeface="Meiryo"/>
                <a:ea typeface="Meiryo"/>
                <a:cs typeface="Meiryo"/>
                <a:sym typeface="Meiryo"/>
              </a:rPr>
              <a:t>既存業務、工程を変更し、より効率的になる方法はないかを検討</a:t>
            </a:r>
            <a:endParaRPr sz="15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600"/>
              <a:buFont typeface="Arial"/>
              <a:buNone/>
            </a:pPr>
            <a:r>
              <a:rPr lang="ja-JP" sz="1600" b="0" i="0" u="none" strike="noStrike" cap="none">
                <a:solidFill>
                  <a:schemeClr val="dk1"/>
                </a:solidFill>
                <a:latin typeface="Meiryo"/>
                <a:ea typeface="Meiryo"/>
                <a:cs typeface="Meiryo"/>
                <a:sym typeface="Meiryo"/>
              </a:rPr>
              <a:t>例）業務の担当部署の変更</a:t>
            </a:r>
            <a:endParaRPr sz="1500" b="0" i="0" u="none" strike="noStrike" cap="none">
              <a:solidFill>
                <a:srgbClr val="000000"/>
              </a:solidFill>
              <a:latin typeface="Meiryo"/>
              <a:ea typeface="Meiryo"/>
              <a:cs typeface="Meiryo"/>
              <a:sym typeface="Meiryo"/>
            </a:endParaRPr>
          </a:p>
        </p:txBody>
      </p:sp>
      <p:sp>
        <p:nvSpPr>
          <p:cNvPr id="901" name="Google Shape;901;g3a6f1f20d10_0_530"/>
          <p:cNvSpPr/>
          <p:nvPr/>
        </p:nvSpPr>
        <p:spPr>
          <a:xfrm>
            <a:off x="3944238" y="5070409"/>
            <a:ext cx="7482900" cy="939600"/>
          </a:xfrm>
          <a:prstGeom prst="rect">
            <a:avLst/>
          </a:prstGeom>
          <a:noFill/>
          <a:ln w="25400" cap="flat" cmpd="sng">
            <a:solidFill>
              <a:srgbClr val="D8D8D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ja-JP" sz="1600" b="0" i="0" u="none" strike="noStrike" cap="none">
                <a:solidFill>
                  <a:schemeClr val="dk1"/>
                </a:solidFill>
                <a:latin typeface="Meiryo"/>
                <a:ea typeface="Meiryo"/>
                <a:cs typeface="Meiryo"/>
                <a:sym typeface="Meiryo"/>
              </a:rPr>
              <a:t>複雑な業務、工程を一部省略、簡素化できないかどうかを検討</a:t>
            </a:r>
            <a:endParaRPr sz="15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600"/>
              <a:buFont typeface="Arial"/>
              <a:buNone/>
            </a:pPr>
            <a:r>
              <a:rPr lang="ja-JP" sz="1600" b="0" i="0" u="none" strike="noStrike" cap="none">
                <a:solidFill>
                  <a:schemeClr val="dk1"/>
                </a:solidFill>
                <a:latin typeface="Meiryo"/>
                <a:ea typeface="Meiryo"/>
                <a:cs typeface="Meiryo"/>
                <a:sym typeface="Meiryo"/>
              </a:rPr>
              <a:t>例）工程の一部をIT化、RPA化</a:t>
            </a:r>
            <a:endParaRPr sz="1500" b="0" i="0" u="none" strike="noStrike" cap="none">
              <a:solidFill>
                <a:srgbClr val="000000"/>
              </a:solidFill>
              <a:latin typeface="Meiryo"/>
              <a:ea typeface="Meiryo"/>
              <a:cs typeface="Meiryo"/>
              <a:sym typeface="Meiryo"/>
            </a:endParaRPr>
          </a:p>
        </p:txBody>
      </p:sp>
      <p:sp>
        <p:nvSpPr>
          <p:cNvPr id="902" name="Google Shape;902;g3a6f1f20d10_0_530"/>
          <p:cNvSpPr txBox="1"/>
          <p:nvPr/>
        </p:nvSpPr>
        <p:spPr>
          <a:xfrm>
            <a:off x="2431203" y="6054494"/>
            <a:ext cx="9284100" cy="2769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500"/>
              <a:buFont typeface="Arial"/>
              <a:buNone/>
            </a:pPr>
            <a:r>
              <a:rPr lang="ja-JP" sz="1200" b="0" i="0" u="none" strike="noStrike" cap="none">
                <a:solidFill>
                  <a:schemeClr val="dk1"/>
                </a:solidFill>
                <a:latin typeface="Meiryo"/>
                <a:ea typeface="Meiryo"/>
                <a:cs typeface="Meiryo"/>
                <a:sym typeface="Meiryo"/>
              </a:rPr>
              <a:t>引用：業務改善のアイデアと役立つフレームワーク! ツールや事例もご紹介（株式会社スタディスト）</a:t>
            </a:r>
            <a:endParaRPr sz="1200" b="0" i="0" u="none" strike="noStrike" cap="none">
              <a:solidFill>
                <a:srgbClr val="000000"/>
              </a:solidFill>
              <a:latin typeface="Meiryo"/>
              <a:ea typeface="Meiryo"/>
              <a:cs typeface="Meiryo"/>
              <a:sym typeface="Meiryo"/>
            </a:endParaRPr>
          </a:p>
        </p:txBody>
      </p:sp>
      <p:sp>
        <p:nvSpPr>
          <p:cNvPr id="903" name="Google Shape;903;g3a6f1f20d10_0_530"/>
          <p:cNvSpPr txBox="1">
            <a:spLocks noGrp="1"/>
          </p:cNvSpPr>
          <p:nvPr>
            <p:ph type="sldNum" idx="12"/>
          </p:nvPr>
        </p:nvSpPr>
        <p:spPr>
          <a:xfrm>
            <a:off x="11480801" y="8475136"/>
            <a:ext cx="3657600" cy="486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53</a:t>
            </a:fld>
            <a:endParaRPr/>
          </a:p>
        </p:txBody>
      </p:sp>
      <p:sp>
        <p:nvSpPr>
          <p:cNvPr id="904" name="Google Shape;904;g3a6f1f20d10_0_530"/>
          <p:cNvSpPr txBox="1">
            <a:spLocks noGrp="1"/>
          </p:cNvSpPr>
          <p:nvPr>
            <p:ph type="title"/>
          </p:nvPr>
        </p:nvSpPr>
        <p:spPr>
          <a:xfrm>
            <a:off x="130262" y="68681"/>
            <a:ext cx="7671000" cy="540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000"/>
              <a:buFont typeface="Arial"/>
              <a:buNone/>
            </a:pPr>
            <a:r>
              <a:rPr lang="ja-JP">
                <a:latin typeface="Meiryo"/>
                <a:ea typeface="Meiryo"/>
                <a:cs typeface="Meiryo"/>
                <a:sym typeface="Meiryo"/>
              </a:rPr>
              <a:t>【参考】業務改善のフレームワーク：ECRSの4原則</a:t>
            </a:r>
            <a:endParaRPr>
              <a:latin typeface="Meiryo"/>
              <a:ea typeface="Meiryo"/>
              <a:cs typeface="Meiryo"/>
              <a:sym typeface="Meiryo"/>
            </a:endParaRPr>
          </a:p>
        </p:txBody>
      </p:sp>
      <p:sp>
        <p:nvSpPr>
          <p:cNvPr id="905" name="Google Shape;905;g3a6f1f20d10_0_530"/>
          <p:cNvSpPr txBox="1">
            <a:spLocks noGrp="1"/>
          </p:cNvSpPr>
          <p:nvPr>
            <p:ph type="body" idx="1"/>
          </p:nvPr>
        </p:nvSpPr>
        <p:spPr>
          <a:xfrm>
            <a:off x="326125" y="934925"/>
            <a:ext cx="11265000" cy="16305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ECRS（イクルス）とはEliminate（排除）、Combine（結合）、Rearrange（交換）、Simplify（簡素化）</a:t>
            </a:r>
            <a:endParaRPr sz="1800">
              <a:latin typeface="Meiryo"/>
              <a:ea typeface="Meiryo"/>
              <a:cs typeface="Meiryo"/>
              <a:sym typeface="Meiryo"/>
            </a:endParaRPr>
          </a:p>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の頭文字をとったもので、これら4つの視点から業務改善を行うフレームワークです。</a:t>
            </a:r>
            <a:endParaRPr sz="1800">
              <a:latin typeface="Meiryo"/>
              <a:ea typeface="Meiryo"/>
              <a:cs typeface="Meiryo"/>
              <a:sym typeface="Meiryo"/>
            </a:endParaRPr>
          </a:p>
        </p:txBody>
      </p:sp>
      <p:sp>
        <p:nvSpPr>
          <p:cNvPr id="906" name="Google Shape;906;g3a6f1f20d10_0_530"/>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53</a:t>
            </a:fld>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910"/>
        <p:cNvGrpSpPr/>
        <p:nvPr/>
      </p:nvGrpSpPr>
      <p:grpSpPr>
        <a:xfrm>
          <a:off x="0" y="0"/>
          <a:ext cx="0" cy="0"/>
          <a:chOff x="0" y="0"/>
          <a:chExt cx="0" cy="0"/>
        </a:xfrm>
      </p:grpSpPr>
      <p:sp>
        <p:nvSpPr>
          <p:cNvPr id="911" name="Google Shape;911;g3a6f1f20d10_0_545"/>
          <p:cNvSpPr/>
          <p:nvPr/>
        </p:nvSpPr>
        <p:spPr>
          <a:xfrm>
            <a:off x="834007" y="2378619"/>
            <a:ext cx="2852400" cy="939600"/>
          </a:xfrm>
          <a:prstGeom prst="rect">
            <a:avLst/>
          </a:prstGeom>
          <a:solidFill>
            <a:srgbClr val="FFF2CC"/>
          </a:solidFill>
          <a:ln w="25400" cap="flat" cmpd="sng">
            <a:solidFill>
              <a:srgbClr val="D8D8D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ja-JP" sz="2400" b="1" i="0" u="none" strike="noStrike" cap="none">
                <a:solidFill>
                  <a:schemeClr val="dk1"/>
                </a:solidFill>
                <a:latin typeface="Meiryo"/>
                <a:ea typeface="Meiryo"/>
                <a:cs typeface="Meiryo"/>
                <a:sym typeface="Meiryo"/>
              </a:rPr>
              <a:t>K</a:t>
            </a:r>
            <a:r>
              <a:rPr lang="ja-JP" sz="2400" b="0" i="0" u="none" strike="noStrike" cap="none">
                <a:solidFill>
                  <a:schemeClr val="dk1"/>
                </a:solidFill>
                <a:latin typeface="Meiryo"/>
                <a:ea typeface="Meiryo"/>
                <a:cs typeface="Meiryo"/>
                <a:sym typeface="Meiryo"/>
              </a:rPr>
              <a:t>eep（継続）</a:t>
            </a:r>
            <a:endParaRPr sz="1500" b="0" i="0" u="none" strike="noStrike" cap="none">
              <a:solidFill>
                <a:srgbClr val="000000"/>
              </a:solidFill>
              <a:latin typeface="Meiryo"/>
              <a:ea typeface="Meiryo"/>
              <a:cs typeface="Meiryo"/>
              <a:sym typeface="Meiryo"/>
            </a:endParaRPr>
          </a:p>
        </p:txBody>
      </p:sp>
      <p:sp>
        <p:nvSpPr>
          <p:cNvPr id="912" name="Google Shape;912;g3a6f1f20d10_0_545"/>
          <p:cNvSpPr/>
          <p:nvPr/>
        </p:nvSpPr>
        <p:spPr>
          <a:xfrm>
            <a:off x="834007" y="3418500"/>
            <a:ext cx="2852400" cy="939600"/>
          </a:xfrm>
          <a:prstGeom prst="rect">
            <a:avLst/>
          </a:prstGeom>
          <a:solidFill>
            <a:srgbClr val="FFF2CC"/>
          </a:solidFill>
          <a:ln w="25400" cap="flat" cmpd="sng">
            <a:solidFill>
              <a:srgbClr val="D8D8D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ja-JP" sz="2400" b="1" i="0" u="none" strike="noStrike" cap="none">
                <a:solidFill>
                  <a:schemeClr val="dk1"/>
                </a:solidFill>
                <a:latin typeface="Meiryo"/>
                <a:ea typeface="Meiryo"/>
                <a:cs typeface="Meiryo"/>
                <a:sym typeface="Meiryo"/>
              </a:rPr>
              <a:t>P</a:t>
            </a:r>
            <a:r>
              <a:rPr lang="ja-JP" sz="2400" b="0" i="0" u="none" strike="noStrike" cap="none">
                <a:solidFill>
                  <a:schemeClr val="dk1"/>
                </a:solidFill>
                <a:latin typeface="Meiryo"/>
                <a:ea typeface="Meiryo"/>
                <a:cs typeface="Meiryo"/>
                <a:sym typeface="Meiryo"/>
              </a:rPr>
              <a:t>roblem（問題）</a:t>
            </a:r>
            <a:endParaRPr sz="1500" b="0" i="0" u="none" strike="noStrike" cap="none">
              <a:solidFill>
                <a:srgbClr val="000000"/>
              </a:solidFill>
              <a:latin typeface="Meiryo"/>
              <a:ea typeface="Meiryo"/>
              <a:cs typeface="Meiryo"/>
              <a:sym typeface="Meiryo"/>
            </a:endParaRPr>
          </a:p>
        </p:txBody>
      </p:sp>
      <p:sp>
        <p:nvSpPr>
          <p:cNvPr id="913" name="Google Shape;913;g3a6f1f20d10_0_545"/>
          <p:cNvSpPr/>
          <p:nvPr/>
        </p:nvSpPr>
        <p:spPr>
          <a:xfrm>
            <a:off x="834007" y="4458383"/>
            <a:ext cx="2852400" cy="939600"/>
          </a:xfrm>
          <a:prstGeom prst="rect">
            <a:avLst/>
          </a:prstGeom>
          <a:solidFill>
            <a:srgbClr val="FFF2CC"/>
          </a:solidFill>
          <a:ln w="25400" cap="flat" cmpd="sng">
            <a:solidFill>
              <a:srgbClr val="D8D8D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ja-JP" sz="2400" b="1" i="0" u="none" strike="noStrike" cap="none">
                <a:solidFill>
                  <a:schemeClr val="dk1"/>
                </a:solidFill>
                <a:latin typeface="Meiryo"/>
                <a:ea typeface="Meiryo"/>
                <a:cs typeface="Meiryo"/>
                <a:sym typeface="Meiryo"/>
              </a:rPr>
              <a:t>T</a:t>
            </a:r>
            <a:r>
              <a:rPr lang="ja-JP" sz="2400" b="0" i="0" u="none" strike="noStrike" cap="none">
                <a:solidFill>
                  <a:schemeClr val="dk1"/>
                </a:solidFill>
                <a:latin typeface="Meiryo"/>
                <a:ea typeface="Meiryo"/>
                <a:cs typeface="Meiryo"/>
                <a:sym typeface="Meiryo"/>
              </a:rPr>
              <a:t>ry（トライ）</a:t>
            </a:r>
            <a:endParaRPr sz="1500" b="0" i="0" u="none" strike="noStrike" cap="none">
              <a:solidFill>
                <a:srgbClr val="000000"/>
              </a:solidFill>
              <a:latin typeface="Meiryo"/>
              <a:ea typeface="Meiryo"/>
              <a:cs typeface="Meiryo"/>
              <a:sym typeface="Meiryo"/>
            </a:endParaRPr>
          </a:p>
        </p:txBody>
      </p:sp>
      <p:sp>
        <p:nvSpPr>
          <p:cNvPr id="914" name="Google Shape;914;g3a6f1f20d10_0_545"/>
          <p:cNvSpPr/>
          <p:nvPr/>
        </p:nvSpPr>
        <p:spPr>
          <a:xfrm>
            <a:off x="3870821" y="2378619"/>
            <a:ext cx="7482900" cy="939600"/>
          </a:xfrm>
          <a:prstGeom prst="rect">
            <a:avLst/>
          </a:prstGeom>
          <a:noFill/>
          <a:ln w="25400" cap="flat" cmpd="sng">
            <a:solidFill>
              <a:srgbClr val="D8D8D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ja-JP" sz="1600" b="0" i="0" u="none" strike="noStrike" cap="none">
                <a:solidFill>
                  <a:schemeClr val="dk1"/>
                </a:solidFill>
                <a:latin typeface="Meiryo"/>
                <a:ea typeface="Meiryo"/>
                <a:cs typeface="Meiryo"/>
                <a:sym typeface="Meiryo"/>
              </a:rPr>
              <a:t>上手く機能しているため、今後も継続していきたいもの</a:t>
            </a:r>
            <a:br>
              <a:rPr lang="ja-JP" sz="1600" b="0" i="0" u="none" strike="noStrike" cap="none">
                <a:solidFill>
                  <a:schemeClr val="dk1"/>
                </a:solidFill>
                <a:latin typeface="Meiryo"/>
                <a:ea typeface="Meiryo"/>
                <a:cs typeface="Meiryo"/>
                <a:sym typeface="Meiryo"/>
              </a:rPr>
            </a:br>
            <a:r>
              <a:rPr lang="ja-JP" sz="1600" b="0" i="0" u="none" strike="noStrike" cap="none">
                <a:solidFill>
                  <a:schemeClr val="dk1"/>
                </a:solidFill>
                <a:latin typeface="Meiryo"/>
                <a:ea typeface="Meiryo"/>
                <a:cs typeface="Meiryo"/>
                <a:sym typeface="Meiryo"/>
              </a:rPr>
              <a:t>例）作業を一部自動化て作業時間が削減された</a:t>
            </a:r>
            <a:endParaRPr sz="1500" b="0" i="0" u="none" strike="noStrike" cap="none">
              <a:solidFill>
                <a:srgbClr val="000000"/>
              </a:solidFill>
              <a:latin typeface="Meiryo"/>
              <a:ea typeface="Meiryo"/>
              <a:cs typeface="Meiryo"/>
              <a:sym typeface="Meiryo"/>
            </a:endParaRPr>
          </a:p>
        </p:txBody>
      </p:sp>
      <p:sp>
        <p:nvSpPr>
          <p:cNvPr id="915" name="Google Shape;915;g3a6f1f20d10_0_545"/>
          <p:cNvSpPr/>
          <p:nvPr/>
        </p:nvSpPr>
        <p:spPr>
          <a:xfrm>
            <a:off x="3870821" y="3418500"/>
            <a:ext cx="7482900" cy="939600"/>
          </a:xfrm>
          <a:prstGeom prst="rect">
            <a:avLst/>
          </a:prstGeom>
          <a:noFill/>
          <a:ln w="25400" cap="flat" cmpd="sng">
            <a:solidFill>
              <a:srgbClr val="D8D8D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ja-JP" sz="1600" b="0" i="0" u="none" strike="noStrike" cap="none">
                <a:solidFill>
                  <a:schemeClr val="dk1"/>
                </a:solidFill>
                <a:latin typeface="Meiryo"/>
                <a:ea typeface="Meiryo"/>
                <a:cs typeface="Meiryo"/>
                <a:sym typeface="Meiryo"/>
              </a:rPr>
              <a:t>実行してみたが問題があり改善が必要なもの</a:t>
            </a:r>
            <a:br>
              <a:rPr lang="ja-JP" sz="1600" b="0" i="0" u="none" strike="noStrike" cap="none">
                <a:solidFill>
                  <a:schemeClr val="dk1"/>
                </a:solidFill>
                <a:latin typeface="Meiryo"/>
                <a:ea typeface="Meiryo"/>
                <a:cs typeface="Meiryo"/>
                <a:sym typeface="Meiryo"/>
              </a:rPr>
            </a:br>
            <a:r>
              <a:rPr lang="ja-JP" sz="1600" b="0" i="0" u="none" strike="noStrike" cap="none">
                <a:solidFill>
                  <a:schemeClr val="dk1"/>
                </a:solidFill>
                <a:latin typeface="Meiryo"/>
                <a:ea typeface="Meiryo"/>
                <a:cs typeface="Meiryo"/>
                <a:sym typeface="Meiryo"/>
              </a:rPr>
              <a:t>例）操作が複雑で操作ミスが多発する</a:t>
            </a:r>
            <a:endParaRPr sz="1500" b="0" i="0" u="none" strike="noStrike" cap="none">
              <a:solidFill>
                <a:srgbClr val="000000"/>
              </a:solidFill>
              <a:latin typeface="Meiryo"/>
              <a:ea typeface="Meiryo"/>
              <a:cs typeface="Meiryo"/>
              <a:sym typeface="Meiryo"/>
            </a:endParaRPr>
          </a:p>
        </p:txBody>
      </p:sp>
      <p:sp>
        <p:nvSpPr>
          <p:cNvPr id="916" name="Google Shape;916;g3a6f1f20d10_0_545"/>
          <p:cNvSpPr/>
          <p:nvPr/>
        </p:nvSpPr>
        <p:spPr>
          <a:xfrm>
            <a:off x="3870821" y="4458383"/>
            <a:ext cx="7482900" cy="939600"/>
          </a:xfrm>
          <a:prstGeom prst="rect">
            <a:avLst/>
          </a:prstGeom>
          <a:noFill/>
          <a:ln w="25400" cap="flat" cmpd="sng">
            <a:solidFill>
              <a:srgbClr val="D8D8D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r>
              <a:rPr lang="ja-JP" sz="1600" b="0" i="0" u="none" strike="noStrike" cap="none">
                <a:solidFill>
                  <a:schemeClr val="dk1"/>
                </a:solidFill>
                <a:latin typeface="Meiryo"/>
                <a:ea typeface="Meiryo"/>
                <a:cs typeface="Meiryo"/>
                <a:sym typeface="Meiryo"/>
              </a:rPr>
              <a:t>KeepやProblemを踏まえ、これから新たに実行したいもの</a:t>
            </a:r>
            <a:br>
              <a:rPr lang="ja-JP" sz="1600" b="0" i="0" u="none" strike="noStrike" cap="none">
                <a:solidFill>
                  <a:schemeClr val="dk1"/>
                </a:solidFill>
                <a:latin typeface="Meiryo"/>
                <a:ea typeface="Meiryo"/>
                <a:cs typeface="Meiryo"/>
                <a:sym typeface="Meiryo"/>
              </a:rPr>
            </a:br>
            <a:r>
              <a:rPr lang="ja-JP" sz="1600" b="0" i="0" u="none" strike="noStrike" cap="none">
                <a:solidFill>
                  <a:schemeClr val="dk1"/>
                </a:solidFill>
                <a:latin typeface="Meiryo"/>
                <a:ea typeface="Meiryo"/>
                <a:cs typeface="Meiryo"/>
                <a:sym typeface="Meiryo"/>
              </a:rPr>
              <a:t>例）操作ミスを減らすために分かりやすい作業マニュアルを作成</a:t>
            </a:r>
            <a:endParaRPr sz="1500" b="0" i="0" u="none" strike="noStrike" cap="none">
              <a:solidFill>
                <a:srgbClr val="000000"/>
              </a:solidFill>
              <a:latin typeface="Meiryo"/>
              <a:ea typeface="Meiryo"/>
              <a:cs typeface="Meiryo"/>
              <a:sym typeface="Meiryo"/>
            </a:endParaRPr>
          </a:p>
        </p:txBody>
      </p:sp>
      <p:sp>
        <p:nvSpPr>
          <p:cNvPr id="917" name="Google Shape;917;g3a6f1f20d10_0_545"/>
          <p:cNvSpPr txBox="1">
            <a:spLocks noGrp="1"/>
          </p:cNvSpPr>
          <p:nvPr>
            <p:ph type="sldNum" idx="12"/>
          </p:nvPr>
        </p:nvSpPr>
        <p:spPr>
          <a:xfrm>
            <a:off x="11480801" y="8475136"/>
            <a:ext cx="3657600" cy="486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54</a:t>
            </a:fld>
            <a:endParaRPr/>
          </a:p>
        </p:txBody>
      </p:sp>
      <p:sp>
        <p:nvSpPr>
          <p:cNvPr id="918" name="Google Shape;918;g3a6f1f20d10_0_545"/>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54</a:t>
            </a:fld>
            <a:endParaRPr/>
          </a:p>
        </p:txBody>
      </p:sp>
      <p:sp>
        <p:nvSpPr>
          <p:cNvPr id="919" name="Google Shape;919;g3a6f1f20d10_0_545"/>
          <p:cNvSpPr txBox="1"/>
          <p:nvPr/>
        </p:nvSpPr>
        <p:spPr>
          <a:xfrm>
            <a:off x="2431203" y="6054494"/>
            <a:ext cx="9284100" cy="2769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500"/>
              <a:buFont typeface="Arial"/>
              <a:buNone/>
            </a:pPr>
            <a:r>
              <a:rPr lang="ja-JP" sz="1200" b="0" i="0" u="none" strike="noStrike" cap="none">
                <a:solidFill>
                  <a:schemeClr val="dk1"/>
                </a:solidFill>
                <a:latin typeface="Meiryo"/>
                <a:ea typeface="Meiryo"/>
                <a:cs typeface="Meiryo"/>
                <a:sym typeface="Meiryo"/>
              </a:rPr>
              <a:t>引用：業務改善のアイデアと役立つフレームワーク! ツールや事例もご紹介（株式会社スタディスト）</a:t>
            </a:r>
            <a:endParaRPr sz="1200" b="0" i="0" u="none" strike="noStrike" cap="none">
              <a:solidFill>
                <a:srgbClr val="000000"/>
              </a:solidFill>
              <a:latin typeface="Meiryo"/>
              <a:ea typeface="Meiryo"/>
              <a:cs typeface="Meiryo"/>
              <a:sym typeface="Meiryo"/>
            </a:endParaRPr>
          </a:p>
        </p:txBody>
      </p:sp>
      <p:sp>
        <p:nvSpPr>
          <p:cNvPr id="920" name="Google Shape;920;g3a6f1f20d10_0_545"/>
          <p:cNvSpPr txBox="1">
            <a:spLocks noGrp="1"/>
          </p:cNvSpPr>
          <p:nvPr>
            <p:ph type="title"/>
          </p:nvPr>
        </p:nvSpPr>
        <p:spPr>
          <a:xfrm>
            <a:off x="130262" y="68681"/>
            <a:ext cx="7671000" cy="540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000"/>
              <a:buFont typeface="Arial"/>
              <a:buNone/>
            </a:pPr>
            <a:r>
              <a:rPr lang="ja-JP">
                <a:latin typeface="Meiryo"/>
                <a:ea typeface="Meiryo"/>
                <a:cs typeface="Meiryo"/>
                <a:sym typeface="Meiryo"/>
              </a:rPr>
              <a:t>【参考】振り返りのフレームワーク：KPT法</a:t>
            </a:r>
            <a:endParaRPr>
              <a:latin typeface="Meiryo"/>
              <a:ea typeface="Meiryo"/>
              <a:cs typeface="Meiryo"/>
              <a:sym typeface="Meiryo"/>
            </a:endParaRPr>
          </a:p>
        </p:txBody>
      </p:sp>
      <p:sp>
        <p:nvSpPr>
          <p:cNvPr id="921" name="Google Shape;921;g3a6f1f20d10_0_545"/>
          <p:cNvSpPr txBox="1">
            <a:spLocks noGrp="1"/>
          </p:cNvSpPr>
          <p:nvPr>
            <p:ph type="body" idx="1"/>
          </p:nvPr>
        </p:nvSpPr>
        <p:spPr>
          <a:xfrm>
            <a:off x="326125" y="934925"/>
            <a:ext cx="11265000" cy="16305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KPTとはKeep（継続）、Problem（問題）、Try（トライ）の頭文字を取ったもので、</a:t>
            </a:r>
            <a:endParaRPr sz="1800">
              <a:latin typeface="Meiryo"/>
              <a:ea typeface="Meiryo"/>
              <a:cs typeface="Meiryo"/>
              <a:sym typeface="Meiryo"/>
            </a:endParaRPr>
          </a:p>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業務改善の基本方針を示したフレームワークです。</a:t>
            </a:r>
            <a:endParaRPr sz="1800">
              <a:latin typeface="Meiryo"/>
              <a:ea typeface="Meiryo"/>
              <a:cs typeface="Meiryo"/>
              <a:sym typeface="Meiryo"/>
            </a:endParaRPr>
          </a:p>
          <a:p>
            <a:pPr marL="0" lvl="0" indent="0" algn="ctr" rtl="0">
              <a:lnSpc>
                <a:spcPct val="100000"/>
              </a:lnSpc>
              <a:spcBef>
                <a:spcPts val="1000"/>
              </a:spcBef>
              <a:spcAft>
                <a:spcPts val="0"/>
              </a:spcAft>
              <a:buClr>
                <a:schemeClr val="dk1"/>
              </a:buClr>
              <a:buSzPts val="2000"/>
              <a:buNone/>
            </a:pPr>
            <a:endParaRPr sz="1800">
              <a:latin typeface="Meiryo"/>
              <a:ea typeface="Meiryo"/>
              <a:cs typeface="Meiryo"/>
              <a:sym typeface="Meiryo"/>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925"/>
        <p:cNvGrpSpPr/>
        <p:nvPr/>
      </p:nvGrpSpPr>
      <p:grpSpPr>
        <a:xfrm>
          <a:off x="0" y="0"/>
          <a:ext cx="0" cy="0"/>
          <a:chOff x="0" y="0"/>
          <a:chExt cx="0" cy="0"/>
        </a:xfrm>
      </p:grpSpPr>
      <p:sp>
        <p:nvSpPr>
          <p:cNvPr id="926" name="Google Shape;926;g3a6f1f20d10_0_558"/>
          <p:cNvSpPr txBox="1"/>
          <p:nvPr/>
        </p:nvSpPr>
        <p:spPr>
          <a:xfrm>
            <a:off x="5262137" y="5327393"/>
            <a:ext cx="66969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ja-JP" sz="1600" b="1" i="0" u="sng" strike="noStrike" cap="none">
                <a:solidFill>
                  <a:schemeClr val="dk1"/>
                </a:solidFill>
                <a:latin typeface="Meiryo"/>
                <a:ea typeface="Meiryo"/>
                <a:cs typeface="Meiryo"/>
                <a:sym typeface="Meiryo"/>
                <a:hlinkClick r:id="rId3">
                  <a:extLst>
                    <a:ext uri="{A12FA001-AC4F-418D-AE19-62706E023703}">
                      <ahyp:hlinkClr xmlns:ahyp="http://schemas.microsoft.com/office/drawing/2018/hyperlinkcolor" val="tx"/>
                    </a:ext>
                  </a:extLst>
                </a:hlinkClick>
              </a:rPr>
              <a:t>【株式会社NewsTVさま事例共有会】</a:t>
            </a:r>
            <a:endParaRPr sz="1600" b="1" i="0" u="sng" strike="noStrike" cap="none">
              <a:solidFill>
                <a:schemeClr val="dk1"/>
              </a:solidFill>
              <a:latin typeface="Meiryo"/>
              <a:ea typeface="Meiryo"/>
              <a:cs typeface="Meiryo"/>
              <a:sym typeface="Meiryo"/>
              <a:hlinkClick r:id="rId3">
                <a:extLst>
                  <a:ext uri="{A12FA001-AC4F-418D-AE19-62706E023703}">
                    <ahyp:hlinkClr xmlns:ahyp="http://schemas.microsoft.com/office/drawing/2018/hyperlinkcolor" val="tx"/>
                  </a:ext>
                </a:extLst>
              </a:hlinkClick>
            </a:endParaRPr>
          </a:p>
          <a:p>
            <a:pPr marL="0" marR="0" lvl="0" indent="0" algn="ctr" rtl="0">
              <a:lnSpc>
                <a:spcPct val="100000"/>
              </a:lnSpc>
              <a:spcBef>
                <a:spcPts val="0"/>
              </a:spcBef>
              <a:spcAft>
                <a:spcPts val="0"/>
              </a:spcAft>
              <a:buClr>
                <a:srgbClr val="000000"/>
              </a:buClr>
              <a:buSzPts val="1600"/>
              <a:buFont typeface="Arial"/>
              <a:buNone/>
            </a:pPr>
            <a:r>
              <a:rPr lang="ja-JP" sz="1600" b="1" i="0" u="sng" strike="noStrike" cap="none">
                <a:solidFill>
                  <a:schemeClr val="dk1"/>
                </a:solidFill>
                <a:latin typeface="Meiryo"/>
                <a:ea typeface="Meiryo"/>
                <a:cs typeface="Meiryo"/>
                <a:sym typeface="Meiryo"/>
                <a:hlinkClick r:id="rId3">
                  <a:extLst>
                    <a:ext uri="{A12FA001-AC4F-418D-AE19-62706E023703}">
                      <ahyp:hlinkClr xmlns:ahyp="http://schemas.microsoft.com/office/drawing/2018/hyperlinkcolor" val="tx"/>
                    </a:ext>
                  </a:extLst>
                </a:hlinkClick>
              </a:rPr>
              <a:t>小さなことから始める業務改善！</a:t>
            </a:r>
            <a:endParaRPr sz="1600" b="1" i="0" u="sng" strike="noStrike" cap="none">
              <a:solidFill>
                <a:schemeClr val="dk1"/>
              </a:solidFill>
              <a:latin typeface="Meiryo"/>
              <a:ea typeface="Meiryo"/>
              <a:cs typeface="Meiryo"/>
              <a:sym typeface="Meiryo"/>
              <a:hlinkClick r:id="rId3">
                <a:extLst>
                  <a:ext uri="{A12FA001-AC4F-418D-AE19-62706E023703}">
                    <ahyp:hlinkClr xmlns:ahyp="http://schemas.microsoft.com/office/drawing/2018/hyperlinkcolor" val="tx"/>
                  </a:ext>
                </a:extLst>
              </a:hlinkClick>
            </a:endParaRPr>
          </a:p>
          <a:p>
            <a:pPr marL="0" marR="0" lvl="0" indent="0" algn="ctr" rtl="0">
              <a:lnSpc>
                <a:spcPct val="100000"/>
              </a:lnSpc>
              <a:spcBef>
                <a:spcPts val="0"/>
              </a:spcBef>
              <a:spcAft>
                <a:spcPts val="0"/>
              </a:spcAft>
              <a:buClr>
                <a:srgbClr val="000000"/>
              </a:buClr>
              <a:buSzPts val="1600"/>
              <a:buFont typeface="Arial"/>
              <a:buNone/>
            </a:pPr>
            <a:r>
              <a:rPr lang="ja-JP" sz="1600" b="1" i="0" u="sng" strike="noStrike" cap="none">
                <a:solidFill>
                  <a:schemeClr val="dk1"/>
                </a:solidFill>
                <a:latin typeface="Meiryo"/>
                <a:ea typeface="Meiryo"/>
                <a:cs typeface="Meiryo"/>
                <a:sym typeface="Meiryo"/>
                <a:hlinkClick r:id="rId3">
                  <a:extLst>
                    <a:ext uri="{A12FA001-AC4F-418D-AE19-62706E023703}">
                      <ahyp:hlinkClr xmlns:ahyp="http://schemas.microsoft.com/office/drawing/2018/hyperlinkcolor" val="tx"/>
                    </a:ext>
                  </a:extLst>
                </a:hlinkClick>
              </a:rPr>
              <a:t>チームリーダーが明日からできることとは？</a:t>
            </a:r>
            <a:endParaRPr sz="1600" b="1" i="0" u="none" strike="noStrike" cap="none">
              <a:solidFill>
                <a:schemeClr val="dk1"/>
              </a:solidFill>
              <a:latin typeface="Meiryo"/>
              <a:ea typeface="Meiryo"/>
              <a:cs typeface="Meiryo"/>
              <a:sym typeface="Meiryo"/>
            </a:endParaRPr>
          </a:p>
        </p:txBody>
      </p:sp>
      <p:pic>
        <p:nvPicPr>
          <p:cNvPr id="927" name="Google Shape;927;g3a6f1f20d10_0_558"/>
          <p:cNvPicPr preferRelativeResize="0"/>
          <p:nvPr/>
        </p:nvPicPr>
        <p:blipFill rotWithShape="1">
          <a:blip r:embed="rId4">
            <a:alphaModFix/>
          </a:blip>
          <a:srcRect/>
          <a:stretch/>
        </p:blipFill>
        <p:spPr>
          <a:xfrm>
            <a:off x="5523305" y="1616529"/>
            <a:ext cx="5994400" cy="3218422"/>
          </a:xfrm>
          <a:prstGeom prst="rect">
            <a:avLst/>
          </a:prstGeom>
          <a:noFill/>
          <a:ln w="12700" cap="flat" cmpd="sng">
            <a:solidFill>
              <a:srgbClr val="D8D8D8"/>
            </a:solidFill>
            <a:prstDash val="solid"/>
            <a:round/>
            <a:headEnd type="none" w="sm" len="sm"/>
            <a:tailEnd type="none" w="sm" len="sm"/>
          </a:ln>
        </p:spPr>
      </p:pic>
      <p:pic>
        <p:nvPicPr>
          <p:cNvPr id="928" name="Google Shape;928;g3a6f1f20d10_0_558"/>
          <p:cNvPicPr preferRelativeResize="0"/>
          <p:nvPr/>
        </p:nvPicPr>
        <p:blipFill rotWithShape="1">
          <a:blip r:embed="rId5">
            <a:alphaModFix/>
          </a:blip>
          <a:srcRect/>
          <a:stretch/>
        </p:blipFill>
        <p:spPr>
          <a:xfrm>
            <a:off x="794392" y="1616529"/>
            <a:ext cx="4023569" cy="3904729"/>
          </a:xfrm>
          <a:prstGeom prst="rect">
            <a:avLst/>
          </a:prstGeom>
          <a:noFill/>
          <a:ln w="12700" cap="flat" cmpd="sng">
            <a:solidFill>
              <a:srgbClr val="D8D8D8"/>
            </a:solidFill>
            <a:prstDash val="solid"/>
            <a:round/>
            <a:headEnd type="none" w="sm" len="sm"/>
            <a:tailEnd type="none" w="sm" len="sm"/>
          </a:ln>
        </p:spPr>
      </p:pic>
      <p:sp>
        <p:nvSpPr>
          <p:cNvPr id="929" name="Google Shape;929;g3a6f1f20d10_0_558"/>
          <p:cNvSpPr txBox="1"/>
          <p:nvPr/>
        </p:nvSpPr>
        <p:spPr>
          <a:xfrm>
            <a:off x="557769" y="5819835"/>
            <a:ext cx="5280300" cy="338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JP" sz="1600" b="1" i="0" u="sng" strike="noStrike" cap="none">
                <a:solidFill>
                  <a:schemeClr val="dk1"/>
                </a:solidFill>
                <a:latin typeface="Meiryo"/>
                <a:ea typeface="Meiryo"/>
                <a:cs typeface="Meiryo"/>
                <a:sym typeface="Meiryo"/>
                <a:hlinkClick r:id="rId6">
                  <a:extLst>
                    <a:ext uri="{A12FA001-AC4F-418D-AE19-62706E023703}">
                      <ahyp:hlinkClr xmlns:ahyp="http://schemas.microsoft.com/office/drawing/2018/hyperlinkcolor" val="tx"/>
                    </a:ext>
                  </a:extLst>
                </a:hlinkClick>
              </a:rPr>
              <a:t>仕事の振り返りメソッド「KPT」をやってみた</a:t>
            </a:r>
            <a:endParaRPr sz="1600" b="1" i="0" u="none" strike="noStrike" cap="none">
              <a:solidFill>
                <a:schemeClr val="dk1"/>
              </a:solidFill>
              <a:latin typeface="Meiryo"/>
              <a:ea typeface="Meiryo"/>
              <a:cs typeface="Meiryo"/>
              <a:sym typeface="Meiryo"/>
            </a:endParaRPr>
          </a:p>
        </p:txBody>
      </p:sp>
      <p:sp>
        <p:nvSpPr>
          <p:cNvPr id="930" name="Google Shape;930;g3a6f1f20d10_0_558"/>
          <p:cNvSpPr txBox="1">
            <a:spLocks noGrp="1"/>
          </p:cNvSpPr>
          <p:nvPr>
            <p:ph type="sldNum" idx="12"/>
          </p:nvPr>
        </p:nvSpPr>
        <p:spPr>
          <a:xfrm>
            <a:off x="11480801" y="8475136"/>
            <a:ext cx="3657600" cy="486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55</a:t>
            </a:fld>
            <a:endParaRPr/>
          </a:p>
        </p:txBody>
      </p:sp>
      <p:sp>
        <p:nvSpPr>
          <p:cNvPr id="931" name="Google Shape;931;g3a6f1f20d10_0_558"/>
          <p:cNvSpPr txBox="1">
            <a:spLocks noGrp="1"/>
          </p:cNvSpPr>
          <p:nvPr>
            <p:ph type="title"/>
          </p:nvPr>
        </p:nvSpPr>
        <p:spPr>
          <a:xfrm>
            <a:off x="130262" y="68681"/>
            <a:ext cx="7671000" cy="540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000"/>
              <a:buFont typeface="Arial"/>
              <a:buNone/>
            </a:pPr>
            <a:r>
              <a:rPr lang="ja-JP">
                <a:latin typeface="Meiryo"/>
                <a:ea typeface="Meiryo"/>
                <a:cs typeface="Meiryo"/>
                <a:sym typeface="Meiryo"/>
              </a:rPr>
              <a:t>【参考】振り返りのフレームワーク：KPT法の実践例</a:t>
            </a:r>
            <a:endParaRPr>
              <a:latin typeface="Meiryo"/>
              <a:ea typeface="Meiryo"/>
              <a:cs typeface="Meiryo"/>
              <a:sym typeface="Meiryo"/>
            </a:endParaRPr>
          </a:p>
        </p:txBody>
      </p:sp>
      <p:sp>
        <p:nvSpPr>
          <p:cNvPr id="932" name="Google Shape;932;g3a6f1f20d10_0_558"/>
          <p:cNvSpPr txBox="1">
            <a:spLocks noGrp="1"/>
          </p:cNvSpPr>
          <p:nvPr>
            <p:ph type="body" idx="1"/>
          </p:nvPr>
        </p:nvSpPr>
        <p:spPr>
          <a:xfrm>
            <a:off x="326125" y="934925"/>
            <a:ext cx="11265000" cy="16305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KPT法を用いた業務の振り返りの実践例です。</a:t>
            </a:r>
            <a:endParaRPr sz="1800">
              <a:latin typeface="Meiryo"/>
              <a:ea typeface="Meiryo"/>
              <a:cs typeface="Meiryo"/>
              <a:sym typeface="Meiryo"/>
            </a:endParaRPr>
          </a:p>
        </p:txBody>
      </p:sp>
      <p:sp>
        <p:nvSpPr>
          <p:cNvPr id="933" name="Google Shape;933;g3a6f1f20d10_0_558"/>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55</a:t>
            </a:fld>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937"/>
        <p:cNvGrpSpPr/>
        <p:nvPr/>
      </p:nvGrpSpPr>
      <p:grpSpPr>
        <a:xfrm>
          <a:off x="0" y="0"/>
          <a:ext cx="0" cy="0"/>
          <a:chOff x="0" y="0"/>
          <a:chExt cx="0" cy="0"/>
        </a:xfrm>
      </p:grpSpPr>
      <p:sp>
        <p:nvSpPr>
          <p:cNvPr id="938" name="Google Shape;938;g3a6f1f20d10_0_567"/>
          <p:cNvSpPr txBox="1">
            <a:spLocks noGrp="1"/>
          </p:cNvSpPr>
          <p:nvPr>
            <p:ph type="sldNum" idx="12"/>
          </p:nvPr>
        </p:nvSpPr>
        <p:spPr>
          <a:xfrm>
            <a:off x="11480801" y="8475136"/>
            <a:ext cx="3657600" cy="486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56</a:t>
            </a:fld>
            <a:endParaRPr/>
          </a:p>
        </p:txBody>
      </p:sp>
      <p:sp>
        <p:nvSpPr>
          <p:cNvPr id="939" name="Google Shape;939;g3a6f1f20d10_0_567"/>
          <p:cNvSpPr txBox="1">
            <a:spLocks noGrp="1"/>
          </p:cNvSpPr>
          <p:nvPr>
            <p:ph type="sldNum" idx="12"/>
          </p:nvPr>
        </p:nvSpPr>
        <p:spPr>
          <a:xfrm>
            <a:off x="8530601" y="6289277"/>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56</a:t>
            </a:fld>
            <a:endParaRPr/>
          </a:p>
        </p:txBody>
      </p:sp>
      <p:sp>
        <p:nvSpPr>
          <p:cNvPr id="940" name="Google Shape;940;g3a6f1f20d10_0_567"/>
          <p:cNvSpPr txBox="1">
            <a:spLocks noGrp="1"/>
          </p:cNvSpPr>
          <p:nvPr>
            <p:ph type="title"/>
          </p:nvPr>
        </p:nvSpPr>
        <p:spPr>
          <a:xfrm>
            <a:off x="130262" y="68681"/>
            <a:ext cx="7671000" cy="540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000"/>
              <a:buFont typeface="Arial"/>
              <a:buNone/>
            </a:pPr>
            <a:r>
              <a:rPr lang="ja-JP">
                <a:latin typeface="Meiryo"/>
                <a:ea typeface="Meiryo"/>
                <a:cs typeface="Meiryo"/>
                <a:sym typeface="Meiryo"/>
              </a:rPr>
              <a:t>3.コラボレーション範囲の拡大</a:t>
            </a:r>
            <a:endParaRPr>
              <a:latin typeface="Meiryo"/>
              <a:ea typeface="Meiryo"/>
              <a:cs typeface="Meiryo"/>
              <a:sym typeface="Meiryo"/>
            </a:endParaRPr>
          </a:p>
        </p:txBody>
      </p:sp>
      <p:sp>
        <p:nvSpPr>
          <p:cNvPr id="941" name="Google Shape;941;g3a6f1f20d10_0_567"/>
          <p:cNvSpPr txBox="1">
            <a:spLocks noGrp="1"/>
          </p:cNvSpPr>
          <p:nvPr>
            <p:ph type="body" idx="1"/>
          </p:nvPr>
        </p:nvSpPr>
        <p:spPr>
          <a:xfrm>
            <a:off x="246125" y="867850"/>
            <a:ext cx="11265000" cy="16305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チームでの利用が定着してきたら、コラボレーション範囲の拡大を進めましょう。</a:t>
            </a:r>
            <a:endParaRPr sz="1800">
              <a:latin typeface="Meiryo"/>
              <a:ea typeface="Meiryo"/>
              <a:cs typeface="Meiryo"/>
              <a:sym typeface="Meiryo"/>
            </a:endParaRPr>
          </a:p>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頻繁にやり取りが発生する部署とはタスクを共有することで、</a:t>
            </a:r>
            <a:endParaRPr sz="1800">
              <a:latin typeface="Meiryo"/>
              <a:ea typeface="Meiryo"/>
              <a:cs typeface="Meiryo"/>
              <a:sym typeface="Meiryo"/>
            </a:endParaRPr>
          </a:p>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進捗確認の手間の軽減やお互いの業務プロセスの改善につながります。</a:t>
            </a:r>
            <a:endParaRPr sz="1800">
              <a:latin typeface="Meiryo"/>
              <a:ea typeface="Meiryo"/>
              <a:cs typeface="Meiryo"/>
              <a:sym typeface="Meiryo"/>
            </a:endParaRPr>
          </a:p>
          <a:p>
            <a:pPr marL="0" lvl="0" indent="0" algn="ctr" rtl="0">
              <a:lnSpc>
                <a:spcPct val="100000"/>
              </a:lnSpc>
              <a:spcBef>
                <a:spcPts val="1000"/>
              </a:spcBef>
              <a:spcAft>
                <a:spcPts val="0"/>
              </a:spcAft>
              <a:buClr>
                <a:schemeClr val="dk1"/>
              </a:buClr>
              <a:buSzPts val="2000"/>
              <a:buNone/>
            </a:pPr>
            <a:endParaRPr sz="1800">
              <a:latin typeface="Meiryo"/>
              <a:ea typeface="Meiryo"/>
              <a:cs typeface="Meiryo"/>
              <a:sym typeface="Meiryo"/>
            </a:endParaRPr>
          </a:p>
        </p:txBody>
      </p:sp>
      <p:sp>
        <p:nvSpPr>
          <p:cNvPr id="942" name="Google Shape;942;g3a6f1f20d10_0_567"/>
          <p:cNvSpPr txBox="1">
            <a:spLocks noGrp="1"/>
          </p:cNvSpPr>
          <p:nvPr>
            <p:ph type="body" idx="1"/>
          </p:nvPr>
        </p:nvSpPr>
        <p:spPr>
          <a:xfrm>
            <a:off x="372450" y="2606171"/>
            <a:ext cx="11447100" cy="3432300"/>
          </a:xfrm>
          <a:prstGeom prst="rect">
            <a:avLst/>
          </a:prstGeom>
          <a:noFill/>
          <a:ln>
            <a:noFill/>
          </a:ln>
        </p:spPr>
        <p:txBody>
          <a:bodyPr spcFirstLastPara="1" wrap="square" lIns="91425" tIns="45700" rIns="91425" bIns="45700" anchor="t" anchorCtr="0">
            <a:normAutofit/>
          </a:bodyPr>
          <a:lstStyle/>
          <a:p>
            <a:pPr marL="0" lvl="0" indent="0" algn="l" rtl="0">
              <a:lnSpc>
                <a:spcPct val="70000"/>
              </a:lnSpc>
              <a:spcBef>
                <a:spcPts val="1100"/>
              </a:spcBef>
              <a:spcAft>
                <a:spcPts val="0"/>
              </a:spcAft>
              <a:buSzPts val="2800"/>
              <a:buNone/>
            </a:pPr>
            <a:r>
              <a:rPr lang="ja-JP" sz="1600">
                <a:latin typeface="Meiryo"/>
                <a:ea typeface="Meiryo"/>
                <a:cs typeface="Meiryo"/>
                <a:sym typeface="Meiryo"/>
              </a:rPr>
              <a:t>●</a:t>
            </a:r>
            <a:r>
              <a:rPr lang="ja-JP" sz="1600" b="1">
                <a:latin typeface="Meiryo"/>
                <a:ea typeface="Meiryo"/>
                <a:cs typeface="Meiryo"/>
                <a:sym typeface="Meiryo"/>
              </a:rPr>
              <a:t>チーム内活用の横展開</a:t>
            </a:r>
            <a:endParaRPr sz="1600" b="1">
              <a:latin typeface="Meiryo"/>
              <a:ea typeface="Meiryo"/>
              <a:cs typeface="Meiryo"/>
              <a:sym typeface="Meiryo"/>
            </a:endParaRPr>
          </a:p>
          <a:p>
            <a:pPr marL="127000" lvl="0" indent="0" algn="l" rtl="0">
              <a:lnSpc>
                <a:spcPct val="70000"/>
              </a:lnSpc>
              <a:spcBef>
                <a:spcPts val="1100"/>
              </a:spcBef>
              <a:spcAft>
                <a:spcPts val="0"/>
              </a:spcAft>
              <a:buSzPts val="2800"/>
              <a:buNone/>
            </a:pPr>
            <a:r>
              <a:rPr lang="ja-JP" sz="1600">
                <a:latin typeface="Meiryo"/>
                <a:ea typeface="Meiryo"/>
                <a:cs typeface="Meiryo"/>
                <a:sym typeface="Meiryo"/>
              </a:rPr>
              <a:t>-部署内でライセンスを持っていないメンバーにライセンスを付与し、チーム全員でBizer teamを活用できるようにする</a:t>
            </a:r>
            <a:endParaRPr sz="1600">
              <a:latin typeface="Meiryo"/>
              <a:ea typeface="Meiryo"/>
              <a:cs typeface="Meiryo"/>
              <a:sym typeface="Meiryo"/>
            </a:endParaRPr>
          </a:p>
          <a:p>
            <a:pPr marL="0" lvl="0" indent="0" algn="l" rtl="0">
              <a:lnSpc>
                <a:spcPct val="70000"/>
              </a:lnSpc>
              <a:spcBef>
                <a:spcPts val="1100"/>
              </a:spcBef>
              <a:spcAft>
                <a:spcPts val="0"/>
              </a:spcAft>
              <a:buSzPts val="2800"/>
              <a:buNone/>
            </a:pPr>
            <a:endParaRPr sz="1600">
              <a:latin typeface="Meiryo"/>
              <a:ea typeface="Meiryo"/>
              <a:cs typeface="Meiryo"/>
              <a:sym typeface="Meiryo"/>
            </a:endParaRPr>
          </a:p>
          <a:p>
            <a:pPr marL="0" lvl="0" indent="0" algn="l" rtl="0">
              <a:lnSpc>
                <a:spcPct val="70000"/>
              </a:lnSpc>
              <a:spcBef>
                <a:spcPts val="1100"/>
              </a:spcBef>
              <a:spcAft>
                <a:spcPts val="0"/>
              </a:spcAft>
              <a:buSzPts val="2800"/>
              <a:buNone/>
            </a:pPr>
            <a:r>
              <a:rPr lang="ja-JP" sz="1600">
                <a:latin typeface="Meiryo"/>
                <a:ea typeface="Meiryo"/>
                <a:cs typeface="Meiryo"/>
                <a:sym typeface="Meiryo"/>
              </a:rPr>
              <a:t>●</a:t>
            </a:r>
            <a:r>
              <a:rPr lang="ja-JP" sz="1600" b="1">
                <a:latin typeface="Meiryo"/>
                <a:ea typeface="Meiryo"/>
                <a:cs typeface="Meiryo"/>
                <a:sym typeface="Meiryo"/>
              </a:rPr>
              <a:t>他部署との連携</a:t>
            </a:r>
            <a:endParaRPr sz="1600" b="1">
              <a:latin typeface="Meiryo"/>
              <a:ea typeface="Meiryo"/>
              <a:cs typeface="Meiryo"/>
              <a:sym typeface="Meiryo"/>
            </a:endParaRPr>
          </a:p>
          <a:p>
            <a:pPr marL="127000" lvl="0" indent="0" algn="l" rtl="0">
              <a:lnSpc>
                <a:spcPct val="70000"/>
              </a:lnSpc>
              <a:spcBef>
                <a:spcPts val="1100"/>
              </a:spcBef>
              <a:spcAft>
                <a:spcPts val="0"/>
              </a:spcAft>
              <a:buSzPts val="2800"/>
              <a:buNone/>
            </a:pPr>
            <a:r>
              <a:rPr lang="ja-JP" sz="1600">
                <a:latin typeface="Meiryo"/>
                <a:ea typeface="Meiryo"/>
                <a:cs typeface="Meiryo"/>
                <a:sym typeface="Meiryo"/>
              </a:rPr>
              <a:t>-業務で頻繁にやり取りを行う部署と連携し、Bizer teamを起点に業務を進める</a:t>
            </a:r>
            <a:endParaRPr sz="1600">
              <a:latin typeface="Meiryo"/>
              <a:ea typeface="Meiryo"/>
              <a:cs typeface="Meiryo"/>
              <a:sym typeface="Meiryo"/>
            </a:endParaRPr>
          </a:p>
          <a:p>
            <a:pPr marL="127000" lvl="0" indent="0" algn="l" rtl="0">
              <a:lnSpc>
                <a:spcPct val="70000"/>
              </a:lnSpc>
              <a:spcBef>
                <a:spcPts val="1100"/>
              </a:spcBef>
              <a:spcAft>
                <a:spcPts val="0"/>
              </a:spcAft>
              <a:buSzPts val="2800"/>
              <a:buNone/>
            </a:pPr>
            <a:r>
              <a:rPr lang="ja-JP" sz="1600">
                <a:latin typeface="Meiryo"/>
                <a:ea typeface="Meiryo"/>
                <a:cs typeface="Meiryo"/>
                <a:sym typeface="Meiryo"/>
              </a:rPr>
              <a:t>  例：入社対応を総務・内定者と一緒に行う、給与計算を経理部門と共同で行う</a:t>
            </a:r>
            <a:endParaRPr sz="1600">
              <a:latin typeface="Meiryo"/>
              <a:ea typeface="Meiryo"/>
              <a:cs typeface="Meiryo"/>
              <a:sym typeface="Meiryo"/>
            </a:endParaRPr>
          </a:p>
          <a:p>
            <a:pPr marL="0" lvl="0" indent="0" algn="l" rtl="0">
              <a:lnSpc>
                <a:spcPct val="70000"/>
              </a:lnSpc>
              <a:spcBef>
                <a:spcPts val="1100"/>
              </a:spcBef>
              <a:spcAft>
                <a:spcPts val="0"/>
              </a:spcAft>
              <a:buSzPts val="2800"/>
              <a:buNone/>
            </a:pPr>
            <a:endParaRPr sz="1600">
              <a:latin typeface="Meiryo"/>
              <a:ea typeface="Meiryo"/>
              <a:cs typeface="Meiryo"/>
              <a:sym typeface="Meiryo"/>
            </a:endParaRPr>
          </a:p>
          <a:p>
            <a:pPr marL="0" lvl="0" indent="0" algn="l" rtl="0">
              <a:lnSpc>
                <a:spcPct val="70000"/>
              </a:lnSpc>
              <a:spcBef>
                <a:spcPts val="1100"/>
              </a:spcBef>
              <a:spcAft>
                <a:spcPts val="0"/>
              </a:spcAft>
              <a:buSzPts val="2800"/>
              <a:buNone/>
            </a:pPr>
            <a:r>
              <a:rPr lang="ja-JP" sz="1600">
                <a:latin typeface="Meiryo"/>
                <a:ea typeface="Meiryo"/>
                <a:cs typeface="Meiryo"/>
                <a:sym typeface="Meiryo"/>
              </a:rPr>
              <a:t>●</a:t>
            </a:r>
            <a:r>
              <a:rPr lang="ja-JP" sz="1600" b="1">
                <a:latin typeface="Meiryo"/>
                <a:ea typeface="Meiryo"/>
                <a:cs typeface="Meiryo"/>
                <a:sym typeface="Meiryo"/>
              </a:rPr>
              <a:t>社外関係者との利用</a:t>
            </a:r>
            <a:endParaRPr sz="1600" b="1">
              <a:latin typeface="Meiryo"/>
              <a:ea typeface="Meiryo"/>
              <a:cs typeface="Meiryo"/>
              <a:sym typeface="Meiryo"/>
            </a:endParaRPr>
          </a:p>
          <a:p>
            <a:pPr marL="127000" lvl="0" indent="0" algn="l" rtl="0">
              <a:lnSpc>
                <a:spcPct val="70000"/>
              </a:lnSpc>
              <a:spcBef>
                <a:spcPts val="1100"/>
              </a:spcBef>
              <a:spcAft>
                <a:spcPts val="0"/>
              </a:spcAft>
              <a:buSzPts val="2800"/>
              <a:buNone/>
            </a:pPr>
            <a:r>
              <a:rPr lang="ja-JP" sz="1600">
                <a:latin typeface="Meiryo"/>
                <a:ea typeface="Meiryo"/>
                <a:cs typeface="Meiryo"/>
                <a:sym typeface="Meiryo"/>
              </a:rPr>
              <a:t>-プロジェクトや業務を共同で行う外部の協力会社やパートナーを招待する</a:t>
            </a:r>
            <a:endParaRPr sz="1600">
              <a:latin typeface="Meiryo"/>
              <a:ea typeface="Meiryo"/>
              <a:cs typeface="Meiryo"/>
              <a:sym typeface="Meiryo"/>
            </a:endParaRPr>
          </a:p>
          <a:p>
            <a:pPr marL="127000" lvl="0" indent="0" algn="l" rtl="0">
              <a:lnSpc>
                <a:spcPct val="70000"/>
              </a:lnSpc>
              <a:spcBef>
                <a:spcPts val="1100"/>
              </a:spcBef>
              <a:spcAft>
                <a:spcPts val="0"/>
              </a:spcAft>
              <a:buSzPts val="2800"/>
              <a:buNone/>
            </a:pPr>
            <a:r>
              <a:rPr lang="ja-JP" sz="1600">
                <a:latin typeface="Meiryo"/>
                <a:ea typeface="Meiryo"/>
                <a:cs typeface="Meiryo"/>
                <a:sym typeface="Meiryo"/>
              </a:rPr>
              <a:t>  例：社労士や税理士をゲストユーザーとして招待し、タスクを共同で進める</a:t>
            </a:r>
            <a:endParaRPr sz="1600">
              <a:latin typeface="Meiryo"/>
              <a:ea typeface="Meiryo"/>
              <a:cs typeface="Meiryo"/>
              <a:sym typeface="Meiryo"/>
            </a:endParaRPr>
          </a:p>
          <a:p>
            <a:pPr marL="127000" lvl="0" indent="0" algn="l" rtl="0">
              <a:lnSpc>
                <a:spcPct val="70000"/>
              </a:lnSpc>
              <a:spcBef>
                <a:spcPts val="1100"/>
              </a:spcBef>
              <a:spcAft>
                <a:spcPts val="0"/>
              </a:spcAft>
              <a:buSzPts val="2800"/>
              <a:buNone/>
            </a:pPr>
            <a:endParaRPr sz="1600"/>
          </a:p>
        </p:txBody>
      </p:sp>
      <p:sp>
        <p:nvSpPr>
          <p:cNvPr id="943" name="Google Shape;943;g3a6f1f20d10_0_567"/>
          <p:cNvSpPr/>
          <p:nvPr/>
        </p:nvSpPr>
        <p:spPr>
          <a:xfrm>
            <a:off x="399298" y="5712921"/>
            <a:ext cx="6865800" cy="608700"/>
          </a:xfrm>
          <a:prstGeom prst="roundRect">
            <a:avLst>
              <a:gd name="adj" fmla="val 16667"/>
            </a:avLst>
          </a:prstGeom>
          <a:noFill/>
          <a:ln>
            <a:noFill/>
          </a:ln>
        </p:spPr>
        <p:txBody>
          <a:bodyPr spcFirstLastPara="1" wrap="square" lIns="121900" tIns="121900" rIns="121900" bIns="121900" anchor="ctr" anchorCtr="0">
            <a:noAutofit/>
          </a:bodyPr>
          <a:lstStyle/>
          <a:p>
            <a:pPr marL="0" marR="0" lvl="0" indent="0" algn="l" rtl="0">
              <a:lnSpc>
                <a:spcPct val="70000"/>
              </a:lnSpc>
              <a:spcBef>
                <a:spcPts val="1100"/>
              </a:spcBef>
              <a:spcAft>
                <a:spcPts val="0"/>
              </a:spcAft>
              <a:buClr>
                <a:srgbClr val="000000"/>
              </a:buClr>
              <a:buSzPts val="1600"/>
              <a:buFont typeface="Arial"/>
              <a:buNone/>
            </a:pPr>
            <a:r>
              <a:rPr lang="ja-JP" sz="1600" b="0" i="0" u="none" strike="noStrike" cap="none">
                <a:solidFill>
                  <a:schemeClr val="dk1"/>
                </a:solidFill>
                <a:latin typeface="Meiryo"/>
                <a:ea typeface="Meiryo"/>
                <a:cs typeface="Meiryo"/>
                <a:sym typeface="Meiryo"/>
              </a:rPr>
              <a:t>※</a:t>
            </a:r>
            <a:r>
              <a:rPr lang="ja-JP" sz="1600" b="0" i="0" u="sng" strike="noStrike" cap="none">
                <a:solidFill>
                  <a:schemeClr val="hlink"/>
                </a:solidFill>
                <a:latin typeface="Meiryo"/>
                <a:ea typeface="Meiryo"/>
                <a:cs typeface="Meiryo"/>
                <a:sym typeface="Meiryo"/>
                <a:hlinkClick r:id="rId3"/>
              </a:rPr>
              <a:t>ゲストユーザーの招待方法はこちら</a:t>
            </a:r>
            <a:endParaRPr sz="1600" b="0" i="0" u="none" strike="noStrike" cap="none">
              <a:solidFill>
                <a:srgbClr val="000000"/>
              </a:solidFill>
              <a:latin typeface="Meiryo"/>
              <a:ea typeface="Meiryo"/>
              <a:cs typeface="Meiryo"/>
              <a:sym typeface="Meiryo"/>
            </a:endParaRPr>
          </a:p>
          <a:p>
            <a:pPr marL="127000" marR="0" lvl="0" indent="0" algn="l" rtl="0">
              <a:lnSpc>
                <a:spcPct val="70000"/>
              </a:lnSpc>
              <a:spcBef>
                <a:spcPts val="1100"/>
              </a:spcBef>
              <a:spcAft>
                <a:spcPts val="0"/>
              </a:spcAft>
              <a:buClr>
                <a:srgbClr val="000000"/>
              </a:buClr>
              <a:buSzPts val="1600"/>
              <a:buFont typeface="Arial"/>
              <a:buNone/>
            </a:pPr>
            <a:endParaRPr sz="1600" b="0" i="0" u="none" strike="noStrike" cap="none">
              <a:solidFill>
                <a:srgbClr val="000000"/>
              </a:solidFill>
              <a:latin typeface="Meiryo"/>
              <a:ea typeface="Meiryo"/>
              <a:cs typeface="Meiryo"/>
              <a:sym typeface="Meiryo"/>
            </a:endParaRPr>
          </a:p>
        </p:txBody>
      </p:sp>
      <p:pic>
        <p:nvPicPr>
          <p:cNvPr id="944" name="Google Shape;944;g3a6f1f20d10_0_567"/>
          <p:cNvPicPr preferRelativeResize="0"/>
          <p:nvPr/>
        </p:nvPicPr>
        <p:blipFill rotWithShape="1">
          <a:blip r:embed="rId4">
            <a:alphaModFix/>
          </a:blip>
          <a:srcRect/>
          <a:stretch/>
        </p:blipFill>
        <p:spPr>
          <a:xfrm>
            <a:off x="8073400" y="3991625"/>
            <a:ext cx="3657600" cy="1681061"/>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948"/>
        <p:cNvGrpSpPr/>
        <p:nvPr/>
      </p:nvGrpSpPr>
      <p:grpSpPr>
        <a:xfrm>
          <a:off x="0" y="0"/>
          <a:ext cx="0" cy="0"/>
          <a:chOff x="0" y="0"/>
          <a:chExt cx="0" cy="0"/>
        </a:xfrm>
      </p:grpSpPr>
      <p:sp>
        <p:nvSpPr>
          <p:cNvPr id="949" name="Google Shape;949;g3a6f1f20d10_0_576"/>
          <p:cNvSpPr txBox="1">
            <a:spLocks noGrp="1"/>
          </p:cNvSpPr>
          <p:nvPr>
            <p:ph type="sldNum" idx="12"/>
          </p:nvPr>
        </p:nvSpPr>
        <p:spPr>
          <a:xfrm>
            <a:off x="11480801" y="8475136"/>
            <a:ext cx="3657600" cy="486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57</a:t>
            </a:fld>
            <a:endParaRPr/>
          </a:p>
        </p:txBody>
      </p:sp>
      <p:sp>
        <p:nvSpPr>
          <p:cNvPr id="950" name="Google Shape;950;g3a6f1f20d10_0_576"/>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57</a:t>
            </a:fld>
            <a:endParaRPr/>
          </a:p>
        </p:txBody>
      </p:sp>
      <p:sp>
        <p:nvSpPr>
          <p:cNvPr id="951" name="Google Shape;951;g3a6f1f20d10_0_576"/>
          <p:cNvSpPr txBox="1">
            <a:spLocks noGrp="1"/>
          </p:cNvSpPr>
          <p:nvPr>
            <p:ph type="title"/>
          </p:nvPr>
        </p:nvSpPr>
        <p:spPr>
          <a:xfrm>
            <a:off x="130262" y="68681"/>
            <a:ext cx="7671000" cy="540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000"/>
              <a:buFont typeface="Arial"/>
              <a:buNone/>
            </a:pPr>
            <a:r>
              <a:rPr lang="ja-JP">
                <a:latin typeface="Meiryo"/>
                <a:ea typeface="Meiryo"/>
                <a:cs typeface="Meiryo"/>
                <a:sym typeface="Meiryo"/>
              </a:rPr>
              <a:t>4.タスクデータの活用</a:t>
            </a:r>
            <a:endParaRPr>
              <a:latin typeface="Meiryo"/>
              <a:ea typeface="Meiryo"/>
              <a:cs typeface="Meiryo"/>
              <a:sym typeface="Meiryo"/>
            </a:endParaRPr>
          </a:p>
        </p:txBody>
      </p:sp>
      <p:sp>
        <p:nvSpPr>
          <p:cNvPr id="952" name="Google Shape;952;g3a6f1f20d10_0_576"/>
          <p:cNvSpPr txBox="1">
            <a:spLocks noGrp="1"/>
          </p:cNvSpPr>
          <p:nvPr>
            <p:ph type="body" idx="1"/>
          </p:nvPr>
        </p:nvSpPr>
        <p:spPr>
          <a:xfrm>
            <a:off x="246125" y="867850"/>
            <a:ext cx="11265000" cy="16305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レポート機能では、タスク・チェックリストの完了数、稼働時間などを確認することが可能です。</a:t>
            </a:r>
            <a:endParaRPr sz="1800">
              <a:latin typeface="Meiryo"/>
              <a:ea typeface="Meiryo"/>
              <a:cs typeface="Meiryo"/>
              <a:sym typeface="Meiryo"/>
            </a:endParaRPr>
          </a:p>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CSVデータを活用することで更に細かな分析を行うこともでき、</a:t>
            </a:r>
            <a:endParaRPr sz="1800">
              <a:latin typeface="Meiryo"/>
              <a:ea typeface="Meiryo"/>
              <a:cs typeface="Meiryo"/>
              <a:sym typeface="Meiryo"/>
            </a:endParaRPr>
          </a:p>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業務負荷の偏りの見直しや、改善が必要な業務の発見につながります。</a:t>
            </a:r>
            <a:endParaRPr sz="1800">
              <a:latin typeface="Meiryo"/>
              <a:ea typeface="Meiryo"/>
              <a:cs typeface="Meiryo"/>
              <a:sym typeface="Meiryo"/>
            </a:endParaRPr>
          </a:p>
          <a:p>
            <a:pPr marL="0" lvl="0" indent="0" algn="ctr" rtl="0">
              <a:lnSpc>
                <a:spcPct val="100000"/>
              </a:lnSpc>
              <a:spcBef>
                <a:spcPts val="1000"/>
              </a:spcBef>
              <a:spcAft>
                <a:spcPts val="0"/>
              </a:spcAft>
              <a:buClr>
                <a:schemeClr val="dk1"/>
              </a:buClr>
              <a:buSzPts val="2000"/>
              <a:buNone/>
            </a:pPr>
            <a:endParaRPr sz="1800">
              <a:latin typeface="Meiryo"/>
              <a:ea typeface="Meiryo"/>
              <a:cs typeface="Meiryo"/>
              <a:sym typeface="Meiryo"/>
            </a:endParaRPr>
          </a:p>
        </p:txBody>
      </p:sp>
      <p:pic>
        <p:nvPicPr>
          <p:cNvPr id="953" name="Google Shape;953;g3a6f1f20d10_0_576"/>
          <p:cNvPicPr preferRelativeResize="0"/>
          <p:nvPr/>
        </p:nvPicPr>
        <p:blipFill rotWithShape="1">
          <a:blip r:embed="rId3">
            <a:alphaModFix/>
          </a:blip>
          <a:srcRect/>
          <a:stretch/>
        </p:blipFill>
        <p:spPr>
          <a:xfrm>
            <a:off x="1403383" y="2307252"/>
            <a:ext cx="5075470" cy="3147809"/>
          </a:xfrm>
          <a:prstGeom prst="rect">
            <a:avLst/>
          </a:prstGeom>
          <a:noFill/>
          <a:ln w="9525" cap="flat" cmpd="sng">
            <a:solidFill>
              <a:srgbClr val="D8D8D8"/>
            </a:solidFill>
            <a:prstDash val="solid"/>
            <a:round/>
            <a:headEnd type="none" w="sm" len="sm"/>
            <a:tailEnd type="none" w="sm" len="sm"/>
          </a:ln>
        </p:spPr>
      </p:pic>
      <p:pic>
        <p:nvPicPr>
          <p:cNvPr id="954" name="Google Shape;954;g3a6f1f20d10_0_576"/>
          <p:cNvPicPr preferRelativeResize="0"/>
          <p:nvPr/>
        </p:nvPicPr>
        <p:blipFill rotWithShape="1">
          <a:blip r:embed="rId4">
            <a:alphaModFix/>
          </a:blip>
          <a:srcRect/>
          <a:stretch/>
        </p:blipFill>
        <p:spPr>
          <a:xfrm>
            <a:off x="6601689" y="2307252"/>
            <a:ext cx="4428443" cy="1590735"/>
          </a:xfrm>
          <a:prstGeom prst="rect">
            <a:avLst/>
          </a:prstGeom>
          <a:noFill/>
          <a:ln w="9525" cap="flat" cmpd="sng">
            <a:solidFill>
              <a:srgbClr val="D8D8D8"/>
            </a:solidFill>
            <a:prstDash val="solid"/>
            <a:round/>
            <a:headEnd type="none" w="sm" len="sm"/>
            <a:tailEnd type="none" w="sm" len="sm"/>
          </a:ln>
        </p:spPr>
      </p:pic>
      <p:pic>
        <p:nvPicPr>
          <p:cNvPr id="955" name="Google Shape;955;g3a6f1f20d10_0_576"/>
          <p:cNvPicPr preferRelativeResize="0"/>
          <p:nvPr/>
        </p:nvPicPr>
        <p:blipFill rotWithShape="1">
          <a:blip r:embed="rId5">
            <a:alphaModFix/>
          </a:blip>
          <a:srcRect t="6621"/>
          <a:stretch/>
        </p:blipFill>
        <p:spPr>
          <a:xfrm>
            <a:off x="6601688" y="3998904"/>
            <a:ext cx="3376251" cy="1456150"/>
          </a:xfrm>
          <a:prstGeom prst="rect">
            <a:avLst/>
          </a:prstGeom>
          <a:noFill/>
          <a:ln w="9525" cap="flat" cmpd="sng">
            <a:solidFill>
              <a:srgbClr val="D8D8D8"/>
            </a:solidFill>
            <a:prstDash val="solid"/>
            <a:round/>
            <a:headEnd type="none" w="sm" len="sm"/>
            <a:tailEnd type="none" w="sm" len="sm"/>
          </a:ln>
        </p:spPr>
      </p:pic>
      <p:sp>
        <p:nvSpPr>
          <p:cNvPr id="956" name="Google Shape;956;g3a6f1f20d10_0_576"/>
          <p:cNvSpPr txBox="1"/>
          <p:nvPr/>
        </p:nvSpPr>
        <p:spPr>
          <a:xfrm>
            <a:off x="1403375" y="5643525"/>
            <a:ext cx="55221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JP" sz="1600" b="0" i="0" u="sng" strike="noStrike" cap="none">
                <a:solidFill>
                  <a:schemeClr val="hlink"/>
                </a:solidFill>
                <a:latin typeface="Meiryo"/>
                <a:ea typeface="Meiryo"/>
                <a:cs typeface="Meiryo"/>
                <a:sym typeface="Meiryo"/>
                <a:hlinkClick r:id="rId6"/>
              </a:rPr>
              <a:t>レポート機能(β版)についての詳細はこちら</a:t>
            </a:r>
            <a:endParaRPr sz="1600" b="0" i="0" u="none" strike="noStrike" cap="none">
              <a:solidFill>
                <a:srgbClr val="000000"/>
              </a:solidFill>
              <a:latin typeface="Meiryo"/>
              <a:ea typeface="Meiryo"/>
              <a:cs typeface="Meiryo"/>
              <a:sym typeface="Meiryo"/>
            </a:endParaRPr>
          </a:p>
        </p:txBody>
      </p:sp>
      <p:sp>
        <p:nvSpPr>
          <p:cNvPr id="957" name="Google Shape;957;g3a6f1f20d10_0_576"/>
          <p:cNvSpPr txBox="1"/>
          <p:nvPr/>
        </p:nvSpPr>
        <p:spPr>
          <a:xfrm>
            <a:off x="1403375" y="6074625"/>
            <a:ext cx="55221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ja-JP" sz="1600" b="0" i="0" u="sng" strike="noStrike" cap="none">
                <a:solidFill>
                  <a:schemeClr val="hlink"/>
                </a:solidFill>
                <a:latin typeface="Meiryo"/>
                <a:ea typeface="Meiryo"/>
                <a:cs typeface="Meiryo"/>
                <a:sym typeface="Meiryo"/>
                <a:hlinkClick r:id="rId7"/>
              </a:rPr>
              <a:t>CSVデータの活用例はこちら</a:t>
            </a:r>
            <a:endParaRPr sz="1600" b="0" i="0" u="none" strike="noStrike" cap="none">
              <a:solidFill>
                <a:srgbClr val="000000"/>
              </a:solidFill>
              <a:latin typeface="Meiryo"/>
              <a:ea typeface="Meiryo"/>
              <a:cs typeface="Meiryo"/>
              <a:sym typeface="Meiryo"/>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961"/>
        <p:cNvGrpSpPr/>
        <p:nvPr/>
      </p:nvGrpSpPr>
      <p:grpSpPr>
        <a:xfrm>
          <a:off x="0" y="0"/>
          <a:ext cx="0" cy="0"/>
          <a:chOff x="0" y="0"/>
          <a:chExt cx="0" cy="0"/>
        </a:xfrm>
      </p:grpSpPr>
      <p:sp>
        <p:nvSpPr>
          <p:cNvPr id="962" name="Google Shape;962;g3a6f1f20d10_0_587"/>
          <p:cNvSpPr/>
          <p:nvPr/>
        </p:nvSpPr>
        <p:spPr>
          <a:xfrm>
            <a:off x="5451971" y="2482388"/>
            <a:ext cx="1309200" cy="1309200"/>
          </a:xfrm>
          <a:prstGeom prst="ellipse">
            <a:avLst/>
          </a:prstGeom>
          <a:noFill/>
          <a:ln w="16925" cap="flat" cmpd="sng">
            <a:solidFill>
              <a:srgbClr val="31538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Meiryo"/>
              <a:ea typeface="Meiryo"/>
              <a:cs typeface="Meiryo"/>
              <a:sym typeface="Meiryo"/>
            </a:endParaRPr>
          </a:p>
        </p:txBody>
      </p:sp>
      <p:pic>
        <p:nvPicPr>
          <p:cNvPr id="963" name="Google Shape;963;g3a6f1f20d10_0_587"/>
          <p:cNvPicPr preferRelativeResize="0"/>
          <p:nvPr/>
        </p:nvPicPr>
        <p:blipFill rotWithShape="1">
          <a:blip r:embed="rId3">
            <a:alphaModFix/>
          </a:blip>
          <a:srcRect r="82276"/>
          <a:stretch/>
        </p:blipFill>
        <p:spPr>
          <a:xfrm>
            <a:off x="5734565" y="2727501"/>
            <a:ext cx="855078" cy="755295"/>
          </a:xfrm>
          <a:prstGeom prst="rect">
            <a:avLst/>
          </a:prstGeom>
          <a:noFill/>
          <a:ln>
            <a:noFill/>
          </a:ln>
        </p:spPr>
      </p:pic>
      <p:grpSp>
        <p:nvGrpSpPr>
          <p:cNvPr id="964" name="Google Shape;964;g3a6f1f20d10_0_587"/>
          <p:cNvGrpSpPr/>
          <p:nvPr/>
        </p:nvGrpSpPr>
        <p:grpSpPr>
          <a:xfrm>
            <a:off x="3758674" y="3335280"/>
            <a:ext cx="998870" cy="998870"/>
            <a:chOff x="1699046" y="2253901"/>
            <a:chExt cx="1208700" cy="1208700"/>
          </a:xfrm>
        </p:grpSpPr>
        <p:pic>
          <p:nvPicPr>
            <p:cNvPr id="965" name="Google Shape;965;g3a6f1f20d10_0_587"/>
            <p:cNvPicPr preferRelativeResize="0"/>
            <p:nvPr/>
          </p:nvPicPr>
          <p:blipFill rotWithShape="1">
            <a:blip r:embed="rId4">
              <a:alphaModFix/>
            </a:blip>
            <a:srcRect/>
            <a:stretch/>
          </p:blipFill>
          <p:spPr>
            <a:xfrm>
              <a:off x="1724346" y="2632885"/>
              <a:ext cx="1158177" cy="487995"/>
            </a:xfrm>
            <a:prstGeom prst="rect">
              <a:avLst/>
            </a:prstGeom>
            <a:noFill/>
            <a:ln>
              <a:noFill/>
            </a:ln>
          </p:spPr>
        </p:pic>
        <p:sp>
          <p:nvSpPr>
            <p:cNvPr id="966" name="Google Shape;966;g3a6f1f20d10_0_587"/>
            <p:cNvSpPr/>
            <p:nvPr/>
          </p:nvSpPr>
          <p:spPr>
            <a:xfrm>
              <a:off x="1699046" y="2253901"/>
              <a:ext cx="1208700" cy="1208700"/>
            </a:xfrm>
            <a:prstGeom prst="ellipse">
              <a:avLst/>
            </a:prstGeom>
            <a:noFill/>
            <a:ln w="16925" cap="flat" cmpd="sng">
              <a:solidFill>
                <a:srgbClr val="31538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Meiryo"/>
                <a:ea typeface="Meiryo"/>
                <a:cs typeface="Meiryo"/>
                <a:sym typeface="Meiryo"/>
              </a:endParaRPr>
            </a:p>
          </p:txBody>
        </p:sp>
      </p:grpSp>
      <p:grpSp>
        <p:nvGrpSpPr>
          <p:cNvPr id="967" name="Google Shape;967;g3a6f1f20d10_0_587"/>
          <p:cNvGrpSpPr/>
          <p:nvPr/>
        </p:nvGrpSpPr>
        <p:grpSpPr>
          <a:xfrm>
            <a:off x="3875766" y="1654006"/>
            <a:ext cx="908096" cy="908096"/>
            <a:chOff x="3237309" y="1870341"/>
            <a:chExt cx="1208700" cy="1208700"/>
          </a:xfrm>
        </p:grpSpPr>
        <p:pic>
          <p:nvPicPr>
            <p:cNvPr id="968" name="Google Shape;968;g3a6f1f20d10_0_587" descr="Microsoft TeamsããApp Storeã§"/>
            <p:cNvPicPr preferRelativeResize="0"/>
            <p:nvPr/>
          </p:nvPicPr>
          <p:blipFill rotWithShape="1">
            <a:blip r:embed="rId5">
              <a:alphaModFix/>
            </a:blip>
            <a:srcRect/>
            <a:stretch/>
          </p:blipFill>
          <p:spPr>
            <a:xfrm>
              <a:off x="3364690" y="1977868"/>
              <a:ext cx="993725" cy="993725"/>
            </a:xfrm>
            <a:prstGeom prst="rect">
              <a:avLst/>
            </a:prstGeom>
            <a:noFill/>
            <a:ln>
              <a:noFill/>
            </a:ln>
          </p:spPr>
        </p:pic>
        <p:sp>
          <p:nvSpPr>
            <p:cNvPr id="969" name="Google Shape;969;g3a6f1f20d10_0_587"/>
            <p:cNvSpPr/>
            <p:nvPr/>
          </p:nvSpPr>
          <p:spPr>
            <a:xfrm>
              <a:off x="3237309" y="1870341"/>
              <a:ext cx="1208700" cy="1208700"/>
            </a:xfrm>
            <a:prstGeom prst="ellipse">
              <a:avLst/>
            </a:prstGeom>
            <a:noFill/>
            <a:ln w="16925" cap="flat" cmpd="sng">
              <a:solidFill>
                <a:srgbClr val="31538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Meiryo"/>
                <a:ea typeface="Meiryo"/>
                <a:cs typeface="Meiryo"/>
                <a:sym typeface="Meiryo"/>
              </a:endParaRPr>
            </a:p>
          </p:txBody>
        </p:sp>
      </p:grpSp>
      <p:cxnSp>
        <p:nvCxnSpPr>
          <p:cNvPr id="970" name="Google Shape;970;g3a6f1f20d10_0_587"/>
          <p:cNvCxnSpPr>
            <a:stCxn id="969" idx="6"/>
            <a:endCxn id="962" idx="1"/>
          </p:cNvCxnSpPr>
          <p:nvPr/>
        </p:nvCxnSpPr>
        <p:spPr>
          <a:xfrm>
            <a:off x="4783862" y="2108054"/>
            <a:ext cx="859800" cy="566100"/>
          </a:xfrm>
          <a:prstGeom prst="straightConnector1">
            <a:avLst/>
          </a:prstGeom>
          <a:noFill/>
          <a:ln w="12700" cap="flat" cmpd="sng">
            <a:solidFill>
              <a:schemeClr val="accent1"/>
            </a:solidFill>
            <a:prstDash val="solid"/>
            <a:miter lim="8000"/>
            <a:headEnd type="none" w="sm" len="sm"/>
            <a:tailEnd type="none" w="sm" len="sm"/>
          </a:ln>
        </p:spPr>
      </p:cxnSp>
      <p:cxnSp>
        <p:nvCxnSpPr>
          <p:cNvPr id="971" name="Google Shape;971;g3a6f1f20d10_0_587"/>
          <p:cNvCxnSpPr>
            <a:stCxn id="966" idx="6"/>
          </p:cNvCxnSpPr>
          <p:nvPr/>
        </p:nvCxnSpPr>
        <p:spPr>
          <a:xfrm rot="10800000" flipH="1">
            <a:off x="4757544" y="3430015"/>
            <a:ext cx="734100" cy="404700"/>
          </a:xfrm>
          <a:prstGeom prst="straightConnector1">
            <a:avLst/>
          </a:prstGeom>
          <a:noFill/>
          <a:ln w="12700" cap="flat" cmpd="sng">
            <a:solidFill>
              <a:schemeClr val="accent1"/>
            </a:solidFill>
            <a:prstDash val="solid"/>
            <a:miter lim="8000"/>
            <a:headEnd type="none" w="sm" len="sm"/>
            <a:tailEnd type="none" w="sm" len="sm"/>
          </a:ln>
        </p:spPr>
      </p:cxnSp>
      <p:grpSp>
        <p:nvGrpSpPr>
          <p:cNvPr id="972" name="Google Shape;972;g3a6f1f20d10_0_587"/>
          <p:cNvGrpSpPr/>
          <p:nvPr/>
        </p:nvGrpSpPr>
        <p:grpSpPr>
          <a:xfrm>
            <a:off x="2339164" y="2633345"/>
            <a:ext cx="908096" cy="908096"/>
            <a:chOff x="6221794" y="1151232"/>
            <a:chExt cx="1208700" cy="1208700"/>
          </a:xfrm>
        </p:grpSpPr>
        <p:pic>
          <p:nvPicPr>
            <p:cNvPr id="973" name="Google Shape;973;g3a6f1f20d10_0_587" descr="ã¡ã¼ã«ã§ã®å¾¡ä¸­ã®æ­£ããä½¿ãæ¹ï¼"/>
            <p:cNvPicPr preferRelativeResize="0"/>
            <p:nvPr/>
          </p:nvPicPr>
          <p:blipFill rotWithShape="1">
            <a:blip r:embed="rId6">
              <a:alphaModFix/>
            </a:blip>
            <a:srcRect/>
            <a:stretch/>
          </p:blipFill>
          <p:spPr>
            <a:xfrm>
              <a:off x="6256132" y="1435225"/>
              <a:ext cx="1140105" cy="704584"/>
            </a:xfrm>
            <a:prstGeom prst="rect">
              <a:avLst/>
            </a:prstGeom>
            <a:noFill/>
            <a:ln>
              <a:noFill/>
            </a:ln>
          </p:spPr>
        </p:pic>
        <p:sp>
          <p:nvSpPr>
            <p:cNvPr id="974" name="Google Shape;974;g3a6f1f20d10_0_587"/>
            <p:cNvSpPr/>
            <p:nvPr/>
          </p:nvSpPr>
          <p:spPr>
            <a:xfrm>
              <a:off x="6221794" y="1151232"/>
              <a:ext cx="1208700" cy="1208700"/>
            </a:xfrm>
            <a:prstGeom prst="ellipse">
              <a:avLst/>
            </a:prstGeom>
            <a:noFill/>
            <a:ln w="16925" cap="flat" cmpd="sng">
              <a:solidFill>
                <a:srgbClr val="31538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Meiryo"/>
                <a:ea typeface="Meiryo"/>
                <a:cs typeface="Meiryo"/>
                <a:sym typeface="Meiryo"/>
              </a:endParaRPr>
            </a:p>
          </p:txBody>
        </p:sp>
      </p:grpSp>
      <p:cxnSp>
        <p:nvCxnSpPr>
          <p:cNvPr id="975" name="Google Shape;975;g3a6f1f20d10_0_587"/>
          <p:cNvCxnSpPr>
            <a:stCxn id="974" idx="6"/>
            <a:endCxn id="962" idx="2"/>
          </p:cNvCxnSpPr>
          <p:nvPr/>
        </p:nvCxnSpPr>
        <p:spPr>
          <a:xfrm>
            <a:off x="3247260" y="3087393"/>
            <a:ext cx="2204700" cy="49500"/>
          </a:xfrm>
          <a:prstGeom prst="straightConnector1">
            <a:avLst/>
          </a:prstGeom>
          <a:noFill/>
          <a:ln w="12700" cap="flat" cmpd="sng">
            <a:solidFill>
              <a:schemeClr val="accent1"/>
            </a:solidFill>
            <a:prstDash val="solid"/>
            <a:miter lim="8000"/>
            <a:headEnd type="none" w="sm" len="sm"/>
            <a:tailEnd type="none" w="sm" len="sm"/>
          </a:ln>
        </p:spPr>
      </p:cxnSp>
      <p:grpSp>
        <p:nvGrpSpPr>
          <p:cNvPr id="976" name="Google Shape;976;g3a6f1f20d10_0_587"/>
          <p:cNvGrpSpPr/>
          <p:nvPr/>
        </p:nvGrpSpPr>
        <p:grpSpPr>
          <a:xfrm>
            <a:off x="8977583" y="2142300"/>
            <a:ext cx="825663" cy="825663"/>
            <a:chOff x="6877597" y="2196134"/>
            <a:chExt cx="1208700" cy="1208700"/>
          </a:xfrm>
        </p:grpSpPr>
        <p:pic>
          <p:nvPicPr>
            <p:cNvPr id="977" name="Google Shape;977;g3a6f1f20d10_0_587" descr="ããã¡ãã®ã­ãããã®ã¤ã©ã¹ã | ããããããªã¼ç´ æé ãããã¨ã"/>
            <p:cNvPicPr preferRelativeResize="0"/>
            <p:nvPr/>
          </p:nvPicPr>
          <p:blipFill rotWithShape="1">
            <a:blip r:embed="rId7">
              <a:alphaModFix/>
            </a:blip>
            <a:srcRect/>
            <a:stretch/>
          </p:blipFill>
          <p:spPr>
            <a:xfrm>
              <a:off x="7074257" y="2283071"/>
              <a:ext cx="815461" cy="1082716"/>
            </a:xfrm>
            <a:prstGeom prst="rect">
              <a:avLst/>
            </a:prstGeom>
            <a:noFill/>
            <a:ln>
              <a:noFill/>
            </a:ln>
          </p:spPr>
        </p:pic>
        <p:sp>
          <p:nvSpPr>
            <p:cNvPr id="978" name="Google Shape;978;g3a6f1f20d10_0_587"/>
            <p:cNvSpPr/>
            <p:nvPr/>
          </p:nvSpPr>
          <p:spPr>
            <a:xfrm>
              <a:off x="6877597" y="2196134"/>
              <a:ext cx="1208700" cy="1208700"/>
            </a:xfrm>
            <a:prstGeom prst="ellipse">
              <a:avLst/>
            </a:prstGeom>
            <a:noFill/>
            <a:ln w="16925" cap="flat" cmpd="sng">
              <a:solidFill>
                <a:srgbClr val="31538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Meiryo"/>
                <a:ea typeface="Meiryo"/>
                <a:cs typeface="Meiryo"/>
                <a:sym typeface="Meiryo"/>
              </a:endParaRPr>
            </a:p>
          </p:txBody>
        </p:sp>
      </p:grpSp>
      <p:grpSp>
        <p:nvGrpSpPr>
          <p:cNvPr id="979" name="Google Shape;979;g3a6f1f20d10_0_587"/>
          <p:cNvGrpSpPr/>
          <p:nvPr/>
        </p:nvGrpSpPr>
        <p:grpSpPr>
          <a:xfrm>
            <a:off x="7115205" y="1820956"/>
            <a:ext cx="825663" cy="1170917"/>
            <a:chOff x="5928649" y="1738379"/>
            <a:chExt cx="1208700" cy="1714123"/>
          </a:xfrm>
        </p:grpSpPr>
        <p:sp>
          <p:nvSpPr>
            <p:cNvPr id="980" name="Google Shape;980;g3a6f1f20d10_0_587"/>
            <p:cNvSpPr/>
            <p:nvPr/>
          </p:nvSpPr>
          <p:spPr>
            <a:xfrm>
              <a:off x="5928649" y="1738379"/>
              <a:ext cx="1208700" cy="1208700"/>
            </a:xfrm>
            <a:prstGeom prst="ellipse">
              <a:avLst/>
            </a:prstGeom>
            <a:noFill/>
            <a:ln w="16925" cap="flat" cmpd="sng">
              <a:solidFill>
                <a:srgbClr val="31538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Meiryo"/>
                <a:ea typeface="Meiryo"/>
                <a:cs typeface="Meiryo"/>
                <a:sym typeface="Meiryo"/>
              </a:endParaRPr>
            </a:p>
          </p:txBody>
        </p:sp>
        <p:sp>
          <p:nvSpPr>
            <p:cNvPr id="981" name="Google Shape;981;g3a6f1f20d10_0_587"/>
            <p:cNvSpPr txBox="1"/>
            <p:nvPr/>
          </p:nvSpPr>
          <p:spPr>
            <a:xfrm>
              <a:off x="5957666" y="2889102"/>
              <a:ext cx="1150800" cy="5634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900"/>
                <a:buFont typeface="Arial"/>
                <a:buNone/>
              </a:pPr>
              <a:r>
                <a:rPr lang="ja-JP" sz="1900" b="0" i="0" u="none" strike="noStrike" cap="none">
                  <a:solidFill>
                    <a:schemeClr val="dk1"/>
                  </a:solidFill>
                  <a:latin typeface="Meiryo"/>
                  <a:ea typeface="Meiryo"/>
                  <a:cs typeface="Meiryo"/>
                  <a:sym typeface="Meiryo"/>
                </a:rPr>
                <a:t>CRM</a:t>
              </a:r>
              <a:endParaRPr sz="1900" b="0" i="0" u="none" strike="noStrike" cap="none">
                <a:solidFill>
                  <a:schemeClr val="dk1"/>
                </a:solidFill>
                <a:latin typeface="Meiryo"/>
                <a:ea typeface="Meiryo"/>
                <a:cs typeface="Meiryo"/>
                <a:sym typeface="Meiryo"/>
              </a:endParaRPr>
            </a:p>
          </p:txBody>
        </p:sp>
        <p:pic>
          <p:nvPicPr>
            <p:cNvPr id="982" name="Google Shape;982;g3a6f1f20d10_0_587" descr="つながり"/>
            <p:cNvPicPr preferRelativeResize="0"/>
            <p:nvPr/>
          </p:nvPicPr>
          <p:blipFill rotWithShape="1">
            <a:blip r:embed="rId8">
              <a:alphaModFix/>
            </a:blip>
            <a:srcRect/>
            <a:stretch/>
          </p:blipFill>
          <p:spPr>
            <a:xfrm>
              <a:off x="6090660" y="1885569"/>
              <a:ext cx="914400" cy="914400"/>
            </a:xfrm>
            <a:prstGeom prst="rect">
              <a:avLst/>
            </a:prstGeom>
            <a:noFill/>
            <a:ln>
              <a:noFill/>
            </a:ln>
          </p:spPr>
        </p:pic>
      </p:grpSp>
      <p:sp>
        <p:nvSpPr>
          <p:cNvPr id="983" name="Google Shape;983;g3a6f1f20d10_0_587"/>
          <p:cNvSpPr txBox="1"/>
          <p:nvPr/>
        </p:nvSpPr>
        <p:spPr>
          <a:xfrm>
            <a:off x="8866731" y="3048691"/>
            <a:ext cx="1046100" cy="384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900"/>
              <a:buFont typeface="Arial"/>
              <a:buNone/>
            </a:pPr>
            <a:r>
              <a:rPr lang="ja-JP" sz="1900" b="0" i="0" u="none" strike="noStrike" cap="none">
                <a:solidFill>
                  <a:schemeClr val="dk1"/>
                </a:solidFill>
                <a:latin typeface="Meiryo"/>
                <a:ea typeface="Meiryo"/>
                <a:cs typeface="Meiryo"/>
                <a:sym typeface="Meiryo"/>
              </a:rPr>
              <a:t>RPA</a:t>
            </a:r>
            <a:endParaRPr sz="1900" b="0" i="0" u="none" strike="noStrike" cap="none">
              <a:solidFill>
                <a:schemeClr val="dk1"/>
              </a:solidFill>
              <a:latin typeface="Meiryo"/>
              <a:ea typeface="Meiryo"/>
              <a:cs typeface="Meiryo"/>
              <a:sym typeface="Meiryo"/>
            </a:endParaRPr>
          </a:p>
        </p:txBody>
      </p:sp>
      <p:grpSp>
        <p:nvGrpSpPr>
          <p:cNvPr id="984" name="Google Shape;984;g3a6f1f20d10_0_587"/>
          <p:cNvGrpSpPr/>
          <p:nvPr/>
        </p:nvGrpSpPr>
        <p:grpSpPr>
          <a:xfrm>
            <a:off x="7663396" y="3156355"/>
            <a:ext cx="1448349" cy="1335731"/>
            <a:chOff x="5767217" y="3395067"/>
            <a:chExt cx="1752600" cy="1616325"/>
          </a:xfrm>
        </p:grpSpPr>
        <p:sp>
          <p:nvSpPr>
            <p:cNvPr id="985" name="Google Shape;985;g3a6f1f20d10_0_587"/>
            <p:cNvSpPr/>
            <p:nvPr/>
          </p:nvSpPr>
          <p:spPr>
            <a:xfrm>
              <a:off x="5928649" y="3395067"/>
              <a:ext cx="1208700" cy="1208700"/>
            </a:xfrm>
            <a:prstGeom prst="ellipse">
              <a:avLst/>
            </a:prstGeom>
            <a:noFill/>
            <a:ln w="16925" cap="flat" cmpd="sng">
              <a:solidFill>
                <a:srgbClr val="31538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900"/>
                <a:buFont typeface="Arial"/>
                <a:buNone/>
              </a:pPr>
              <a:endParaRPr sz="1900" b="0" i="0" u="none" strike="noStrike" cap="none">
                <a:solidFill>
                  <a:schemeClr val="lt1"/>
                </a:solidFill>
                <a:latin typeface="Meiryo"/>
                <a:ea typeface="Meiryo"/>
                <a:cs typeface="Meiryo"/>
                <a:sym typeface="Meiryo"/>
              </a:endParaRPr>
            </a:p>
          </p:txBody>
        </p:sp>
        <p:sp>
          <p:nvSpPr>
            <p:cNvPr id="986" name="Google Shape;986;g3a6f1f20d10_0_587"/>
            <p:cNvSpPr txBox="1"/>
            <p:nvPr/>
          </p:nvSpPr>
          <p:spPr>
            <a:xfrm>
              <a:off x="5767217" y="4545792"/>
              <a:ext cx="1752600" cy="465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900"/>
                <a:buFont typeface="Arial"/>
                <a:buNone/>
              </a:pPr>
              <a:r>
                <a:rPr lang="ja-JP" sz="1900" b="0" i="0" u="none" strike="noStrike" cap="none">
                  <a:solidFill>
                    <a:schemeClr val="dk1"/>
                  </a:solidFill>
                  <a:latin typeface="Meiryo"/>
                  <a:ea typeface="Meiryo"/>
                  <a:cs typeface="Meiryo"/>
                  <a:sym typeface="Meiryo"/>
                </a:rPr>
                <a:t>マニュアル</a:t>
              </a:r>
              <a:endParaRPr sz="1900" b="0" i="0" u="none" strike="noStrike" cap="none">
                <a:solidFill>
                  <a:schemeClr val="dk1"/>
                </a:solidFill>
                <a:latin typeface="Meiryo"/>
                <a:ea typeface="Meiryo"/>
                <a:cs typeface="Meiryo"/>
                <a:sym typeface="Meiryo"/>
              </a:endParaRPr>
            </a:p>
          </p:txBody>
        </p:sp>
      </p:grpSp>
      <p:cxnSp>
        <p:nvCxnSpPr>
          <p:cNvPr id="987" name="Google Shape;987;g3a6f1f20d10_0_587"/>
          <p:cNvCxnSpPr>
            <a:stCxn id="980" idx="3"/>
          </p:cNvCxnSpPr>
          <p:nvPr/>
        </p:nvCxnSpPr>
        <p:spPr>
          <a:xfrm flipH="1">
            <a:off x="6724621" y="2525703"/>
            <a:ext cx="511500" cy="378900"/>
          </a:xfrm>
          <a:prstGeom prst="straightConnector1">
            <a:avLst/>
          </a:prstGeom>
          <a:noFill/>
          <a:ln w="12700" cap="flat" cmpd="sng">
            <a:solidFill>
              <a:schemeClr val="accent1"/>
            </a:solidFill>
            <a:prstDash val="solid"/>
            <a:miter lim="8000"/>
            <a:headEnd type="none" w="sm" len="sm"/>
            <a:tailEnd type="none" w="sm" len="sm"/>
          </a:ln>
        </p:spPr>
      </p:cxnSp>
      <p:cxnSp>
        <p:nvCxnSpPr>
          <p:cNvPr id="988" name="Google Shape;988;g3a6f1f20d10_0_587"/>
          <p:cNvCxnSpPr>
            <a:endCxn id="962" idx="6"/>
          </p:cNvCxnSpPr>
          <p:nvPr/>
        </p:nvCxnSpPr>
        <p:spPr>
          <a:xfrm flipH="1">
            <a:off x="6761171" y="2750588"/>
            <a:ext cx="2282700" cy="386400"/>
          </a:xfrm>
          <a:prstGeom prst="straightConnector1">
            <a:avLst/>
          </a:prstGeom>
          <a:noFill/>
          <a:ln w="12700" cap="flat" cmpd="sng">
            <a:solidFill>
              <a:schemeClr val="accent1"/>
            </a:solidFill>
            <a:prstDash val="solid"/>
            <a:miter lim="8000"/>
            <a:headEnd type="none" w="sm" len="sm"/>
            <a:tailEnd type="none" w="sm" len="sm"/>
          </a:ln>
        </p:spPr>
      </p:cxnSp>
      <p:cxnSp>
        <p:nvCxnSpPr>
          <p:cNvPr id="989" name="Google Shape;989;g3a6f1f20d10_0_587"/>
          <p:cNvCxnSpPr>
            <a:stCxn id="985" idx="2"/>
          </p:cNvCxnSpPr>
          <p:nvPr/>
        </p:nvCxnSpPr>
        <p:spPr>
          <a:xfrm rot="10800000">
            <a:off x="6760303" y="3258890"/>
            <a:ext cx="1036500" cy="396900"/>
          </a:xfrm>
          <a:prstGeom prst="straightConnector1">
            <a:avLst/>
          </a:prstGeom>
          <a:noFill/>
          <a:ln w="12700" cap="flat" cmpd="sng">
            <a:solidFill>
              <a:schemeClr val="accent1"/>
            </a:solidFill>
            <a:prstDash val="solid"/>
            <a:miter lim="8000"/>
            <a:headEnd type="none" w="sm" len="sm"/>
            <a:tailEnd type="none" w="sm" len="sm"/>
          </a:ln>
        </p:spPr>
      </p:cxnSp>
      <p:sp>
        <p:nvSpPr>
          <p:cNvPr id="990" name="Google Shape;990;g3a6f1f20d10_0_587"/>
          <p:cNvSpPr txBox="1"/>
          <p:nvPr/>
        </p:nvSpPr>
        <p:spPr>
          <a:xfrm>
            <a:off x="3660137" y="2579544"/>
            <a:ext cx="1689300" cy="384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900"/>
              <a:buFont typeface="Arial"/>
              <a:buNone/>
            </a:pPr>
            <a:r>
              <a:rPr lang="ja-JP" sz="1900" b="0" i="0" u="none" strike="noStrike" cap="none">
                <a:solidFill>
                  <a:schemeClr val="dk1"/>
                </a:solidFill>
                <a:latin typeface="Meiryo"/>
                <a:ea typeface="Meiryo"/>
                <a:cs typeface="Meiryo"/>
                <a:sym typeface="Meiryo"/>
              </a:rPr>
              <a:t>MS Teams</a:t>
            </a:r>
            <a:endParaRPr sz="1900" b="0" i="0" u="none" strike="noStrike" cap="none">
              <a:solidFill>
                <a:schemeClr val="dk1"/>
              </a:solidFill>
              <a:latin typeface="Meiryo"/>
              <a:ea typeface="Meiryo"/>
              <a:cs typeface="Meiryo"/>
              <a:sym typeface="Meiryo"/>
            </a:endParaRPr>
          </a:p>
        </p:txBody>
      </p:sp>
      <p:sp>
        <p:nvSpPr>
          <p:cNvPr id="991" name="Google Shape;991;g3a6f1f20d10_0_587"/>
          <p:cNvSpPr txBox="1"/>
          <p:nvPr/>
        </p:nvSpPr>
        <p:spPr>
          <a:xfrm>
            <a:off x="2279158" y="3508328"/>
            <a:ext cx="1140000" cy="384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900"/>
              <a:buFont typeface="Arial"/>
              <a:buNone/>
            </a:pPr>
            <a:r>
              <a:rPr lang="ja-JP" sz="1900" b="0" i="0" u="none" strike="noStrike" cap="none">
                <a:solidFill>
                  <a:schemeClr val="dk1"/>
                </a:solidFill>
                <a:latin typeface="Meiryo"/>
                <a:ea typeface="Meiryo"/>
                <a:cs typeface="Meiryo"/>
                <a:sym typeface="Meiryo"/>
              </a:rPr>
              <a:t>E-mail</a:t>
            </a:r>
            <a:endParaRPr sz="1900" b="0" i="0" u="none" strike="noStrike" cap="none">
              <a:solidFill>
                <a:schemeClr val="dk1"/>
              </a:solidFill>
              <a:latin typeface="Meiryo"/>
              <a:ea typeface="Meiryo"/>
              <a:cs typeface="Meiryo"/>
              <a:sym typeface="Meiryo"/>
            </a:endParaRPr>
          </a:p>
        </p:txBody>
      </p:sp>
      <p:sp>
        <p:nvSpPr>
          <p:cNvPr id="992" name="Google Shape;992;g3a6f1f20d10_0_587"/>
          <p:cNvSpPr txBox="1"/>
          <p:nvPr/>
        </p:nvSpPr>
        <p:spPr>
          <a:xfrm>
            <a:off x="4558754" y="4091329"/>
            <a:ext cx="856500" cy="384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900"/>
              <a:buFont typeface="Arial"/>
              <a:buNone/>
            </a:pPr>
            <a:r>
              <a:rPr lang="ja-JP" sz="1900" b="0" i="0" u="none" strike="noStrike" cap="none">
                <a:solidFill>
                  <a:schemeClr val="dk1"/>
                </a:solidFill>
                <a:latin typeface="Meiryo"/>
                <a:ea typeface="Meiryo"/>
                <a:cs typeface="Meiryo"/>
                <a:sym typeface="Meiryo"/>
              </a:rPr>
              <a:t>slack</a:t>
            </a:r>
            <a:endParaRPr sz="1900" b="0" i="0" u="none" strike="noStrike" cap="none">
              <a:solidFill>
                <a:schemeClr val="dk1"/>
              </a:solidFill>
              <a:latin typeface="Meiryo"/>
              <a:ea typeface="Meiryo"/>
              <a:cs typeface="Meiryo"/>
              <a:sym typeface="Meiryo"/>
            </a:endParaRPr>
          </a:p>
        </p:txBody>
      </p:sp>
      <p:pic>
        <p:nvPicPr>
          <p:cNvPr id="993" name="Google Shape;993;g3a6f1f20d10_0_587" descr="Teachme Biz - Google Play のアプリ"/>
          <p:cNvPicPr preferRelativeResize="0"/>
          <p:nvPr/>
        </p:nvPicPr>
        <p:blipFill rotWithShape="1">
          <a:blip r:embed="rId9">
            <a:alphaModFix/>
          </a:blip>
          <a:srcRect/>
          <a:stretch/>
        </p:blipFill>
        <p:spPr>
          <a:xfrm>
            <a:off x="7831634" y="3214193"/>
            <a:ext cx="877200" cy="877200"/>
          </a:xfrm>
          <a:prstGeom prst="ellipse">
            <a:avLst/>
          </a:prstGeom>
          <a:noFill/>
          <a:ln>
            <a:noFill/>
          </a:ln>
        </p:spPr>
      </p:pic>
      <p:sp>
        <p:nvSpPr>
          <p:cNvPr id="994" name="Google Shape;994;g3a6f1f20d10_0_587"/>
          <p:cNvSpPr txBox="1">
            <a:spLocks noGrp="1"/>
          </p:cNvSpPr>
          <p:nvPr>
            <p:ph type="sldNum" idx="12"/>
          </p:nvPr>
        </p:nvSpPr>
        <p:spPr>
          <a:xfrm>
            <a:off x="11480801" y="8475136"/>
            <a:ext cx="3657600" cy="486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58</a:t>
            </a:fld>
            <a:endParaRPr/>
          </a:p>
        </p:txBody>
      </p:sp>
      <p:sp>
        <p:nvSpPr>
          <p:cNvPr id="995" name="Google Shape;995;g3a6f1f20d10_0_587"/>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58</a:t>
            </a:fld>
            <a:endParaRPr/>
          </a:p>
        </p:txBody>
      </p:sp>
      <p:sp>
        <p:nvSpPr>
          <p:cNvPr id="996" name="Google Shape;996;g3a6f1f20d10_0_587"/>
          <p:cNvSpPr txBox="1">
            <a:spLocks noGrp="1"/>
          </p:cNvSpPr>
          <p:nvPr>
            <p:ph type="title"/>
          </p:nvPr>
        </p:nvSpPr>
        <p:spPr>
          <a:xfrm>
            <a:off x="130262" y="68681"/>
            <a:ext cx="7671000" cy="540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000"/>
              <a:buFont typeface="Arial"/>
              <a:buNone/>
            </a:pPr>
            <a:r>
              <a:rPr lang="ja-JP">
                <a:latin typeface="Meiryo"/>
                <a:ea typeface="Meiryo"/>
                <a:cs typeface="Meiryo"/>
                <a:sym typeface="Meiryo"/>
              </a:rPr>
              <a:t>5.システム連携で効率化！</a:t>
            </a:r>
            <a:endParaRPr>
              <a:latin typeface="Meiryo"/>
              <a:ea typeface="Meiryo"/>
              <a:cs typeface="Meiryo"/>
              <a:sym typeface="Meiryo"/>
            </a:endParaRPr>
          </a:p>
        </p:txBody>
      </p:sp>
      <p:sp>
        <p:nvSpPr>
          <p:cNvPr id="997" name="Google Shape;997;g3a6f1f20d10_0_587"/>
          <p:cNvSpPr txBox="1">
            <a:spLocks noGrp="1"/>
          </p:cNvSpPr>
          <p:nvPr>
            <p:ph type="body" idx="1"/>
          </p:nvPr>
        </p:nvSpPr>
        <p:spPr>
          <a:xfrm>
            <a:off x="246125" y="867850"/>
            <a:ext cx="11265000" cy="16305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Bizer teamと他システムを連携し、より効率的な業務管理を行いましょう！</a:t>
            </a:r>
            <a:endParaRPr sz="1800">
              <a:latin typeface="Meiryo"/>
              <a:ea typeface="Meiryo"/>
              <a:cs typeface="Meiryo"/>
              <a:sym typeface="Meiryo"/>
            </a:endParaRPr>
          </a:p>
          <a:p>
            <a:pPr marL="0" lvl="0" indent="0" algn="l" rtl="0">
              <a:lnSpc>
                <a:spcPct val="100000"/>
              </a:lnSpc>
              <a:spcBef>
                <a:spcPts val="1000"/>
              </a:spcBef>
              <a:spcAft>
                <a:spcPts val="0"/>
              </a:spcAft>
              <a:buClr>
                <a:schemeClr val="dk1"/>
              </a:buClr>
              <a:buSzPts val="2000"/>
              <a:buNone/>
            </a:pPr>
            <a:endParaRPr sz="1800">
              <a:latin typeface="Meiryo"/>
              <a:ea typeface="Meiryo"/>
              <a:cs typeface="Meiryo"/>
              <a:sym typeface="Meiryo"/>
            </a:endParaRPr>
          </a:p>
        </p:txBody>
      </p:sp>
      <p:sp>
        <p:nvSpPr>
          <p:cNvPr id="998" name="Google Shape;998;g3a6f1f20d10_0_587"/>
          <p:cNvSpPr txBox="1"/>
          <p:nvPr/>
        </p:nvSpPr>
        <p:spPr>
          <a:xfrm>
            <a:off x="4044900" y="4807250"/>
            <a:ext cx="4102200" cy="1536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1600"/>
              <a:buFont typeface="Arial"/>
              <a:buNone/>
            </a:pPr>
            <a:r>
              <a:rPr lang="ja-JP" sz="1800" b="1" i="0" u="none" strike="noStrike" cap="none">
                <a:solidFill>
                  <a:schemeClr val="dk1"/>
                </a:solidFill>
                <a:latin typeface="Meiryo"/>
                <a:ea typeface="Meiryo"/>
                <a:cs typeface="Meiryo"/>
                <a:sym typeface="Meiryo"/>
              </a:rPr>
              <a:t>Bizer team⇔外部システム連携の形</a:t>
            </a:r>
            <a:endParaRPr sz="1800" b="1" i="0" u="none" strike="noStrike" cap="none">
              <a:solidFill>
                <a:schemeClr val="dk1"/>
              </a:solidFill>
              <a:latin typeface="Meiryo"/>
              <a:ea typeface="Meiryo"/>
              <a:cs typeface="Meiryo"/>
              <a:sym typeface="Meiryo"/>
            </a:endParaRPr>
          </a:p>
          <a:p>
            <a:pPr marL="457200" marR="0" lvl="0" indent="-330200" algn="l" rtl="0">
              <a:lnSpc>
                <a:spcPct val="100000"/>
              </a:lnSpc>
              <a:spcBef>
                <a:spcPts val="700"/>
              </a:spcBef>
              <a:spcAft>
                <a:spcPts val="0"/>
              </a:spcAft>
              <a:buClr>
                <a:schemeClr val="dk1"/>
              </a:buClr>
              <a:buSzPts val="1600"/>
              <a:buFont typeface="Meiryo"/>
              <a:buChar char="●"/>
            </a:pPr>
            <a:r>
              <a:rPr lang="ja-JP" sz="1600" b="0" i="0" u="none" strike="noStrike" cap="none">
                <a:solidFill>
                  <a:schemeClr val="dk1"/>
                </a:solidFill>
                <a:latin typeface="Meiryo"/>
                <a:ea typeface="Meiryo"/>
                <a:cs typeface="Meiryo"/>
                <a:sym typeface="Meiryo"/>
              </a:rPr>
              <a:t>Open API（</a:t>
            </a:r>
            <a:r>
              <a:rPr lang="ja-JP" sz="1600" b="0" i="0" u="sng" strike="noStrike" cap="none">
                <a:solidFill>
                  <a:schemeClr val="hlink"/>
                </a:solidFill>
                <a:latin typeface="Meiryo"/>
                <a:ea typeface="Meiryo"/>
                <a:cs typeface="Meiryo"/>
                <a:sym typeface="Meiryo"/>
                <a:hlinkClick r:id="rId10"/>
              </a:rPr>
              <a:t>APIドキュメント</a:t>
            </a:r>
            <a:r>
              <a:rPr lang="ja-JP" sz="1600" b="0" i="0" u="none" strike="noStrike" cap="none">
                <a:solidFill>
                  <a:schemeClr val="dk1"/>
                </a:solidFill>
                <a:latin typeface="Meiryo"/>
                <a:ea typeface="Meiryo"/>
                <a:cs typeface="Meiryo"/>
                <a:sym typeface="Meiryo"/>
              </a:rPr>
              <a:t>）</a:t>
            </a:r>
            <a:endParaRPr sz="1600" b="0" i="0" u="none" strike="noStrike" cap="none">
              <a:solidFill>
                <a:schemeClr val="dk1"/>
              </a:solidFill>
              <a:latin typeface="Meiryo"/>
              <a:ea typeface="Meiryo"/>
              <a:cs typeface="Meiryo"/>
              <a:sym typeface="Meiryo"/>
            </a:endParaRPr>
          </a:p>
          <a:p>
            <a:pPr marL="457200" marR="0" lvl="0" indent="-330200" algn="l" rtl="0">
              <a:lnSpc>
                <a:spcPct val="100000"/>
              </a:lnSpc>
              <a:spcBef>
                <a:spcPts val="0"/>
              </a:spcBef>
              <a:spcAft>
                <a:spcPts val="0"/>
              </a:spcAft>
              <a:buClr>
                <a:schemeClr val="dk1"/>
              </a:buClr>
              <a:buSzPts val="1600"/>
              <a:buFont typeface="Meiryo"/>
              <a:buChar char="●"/>
            </a:pPr>
            <a:r>
              <a:rPr lang="ja-JP" sz="1600" b="0" i="0" u="none" strike="noStrike" cap="none">
                <a:solidFill>
                  <a:schemeClr val="dk1"/>
                </a:solidFill>
                <a:latin typeface="Meiryo"/>
                <a:ea typeface="Meiryo"/>
                <a:cs typeface="Meiryo"/>
                <a:sym typeface="Meiryo"/>
              </a:rPr>
              <a:t>App（通知連携：</a:t>
            </a:r>
            <a:r>
              <a:rPr lang="ja-JP" sz="1600" b="0" i="0" u="sng" strike="noStrike" cap="none">
                <a:solidFill>
                  <a:schemeClr val="hlink"/>
                </a:solidFill>
                <a:latin typeface="Meiryo"/>
                <a:ea typeface="Meiryo"/>
                <a:cs typeface="Meiryo"/>
                <a:sym typeface="Meiryo"/>
                <a:hlinkClick r:id="rId11"/>
              </a:rPr>
              <a:t>slack, MS Teams</a:t>
            </a:r>
            <a:r>
              <a:rPr lang="ja-JP" sz="1600" b="0" i="0" u="none" strike="noStrike" cap="none">
                <a:solidFill>
                  <a:schemeClr val="dk1"/>
                </a:solidFill>
                <a:latin typeface="Meiryo"/>
                <a:ea typeface="Meiryo"/>
                <a:cs typeface="Meiryo"/>
                <a:sym typeface="Meiryo"/>
              </a:rPr>
              <a:t>）</a:t>
            </a:r>
            <a:endParaRPr sz="1600" b="0" i="0" u="none" strike="noStrike" cap="none">
              <a:solidFill>
                <a:schemeClr val="dk1"/>
              </a:solidFill>
              <a:latin typeface="Meiryo"/>
              <a:ea typeface="Meiryo"/>
              <a:cs typeface="Meiryo"/>
              <a:sym typeface="Meiryo"/>
            </a:endParaRPr>
          </a:p>
          <a:p>
            <a:pPr marL="457200" marR="0" lvl="0" indent="-330200" algn="l" rtl="0">
              <a:lnSpc>
                <a:spcPct val="100000"/>
              </a:lnSpc>
              <a:spcBef>
                <a:spcPts val="0"/>
              </a:spcBef>
              <a:spcAft>
                <a:spcPts val="0"/>
              </a:spcAft>
              <a:buClr>
                <a:schemeClr val="dk1"/>
              </a:buClr>
              <a:buSzPts val="1600"/>
              <a:buFont typeface="Meiryo"/>
              <a:buChar char="●"/>
            </a:pPr>
            <a:r>
              <a:rPr lang="ja-JP" sz="1600" b="0" i="0" u="sng" strike="noStrike" cap="none">
                <a:solidFill>
                  <a:schemeClr val="hlink"/>
                </a:solidFill>
                <a:latin typeface="Meiryo"/>
                <a:ea typeface="Meiryo"/>
                <a:cs typeface="Meiryo"/>
                <a:sym typeface="Meiryo"/>
                <a:hlinkClick r:id="rId12"/>
              </a:rPr>
              <a:t>CSV出力</a:t>
            </a:r>
            <a:endParaRPr sz="1600" b="0" i="0" u="none" strike="noStrike" cap="none">
              <a:solidFill>
                <a:schemeClr val="dk1"/>
              </a:solidFill>
              <a:latin typeface="Meiryo"/>
              <a:ea typeface="Meiryo"/>
              <a:cs typeface="Meiryo"/>
              <a:sym typeface="Meiryo"/>
            </a:endParaRPr>
          </a:p>
          <a:p>
            <a:pPr marL="457200" marR="0" lvl="0" indent="-330200" algn="l" rtl="0">
              <a:lnSpc>
                <a:spcPct val="100000"/>
              </a:lnSpc>
              <a:spcBef>
                <a:spcPts val="0"/>
              </a:spcBef>
              <a:spcAft>
                <a:spcPts val="0"/>
              </a:spcAft>
              <a:buClr>
                <a:schemeClr val="dk1"/>
              </a:buClr>
              <a:buSzPts val="1600"/>
              <a:buFont typeface="Meiryo"/>
              <a:buChar char="●"/>
            </a:pPr>
            <a:r>
              <a:rPr lang="ja-JP" sz="1600" b="0" i="0" u="sng" strike="noStrike" cap="none">
                <a:solidFill>
                  <a:schemeClr val="hlink"/>
                </a:solidFill>
                <a:latin typeface="Meiryo"/>
                <a:ea typeface="Meiryo"/>
                <a:cs typeface="Meiryo"/>
                <a:sym typeface="Meiryo"/>
                <a:hlinkClick r:id="rId13"/>
              </a:rPr>
              <a:t>メール送信によるタスク作成機能</a:t>
            </a:r>
            <a:endParaRPr sz="2800" b="0" i="0" u="none" strike="noStrike" cap="none">
              <a:solidFill>
                <a:schemeClr val="dk1"/>
              </a:solidFill>
              <a:latin typeface="Arial"/>
              <a:ea typeface="Arial"/>
              <a:cs typeface="Arial"/>
              <a:sym typeface="Arial"/>
            </a:endParaRPr>
          </a:p>
        </p:txBody>
      </p:sp>
      <p:sp>
        <p:nvSpPr>
          <p:cNvPr id="999" name="Google Shape;999;g3a6f1f20d10_0_587"/>
          <p:cNvSpPr/>
          <p:nvPr/>
        </p:nvSpPr>
        <p:spPr>
          <a:xfrm>
            <a:off x="3573900" y="4732825"/>
            <a:ext cx="5044200" cy="1690500"/>
          </a:xfrm>
          <a:prstGeom prst="rect">
            <a:avLst/>
          </a:prstGeom>
          <a:noFill/>
          <a:ln w="9525" cap="flat" cmpd="sng">
            <a:solidFill>
              <a:srgbClr val="BFBFB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1787F8"/>
        </a:solidFill>
        <a:effectLst/>
      </p:bgPr>
    </p:bg>
    <p:spTree>
      <p:nvGrpSpPr>
        <p:cNvPr id="1" name="Shape 1004"/>
        <p:cNvGrpSpPr/>
        <p:nvPr/>
      </p:nvGrpSpPr>
      <p:grpSpPr>
        <a:xfrm>
          <a:off x="0" y="0"/>
          <a:ext cx="0" cy="0"/>
          <a:chOff x="0" y="0"/>
          <a:chExt cx="0" cy="0"/>
        </a:xfrm>
      </p:grpSpPr>
      <p:pic>
        <p:nvPicPr>
          <p:cNvPr id="1005" name="Google Shape;1005;g3b0d8628b0f_1_3"/>
          <p:cNvPicPr preferRelativeResize="0"/>
          <p:nvPr/>
        </p:nvPicPr>
        <p:blipFill rotWithShape="1">
          <a:blip r:embed="rId3">
            <a:alphaModFix/>
          </a:blip>
          <a:srcRect/>
          <a:stretch/>
        </p:blipFill>
        <p:spPr>
          <a:xfrm>
            <a:off x="2877626" y="2744945"/>
            <a:ext cx="6436750" cy="13681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g3a6f1f20d10_0_760"/>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6</a:t>
            </a:fld>
            <a:endParaRPr/>
          </a:p>
        </p:txBody>
      </p:sp>
      <p:sp>
        <p:nvSpPr>
          <p:cNvPr id="243" name="Google Shape;243;g3a6f1f20d10_0_760"/>
          <p:cNvSpPr txBox="1">
            <a:spLocks noGrp="1"/>
          </p:cNvSpPr>
          <p:nvPr>
            <p:ph type="title"/>
          </p:nvPr>
        </p:nvSpPr>
        <p:spPr>
          <a:xfrm>
            <a:off x="130262" y="68681"/>
            <a:ext cx="7671000" cy="540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000"/>
              <a:buFont typeface="Arial"/>
              <a:buNone/>
            </a:pPr>
            <a:r>
              <a:rPr lang="ja-JP">
                <a:latin typeface="Meiryo"/>
                <a:ea typeface="Meiryo"/>
                <a:cs typeface="Meiryo"/>
                <a:sym typeface="Meiryo"/>
              </a:rPr>
              <a:t>Bizer team活用のゴール</a:t>
            </a:r>
            <a:endParaRPr>
              <a:latin typeface="Meiryo"/>
              <a:ea typeface="Meiryo"/>
              <a:cs typeface="Meiryo"/>
              <a:sym typeface="Meiryo"/>
            </a:endParaRPr>
          </a:p>
        </p:txBody>
      </p:sp>
      <p:sp>
        <p:nvSpPr>
          <p:cNvPr id="244" name="Google Shape;244;g3a6f1f20d10_0_760"/>
          <p:cNvSpPr txBox="1">
            <a:spLocks noGrp="1"/>
          </p:cNvSpPr>
          <p:nvPr>
            <p:ph type="body" idx="1"/>
          </p:nvPr>
        </p:nvSpPr>
        <p:spPr>
          <a:xfrm>
            <a:off x="463500" y="980725"/>
            <a:ext cx="11265000" cy="52704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下記状態の実現をBizer team活用のゴールと定義しています。</a:t>
            </a:r>
            <a:endParaRPr sz="1800">
              <a:latin typeface="Meiryo"/>
              <a:ea typeface="Meiryo"/>
              <a:cs typeface="Meiryo"/>
              <a:sym typeface="Meiryo"/>
            </a:endParaRPr>
          </a:p>
          <a:p>
            <a:pPr marL="0" lvl="0" indent="0" algn="ctr" rtl="0">
              <a:lnSpc>
                <a:spcPct val="100000"/>
              </a:lnSpc>
              <a:spcBef>
                <a:spcPts val="1000"/>
              </a:spcBef>
              <a:spcAft>
                <a:spcPts val="0"/>
              </a:spcAft>
              <a:buClr>
                <a:schemeClr val="dk1"/>
              </a:buClr>
              <a:buSzPts val="2000"/>
              <a:buNone/>
            </a:pPr>
            <a:endParaRPr sz="1800">
              <a:latin typeface="Meiryo"/>
              <a:ea typeface="Meiryo"/>
              <a:cs typeface="Meiryo"/>
              <a:sym typeface="Meiryo"/>
            </a:endParaRPr>
          </a:p>
        </p:txBody>
      </p:sp>
      <p:pic>
        <p:nvPicPr>
          <p:cNvPr id="245" name="Google Shape;245;g3a6f1f20d10_0_760"/>
          <p:cNvPicPr preferRelativeResize="0"/>
          <p:nvPr/>
        </p:nvPicPr>
        <p:blipFill rotWithShape="1">
          <a:blip r:embed="rId3">
            <a:alphaModFix/>
          </a:blip>
          <a:srcRect t="16694"/>
          <a:stretch/>
        </p:blipFill>
        <p:spPr>
          <a:xfrm>
            <a:off x="9843174" y="4731950"/>
            <a:ext cx="1769124" cy="1422216"/>
          </a:xfrm>
          <a:prstGeom prst="rect">
            <a:avLst/>
          </a:prstGeom>
          <a:solidFill>
            <a:schemeClr val="lt1"/>
          </a:solidFill>
          <a:ln>
            <a:noFill/>
          </a:ln>
        </p:spPr>
      </p:pic>
      <p:sp>
        <p:nvSpPr>
          <p:cNvPr id="246" name="Google Shape;246;g3a6f1f20d10_0_760"/>
          <p:cNvSpPr txBox="1">
            <a:spLocks noGrp="1"/>
          </p:cNvSpPr>
          <p:nvPr>
            <p:ph type="body" idx="1"/>
          </p:nvPr>
        </p:nvSpPr>
        <p:spPr>
          <a:xfrm>
            <a:off x="355050" y="1822954"/>
            <a:ext cx="11481900" cy="4331400"/>
          </a:xfrm>
          <a:prstGeom prst="rect">
            <a:avLst/>
          </a:prstGeom>
          <a:noFill/>
          <a:ln w="9525" cap="flat" cmpd="sng">
            <a:solidFill>
              <a:srgbClr val="1787F8"/>
            </a:solidFill>
            <a:prstDash val="solid"/>
            <a:round/>
            <a:headEnd type="none" w="sm" len="sm"/>
            <a:tailEnd type="none" w="sm" len="sm"/>
          </a:ln>
        </p:spPr>
        <p:txBody>
          <a:bodyPr spcFirstLastPara="1" wrap="square" lIns="91425" tIns="45700" rIns="91425" bIns="45700" anchor="ctr" anchorCtr="0">
            <a:normAutofit/>
          </a:bodyPr>
          <a:lstStyle/>
          <a:p>
            <a:pPr marL="241300" lvl="0" indent="-241300" algn="l" rtl="0">
              <a:lnSpc>
                <a:spcPct val="90000"/>
              </a:lnSpc>
              <a:spcBef>
                <a:spcPts val="0"/>
              </a:spcBef>
              <a:spcAft>
                <a:spcPts val="0"/>
              </a:spcAft>
              <a:buClr>
                <a:schemeClr val="dk1"/>
              </a:buClr>
              <a:buSzPts val="3200"/>
              <a:buChar char="•"/>
            </a:pPr>
            <a:r>
              <a:rPr lang="ja-JP" sz="3200" b="1">
                <a:solidFill>
                  <a:schemeClr val="dk1"/>
                </a:solidFill>
                <a:latin typeface="Meiryo"/>
                <a:ea typeface="Meiryo"/>
                <a:cs typeface="Meiryo"/>
                <a:sym typeface="Meiryo"/>
              </a:rPr>
              <a:t>チームの業務がBizer teamを起点に管理・共有される状態</a:t>
            </a:r>
            <a:endParaRPr sz="3200" b="1">
              <a:solidFill>
                <a:schemeClr val="dk1"/>
              </a:solidFill>
              <a:latin typeface="Meiryo"/>
              <a:ea typeface="Meiryo"/>
              <a:cs typeface="Meiryo"/>
              <a:sym typeface="Meiryo"/>
            </a:endParaRPr>
          </a:p>
          <a:p>
            <a:pPr marL="241300" lvl="0" indent="-241300" algn="l" rtl="0">
              <a:lnSpc>
                <a:spcPct val="90000"/>
              </a:lnSpc>
              <a:spcBef>
                <a:spcPts val="2400"/>
              </a:spcBef>
              <a:spcAft>
                <a:spcPts val="0"/>
              </a:spcAft>
              <a:buClr>
                <a:schemeClr val="dk1"/>
              </a:buClr>
              <a:buSzPts val="3200"/>
              <a:buChar char="•"/>
            </a:pPr>
            <a:r>
              <a:rPr lang="ja-JP" sz="3200" b="1">
                <a:solidFill>
                  <a:schemeClr val="dk1"/>
                </a:solidFill>
                <a:latin typeface="Meiryo"/>
                <a:ea typeface="Meiryo"/>
                <a:cs typeface="Meiryo"/>
                <a:sym typeface="Meiryo"/>
              </a:rPr>
              <a:t>定期的にテンプレートが修正され、</a:t>
            </a:r>
            <a:br>
              <a:rPr lang="ja-JP" sz="3200" b="1">
                <a:solidFill>
                  <a:schemeClr val="dk1"/>
                </a:solidFill>
                <a:latin typeface="Meiryo"/>
                <a:ea typeface="Meiryo"/>
                <a:cs typeface="Meiryo"/>
                <a:sym typeface="Meiryo"/>
              </a:rPr>
            </a:br>
            <a:r>
              <a:rPr lang="ja-JP" sz="3200" b="1">
                <a:solidFill>
                  <a:schemeClr val="dk1"/>
                </a:solidFill>
                <a:latin typeface="Meiryo"/>
                <a:ea typeface="Meiryo"/>
                <a:cs typeface="Meiryo"/>
                <a:sym typeface="Meiryo"/>
              </a:rPr>
              <a:t>業務プロセスの改善が繰り返されている状態</a:t>
            </a:r>
            <a:endParaRPr>
              <a:solidFill>
                <a:schemeClr val="dk1"/>
              </a:solidFill>
              <a:latin typeface="Meiryo"/>
              <a:ea typeface="Meiryo"/>
              <a:cs typeface="Meiryo"/>
              <a:sym typeface="Meiry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g3dd601cc77d_0_0"/>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7</a:t>
            </a:fld>
            <a:endParaRPr/>
          </a:p>
        </p:txBody>
      </p:sp>
      <p:sp>
        <p:nvSpPr>
          <p:cNvPr id="252" name="Google Shape;252;g3dd601cc77d_0_0"/>
          <p:cNvSpPr txBox="1">
            <a:spLocks noGrp="1"/>
          </p:cNvSpPr>
          <p:nvPr>
            <p:ph type="title"/>
          </p:nvPr>
        </p:nvSpPr>
        <p:spPr>
          <a:xfrm>
            <a:off x="130262" y="68681"/>
            <a:ext cx="7671000" cy="540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000"/>
              <a:buFont typeface="Arial"/>
              <a:buNone/>
            </a:pPr>
            <a:r>
              <a:rPr lang="ja-JP">
                <a:latin typeface="Meiryo"/>
                <a:ea typeface="Meiryo"/>
                <a:cs typeface="Meiryo"/>
                <a:sym typeface="Meiryo"/>
              </a:rPr>
              <a:t>Bizer team活用のステップ</a:t>
            </a:r>
            <a:endParaRPr>
              <a:latin typeface="Meiryo"/>
              <a:ea typeface="Meiryo"/>
              <a:cs typeface="Meiryo"/>
              <a:sym typeface="Meiryo"/>
            </a:endParaRPr>
          </a:p>
        </p:txBody>
      </p:sp>
      <p:sp>
        <p:nvSpPr>
          <p:cNvPr id="253" name="Google Shape;253;g3dd601cc77d_0_0"/>
          <p:cNvSpPr txBox="1">
            <a:spLocks noGrp="1"/>
          </p:cNvSpPr>
          <p:nvPr>
            <p:ph type="body" idx="1"/>
          </p:nvPr>
        </p:nvSpPr>
        <p:spPr>
          <a:xfrm>
            <a:off x="463500" y="980725"/>
            <a:ext cx="11265000" cy="52704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目的や計画をチームで共有し、小さな成功事例を作ることからはじめましょう。</a:t>
            </a:r>
            <a:endParaRPr sz="1800">
              <a:latin typeface="Meiryo"/>
              <a:ea typeface="Meiryo"/>
              <a:cs typeface="Meiryo"/>
              <a:sym typeface="Meiryo"/>
            </a:endParaRPr>
          </a:p>
        </p:txBody>
      </p:sp>
      <p:grpSp>
        <p:nvGrpSpPr>
          <p:cNvPr id="254" name="Google Shape;254;g3dd601cc77d_0_0"/>
          <p:cNvGrpSpPr/>
          <p:nvPr/>
        </p:nvGrpSpPr>
        <p:grpSpPr>
          <a:xfrm>
            <a:off x="453669" y="1560332"/>
            <a:ext cx="11469206" cy="4914442"/>
            <a:chOff x="453670" y="1908062"/>
            <a:chExt cx="11469206" cy="4914442"/>
          </a:xfrm>
        </p:grpSpPr>
        <p:pic>
          <p:nvPicPr>
            <p:cNvPr id="255" name="Google Shape;255;g3dd601cc77d_0_0"/>
            <p:cNvPicPr preferRelativeResize="0"/>
            <p:nvPr/>
          </p:nvPicPr>
          <p:blipFill rotWithShape="1">
            <a:blip r:embed="rId3">
              <a:alphaModFix/>
            </a:blip>
            <a:srcRect l="-24" t="63238" r="89981" b="9983"/>
            <a:stretch/>
          </p:blipFill>
          <p:spPr>
            <a:xfrm>
              <a:off x="1630867" y="2968591"/>
              <a:ext cx="871840" cy="1638162"/>
            </a:xfrm>
            <a:prstGeom prst="rect">
              <a:avLst/>
            </a:prstGeom>
            <a:noFill/>
            <a:ln>
              <a:noFill/>
            </a:ln>
          </p:spPr>
        </p:pic>
        <p:pic>
          <p:nvPicPr>
            <p:cNvPr id="256" name="Google Shape;256;g3dd601cc77d_0_0" descr="グループでのブレーンストーミング"/>
            <p:cNvPicPr preferRelativeResize="0"/>
            <p:nvPr/>
          </p:nvPicPr>
          <p:blipFill rotWithShape="1">
            <a:blip r:embed="rId4">
              <a:alphaModFix/>
            </a:blip>
            <a:srcRect/>
            <a:stretch/>
          </p:blipFill>
          <p:spPr>
            <a:xfrm>
              <a:off x="6892653" y="3048795"/>
              <a:ext cx="1227476" cy="1227476"/>
            </a:xfrm>
            <a:prstGeom prst="rect">
              <a:avLst/>
            </a:prstGeom>
            <a:noFill/>
            <a:ln>
              <a:noFill/>
            </a:ln>
          </p:spPr>
        </p:pic>
        <p:pic>
          <p:nvPicPr>
            <p:cNvPr id="257" name="Google Shape;257;g3dd601cc77d_0_0" descr="送信"/>
            <p:cNvPicPr preferRelativeResize="0"/>
            <p:nvPr/>
          </p:nvPicPr>
          <p:blipFill rotWithShape="1">
            <a:blip r:embed="rId5">
              <a:alphaModFix/>
            </a:blip>
            <a:srcRect/>
            <a:stretch/>
          </p:blipFill>
          <p:spPr>
            <a:xfrm>
              <a:off x="3945178" y="3019643"/>
              <a:ext cx="1227476" cy="1227476"/>
            </a:xfrm>
            <a:prstGeom prst="rect">
              <a:avLst/>
            </a:prstGeom>
            <a:noFill/>
            <a:ln>
              <a:noFill/>
            </a:ln>
          </p:spPr>
        </p:pic>
        <p:sp>
          <p:nvSpPr>
            <p:cNvPr id="258" name="Google Shape;258;g3dd601cc77d_0_0"/>
            <p:cNvSpPr/>
            <p:nvPr/>
          </p:nvSpPr>
          <p:spPr>
            <a:xfrm>
              <a:off x="607632" y="1908062"/>
              <a:ext cx="2429400" cy="416100"/>
            </a:xfrm>
            <a:prstGeom prst="rect">
              <a:avLst/>
            </a:prstGeom>
            <a:solidFill>
              <a:srgbClr val="1787F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ja-JP" sz="1600" b="1" i="0" u="none" strike="noStrike" cap="none">
                  <a:solidFill>
                    <a:schemeClr val="lt1"/>
                  </a:solidFill>
                  <a:latin typeface="Meiryo"/>
                  <a:ea typeface="Meiryo"/>
                  <a:cs typeface="Meiryo"/>
                  <a:sym typeface="Meiryo"/>
                </a:rPr>
                <a:t>Step.0：準備</a:t>
              </a:r>
              <a:endParaRPr sz="1500" b="0" i="0" u="none" strike="noStrike" cap="none">
                <a:solidFill>
                  <a:srgbClr val="000000"/>
                </a:solidFill>
                <a:latin typeface="Meiryo"/>
                <a:ea typeface="Meiryo"/>
                <a:cs typeface="Meiryo"/>
                <a:sym typeface="Meiryo"/>
              </a:endParaRPr>
            </a:p>
          </p:txBody>
        </p:sp>
        <p:sp>
          <p:nvSpPr>
            <p:cNvPr id="259" name="Google Shape;259;g3dd601cc77d_0_0"/>
            <p:cNvSpPr/>
            <p:nvPr/>
          </p:nvSpPr>
          <p:spPr>
            <a:xfrm>
              <a:off x="579095" y="2555693"/>
              <a:ext cx="2486700" cy="338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ja-JP" sz="1600" b="1" i="0" u="none" strike="noStrike" cap="none">
                  <a:solidFill>
                    <a:schemeClr val="dk1"/>
                  </a:solidFill>
                  <a:latin typeface="Meiryo"/>
                  <a:ea typeface="Meiryo"/>
                  <a:cs typeface="Meiryo"/>
                  <a:sym typeface="Meiryo"/>
                </a:rPr>
                <a:t>活用成功に向けた準備</a:t>
              </a:r>
              <a:endParaRPr sz="1600" b="1" i="0" u="none" strike="noStrike" cap="none">
                <a:solidFill>
                  <a:schemeClr val="dk1"/>
                </a:solidFill>
                <a:latin typeface="Meiryo"/>
                <a:ea typeface="Meiryo"/>
                <a:cs typeface="Meiryo"/>
                <a:sym typeface="Meiryo"/>
              </a:endParaRPr>
            </a:p>
          </p:txBody>
        </p:sp>
        <p:sp>
          <p:nvSpPr>
            <p:cNvPr id="260" name="Google Shape;260;g3dd601cc77d_0_0"/>
            <p:cNvSpPr/>
            <p:nvPr/>
          </p:nvSpPr>
          <p:spPr>
            <a:xfrm>
              <a:off x="453670" y="5491949"/>
              <a:ext cx="2725200" cy="1261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ja-JP" sz="1300" b="0" i="0" u="none" strike="noStrike" cap="none">
                  <a:solidFill>
                    <a:schemeClr val="dk1"/>
                  </a:solidFill>
                  <a:latin typeface="Meiryo"/>
                  <a:ea typeface="Meiryo"/>
                  <a:cs typeface="Meiryo"/>
                  <a:sym typeface="Meiryo"/>
                </a:rPr>
                <a:t>・推進体制、役割を決める</a:t>
              </a:r>
              <a:endParaRPr sz="1300" b="0" i="0" u="none" strike="noStrike" cap="none">
                <a:solidFill>
                  <a:schemeClr val="dk1"/>
                </a:solidFill>
                <a:latin typeface="Meiryo"/>
                <a:ea typeface="Meiryo"/>
                <a:cs typeface="Meiryo"/>
                <a:sym typeface="Meiryo"/>
              </a:endParaRPr>
            </a:p>
            <a:p>
              <a:pPr marL="0" marR="0" lvl="0" indent="0" algn="l" rtl="0">
                <a:lnSpc>
                  <a:spcPct val="100000"/>
                </a:lnSpc>
                <a:spcBef>
                  <a:spcPts val="700"/>
                </a:spcBef>
                <a:spcAft>
                  <a:spcPts val="0"/>
                </a:spcAft>
                <a:buClr>
                  <a:srgbClr val="000000"/>
                </a:buClr>
                <a:buSzPts val="1600"/>
                <a:buFont typeface="Arial"/>
                <a:buNone/>
              </a:pPr>
              <a:r>
                <a:rPr lang="ja-JP" sz="1300" b="0" i="0" u="none" strike="noStrike" cap="none">
                  <a:solidFill>
                    <a:schemeClr val="dk1"/>
                  </a:solidFill>
                  <a:latin typeface="Meiryo"/>
                  <a:ea typeface="Meiryo"/>
                  <a:cs typeface="Meiryo"/>
                  <a:sym typeface="Meiryo"/>
                </a:rPr>
                <a:t>・導入背景、問題、状態目標</a:t>
              </a:r>
              <a:endParaRPr sz="1300" b="0" i="0" u="none" strike="noStrike" cap="none">
                <a:solidFill>
                  <a:schemeClr val="dk1"/>
                </a:solidFill>
                <a:latin typeface="Meiryo"/>
                <a:ea typeface="Meiryo"/>
                <a:cs typeface="Meiryo"/>
                <a:sym typeface="Meiryo"/>
              </a:endParaRPr>
            </a:p>
            <a:p>
              <a:pPr marL="0" marR="0" lvl="0" indent="0" algn="l" rtl="0">
                <a:lnSpc>
                  <a:spcPct val="100000"/>
                </a:lnSpc>
                <a:spcBef>
                  <a:spcPts val="0"/>
                </a:spcBef>
                <a:spcAft>
                  <a:spcPts val="0"/>
                </a:spcAft>
                <a:buClr>
                  <a:schemeClr val="dk1"/>
                </a:buClr>
                <a:buSzPts val="1600"/>
                <a:buFont typeface="Arial"/>
                <a:buNone/>
              </a:pPr>
              <a:r>
                <a:rPr lang="ja-JP" sz="1300" b="0" i="0" u="none" strike="noStrike" cap="none">
                  <a:solidFill>
                    <a:schemeClr val="dk1"/>
                  </a:solidFill>
                  <a:latin typeface="Meiryo"/>
                  <a:ea typeface="Meiryo"/>
                  <a:cs typeface="Meiryo"/>
                  <a:sym typeface="Meiryo"/>
                </a:rPr>
                <a:t>　を明確にする</a:t>
              </a:r>
              <a:endParaRPr sz="1300" b="0" i="0" u="none" strike="noStrike" cap="none">
                <a:solidFill>
                  <a:schemeClr val="dk1"/>
                </a:solidFill>
                <a:latin typeface="Meiryo"/>
                <a:ea typeface="Meiryo"/>
                <a:cs typeface="Meiryo"/>
                <a:sym typeface="Meiryo"/>
              </a:endParaRPr>
            </a:p>
            <a:p>
              <a:pPr marL="0" marR="0" lvl="0" indent="0" algn="l" rtl="0">
                <a:lnSpc>
                  <a:spcPct val="100000"/>
                </a:lnSpc>
                <a:spcBef>
                  <a:spcPts val="700"/>
                </a:spcBef>
                <a:spcAft>
                  <a:spcPts val="0"/>
                </a:spcAft>
                <a:buClr>
                  <a:srgbClr val="000000"/>
                </a:buClr>
                <a:buSzPts val="1600"/>
                <a:buFont typeface="Arial"/>
                <a:buNone/>
              </a:pPr>
              <a:r>
                <a:rPr lang="ja-JP" sz="1300" b="0" i="0" u="none" strike="noStrike" cap="none">
                  <a:solidFill>
                    <a:schemeClr val="dk1"/>
                  </a:solidFill>
                  <a:latin typeface="Meiryo"/>
                  <a:ea typeface="Meiryo"/>
                  <a:cs typeface="Meiryo"/>
                  <a:sym typeface="Meiryo"/>
                </a:rPr>
                <a:t>・定着までの計画を立てる</a:t>
              </a:r>
              <a:endParaRPr sz="1200" b="0" i="0" u="none" strike="noStrike" cap="none">
                <a:solidFill>
                  <a:srgbClr val="000000"/>
                </a:solidFill>
                <a:latin typeface="Meiryo"/>
                <a:ea typeface="Meiryo"/>
                <a:cs typeface="Meiryo"/>
                <a:sym typeface="Meiryo"/>
              </a:endParaRPr>
            </a:p>
          </p:txBody>
        </p:sp>
        <p:sp>
          <p:nvSpPr>
            <p:cNvPr id="261" name="Google Shape;261;g3dd601cc77d_0_0"/>
            <p:cNvSpPr/>
            <p:nvPr/>
          </p:nvSpPr>
          <p:spPr>
            <a:xfrm>
              <a:off x="3456711" y="1908062"/>
              <a:ext cx="2429400" cy="416100"/>
            </a:xfrm>
            <a:prstGeom prst="rect">
              <a:avLst/>
            </a:prstGeom>
            <a:solidFill>
              <a:srgbClr val="1787F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ja-JP" sz="1600" b="1" i="0" u="none" strike="noStrike" cap="none">
                  <a:solidFill>
                    <a:schemeClr val="lt1"/>
                  </a:solidFill>
                  <a:latin typeface="Meiryo"/>
                  <a:ea typeface="Meiryo"/>
                  <a:cs typeface="Meiryo"/>
                  <a:sym typeface="Meiryo"/>
                </a:rPr>
                <a:t>Step.1：導入</a:t>
              </a:r>
              <a:endParaRPr sz="1500" b="0" i="0" u="none" strike="noStrike" cap="none">
                <a:solidFill>
                  <a:srgbClr val="000000"/>
                </a:solidFill>
                <a:latin typeface="Meiryo"/>
                <a:ea typeface="Meiryo"/>
                <a:cs typeface="Meiryo"/>
                <a:sym typeface="Meiryo"/>
              </a:endParaRPr>
            </a:p>
          </p:txBody>
        </p:sp>
        <p:sp>
          <p:nvSpPr>
            <p:cNvPr id="262" name="Google Shape;262;g3dd601cc77d_0_0"/>
            <p:cNvSpPr/>
            <p:nvPr/>
          </p:nvSpPr>
          <p:spPr>
            <a:xfrm>
              <a:off x="6305790" y="1908062"/>
              <a:ext cx="2429400" cy="416100"/>
            </a:xfrm>
            <a:prstGeom prst="rect">
              <a:avLst/>
            </a:prstGeom>
            <a:solidFill>
              <a:srgbClr val="1787F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ja-JP" sz="1600" b="1" i="0" u="none" strike="noStrike" cap="none">
                  <a:solidFill>
                    <a:schemeClr val="lt1"/>
                  </a:solidFill>
                  <a:latin typeface="Meiryo"/>
                  <a:ea typeface="Meiryo"/>
                  <a:cs typeface="Meiryo"/>
                  <a:sym typeface="Meiryo"/>
                </a:rPr>
                <a:t>Step.2：定着</a:t>
              </a:r>
              <a:endParaRPr sz="1500" b="0" i="0" u="none" strike="noStrike" cap="none">
                <a:solidFill>
                  <a:srgbClr val="000000"/>
                </a:solidFill>
                <a:latin typeface="Meiryo"/>
                <a:ea typeface="Meiryo"/>
                <a:cs typeface="Meiryo"/>
                <a:sym typeface="Meiryo"/>
              </a:endParaRPr>
            </a:p>
          </p:txBody>
        </p:sp>
        <p:sp>
          <p:nvSpPr>
            <p:cNvPr id="263" name="Google Shape;263;g3dd601cc77d_0_0"/>
            <p:cNvSpPr/>
            <p:nvPr/>
          </p:nvSpPr>
          <p:spPr>
            <a:xfrm>
              <a:off x="9154868" y="1908062"/>
              <a:ext cx="2429400" cy="416100"/>
            </a:xfrm>
            <a:prstGeom prst="rect">
              <a:avLst/>
            </a:prstGeom>
            <a:solidFill>
              <a:srgbClr val="1787F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ja-JP" sz="1600" b="1" i="0" u="none" strike="noStrike" cap="none">
                  <a:solidFill>
                    <a:schemeClr val="lt1"/>
                  </a:solidFill>
                  <a:latin typeface="Meiryo"/>
                  <a:ea typeface="Meiryo"/>
                  <a:cs typeface="Meiryo"/>
                  <a:sym typeface="Meiryo"/>
                </a:rPr>
                <a:t>Step.3：活用</a:t>
              </a:r>
              <a:endParaRPr sz="1500" b="0" i="0" u="none" strike="noStrike" cap="none">
                <a:solidFill>
                  <a:srgbClr val="000000"/>
                </a:solidFill>
                <a:latin typeface="Meiryo"/>
                <a:ea typeface="Meiryo"/>
                <a:cs typeface="Meiryo"/>
                <a:sym typeface="Meiryo"/>
              </a:endParaRPr>
            </a:p>
          </p:txBody>
        </p:sp>
        <p:sp>
          <p:nvSpPr>
            <p:cNvPr id="264" name="Google Shape;264;g3dd601cc77d_0_0"/>
            <p:cNvSpPr/>
            <p:nvPr/>
          </p:nvSpPr>
          <p:spPr>
            <a:xfrm>
              <a:off x="3427371" y="2555693"/>
              <a:ext cx="2488200" cy="338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ja-JP" sz="1600" b="1" i="0" u="none" strike="noStrike" cap="none">
                  <a:solidFill>
                    <a:schemeClr val="dk1"/>
                  </a:solidFill>
                  <a:latin typeface="Meiryo"/>
                  <a:ea typeface="Meiryo"/>
                  <a:cs typeface="Meiryo"/>
                  <a:sym typeface="Meiryo"/>
                </a:rPr>
                <a:t>小さな成功事例を作る</a:t>
              </a:r>
              <a:endParaRPr sz="1600" b="1" i="0" u="none" strike="noStrike" cap="none">
                <a:solidFill>
                  <a:schemeClr val="dk1"/>
                </a:solidFill>
                <a:latin typeface="Meiryo"/>
                <a:ea typeface="Meiryo"/>
                <a:cs typeface="Meiryo"/>
                <a:sym typeface="Meiryo"/>
              </a:endParaRPr>
            </a:p>
          </p:txBody>
        </p:sp>
        <p:sp>
          <p:nvSpPr>
            <p:cNvPr id="265" name="Google Shape;265;g3dd601cc77d_0_0"/>
            <p:cNvSpPr/>
            <p:nvPr/>
          </p:nvSpPr>
          <p:spPr>
            <a:xfrm>
              <a:off x="6097715" y="2555693"/>
              <a:ext cx="2845800" cy="338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ja-JP" sz="1600" b="1" i="0" u="none" strike="noStrike" cap="none">
                  <a:solidFill>
                    <a:schemeClr val="dk1"/>
                  </a:solidFill>
                  <a:latin typeface="Meiryo"/>
                  <a:ea typeface="Meiryo"/>
                  <a:cs typeface="Meiryo"/>
                  <a:sym typeface="Meiryo"/>
                </a:rPr>
                <a:t>チームでタスクを共有する</a:t>
              </a:r>
              <a:endParaRPr sz="1600" b="1" i="0" u="none" strike="noStrike" cap="none">
                <a:solidFill>
                  <a:schemeClr val="dk1"/>
                </a:solidFill>
                <a:latin typeface="Meiryo"/>
                <a:ea typeface="Meiryo"/>
                <a:cs typeface="Meiryo"/>
                <a:sym typeface="Meiryo"/>
              </a:endParaRPr>
            </a:p>
          </p:txBody>
        </p:sp>
        <p:sp>
          <p:nvSpPr>
            <p:cNvPr id="266" name="Google Shape;266;g3dd601cc77d_0_0"/>
            <p:cNvSpPr/>
            <p:nvPr/>
          </p:nvSpPr>
          <p:spPr>
            <a:xfrm>
              <a:off x="9248153" y="2555693"/>
              <a:ext cx="2242800" cy="3384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ja-JP" sz="1600" b="1" i="0" u="none" strike="noStrike" cap="none">
                  <a:solidFill>
                    <a:schemeClr val="dk1"/>
                  </a:solidFill>
                  <a:latin typeface="Meiryo"/>
                  <a:ea typeface="Meiryo"/>
                  <a:cs typeface="Meiryo"/>
                  <a:sym typeface="Meiryo"/>
                </a:rPr>
                <a:t>さらなる業務改善！</a:t>
              </a:r>
              <a:endParaRPr sz="1600" b="1" i="0" u="none" strike="noStrike" cap="none">
                <a:solidFill>
                  <a:schemeClr val="dk1"/>
                </a:solidFill>
                <a:latin typeface="Meiryo"/>
                <a:ea typeface="Meiryo"/>
                <a:cs typeface="Meiryo"/>
                <a:sym typeface="Meiryo"/>
              </a:endParaRPr>
            </a:p>
          </p:txBody>
        </p:sp>
        <p:sp>
          <p:nvSpPr>
            <p:cNvPr id="267" name="Google Shape;267;g3dd601cc77d_0_0"/>
            <p:cNvSpPr/>
            <p:nvPr/>
          </p:nvSpPr>
          <p:spPr>
            <a:xfrm>
              <a:off x="3370800" y="5484821"/>
              <a:ext cx="2725200" cy="1231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ja-JP" sz="1300" b="0" i="0" u="none" strike="noStrike" cap="none">
                  <a:solidFill>
                    <a:schemeClr val="dk1"/>
                  </a:solidFill>
                  <a:latin typeface="Meiryo"/>
                  <a:ea typeface="Meiryo"/>
                  <a:cs typeface="Meiryo"/>
                  <a:sym typeface="Meiryo"/>
                </a:rPr>
                <a:t>・まず着手する業務を決める</a:t>
              </a:r>
              <a:endParaRPr sz="1300" b="0" i="0" u="none" strike="noStrike" cap="none">
                <a:solidFill>
                  <a:schemeClr val="dk1"/>
                </a:solidFill>
                <a:latin typeface="Meiryo"/>
                <a:ea typeface="Meiryo"/>
                <a:cs typeface="Meiryo"/>
                <a:sym typeface="Meiryo"/>
              </a:endParaRPr>
            </a:p>
            <a:p>
              <a:pPr marL="0" marR="0" lvl="0" indent="0" algn="l" rtl="0">
                <a:lnSpc>
                  <a:spcPct val="100000"/>
                </a:lnSpc>
                <a:spcBef>
                  <a:spcPts val="700"/>
                </a:spcBef>
                <a:spcAft>
                  <a:spcPts val="0"/>
                </a:spcAft>
                <a:buClr>
                  <a:srgbClr val="000000"/>
                </a:buClr>
                <a:buSzPts val="1600"/>
                <a:buFont typeface="Arial"/>
                <a:buNone/>
              </a:pPr>
              <a:r>
                <a:rPr lang="ja-JP" sz="1300" b="0" i="0" u="none" strike="noStrike" cap="none">
                  <a:solidFill>
                    <a:schemeClr val="dk1"/>
                  </a:solidFill>
                  <a:latin typeface="Meiryo"/>
                  <a:ea typeface="Meiryo"/>
                  <a:cs typeface="Meiryo"/>
                  <a:sym typeface="Meiryo"/>
                </a:rPr>
                <a:t>・グループやタスクを作る</a:t>
              </a:r>
              <a:endParaRPr sz="1300" b="0" i="0" u="none" strike="noStrike" cap="none">
                <a:solidFill>
                  <a:schemeClr val="dk1"/>
                </a:solidFill>
                <a:latin typeface="Meiryo"/>
                <a:ea typeface="Meiryo"/>
                <a:cs typeface="Meiryo"/>
                <a:sym typeface="Meiryo"/>
              </a:endParaRPr>
            </a:p>
            <a:p>
              <a:pPr marL="0" marR="0" lvl="0" indent="0" algn="l" rtl="0">
                <a:lnSpc>
                  <a:spcPct val="100000"/>
                </a:lnSpc>
                <a:spcBef>
                  <a:spcPts val="700"/>
                </a:spcBef>
                <a:spcAft>
                  <a:spcPts val="0"/>
                </a:spcAft>
                <a:buClr>
                  <a:srgbClr val="000000"/>
                </a:buClr>
                <a:buSzPts val="1600"/>
                <a:buFont typeface="Arial"/>
                <a:buNone/>
              </a:pPr>
              <a:r>
                <a:rPr lang="ja-JP" sz="1300" b="0" i="0" u="none" strike="noStrike" cap="none">
                  <a:solidFill>
                    <a:schemeClr val="dk1"/>
                  </a:solidFill>
                  <a:latin typeface="Meiryo"/>
                  <a:ea typeface="Meiryo"/>
                  <a:cs typeface="Meiryo"/>
                  <a:sym typeface="Meiryo"/>
                </a:rPr>
                <a:t>・運用ルールを決める</a:t>
              </a:r>
              <a:endParaRPr sz="1300" b="0" i="0" u="none" strike="noStrike" cap="none">
                <a:solidFill>
                  <a:schemeClr val="dk1"/>
                </a:solidFill>
                <a:latin typeface="Meiryo"/>
                <a:ea typeface="Meiryo"/>
                <a:cs typeface="Meiryo"/>
                <a:sym typeface="Meiryo"/>
              </a:endParaRPr>
            </a:p>
          </p:txBody>
        </p:sp>
        <p:sp>
          <p:nvSpPr>
            <p:cNvPr id="268" name="Google Shape;268;g3dd601cc77d_0_0"/>
            <p:cNvSpPr/>
            <p:nvPr/>
          </p:nvSpPr>
          <p:spPr>
            <a:xfrm>
              <a:off x="6105439" y="5467469"/>
              <a:ext cx="2904000" cy="1231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700"/>
                </a:spcBef>
                <a:spcAft>
                  <a:spcPts val="0"/>
                </a:spcAft>
                <a:buClr>
                  <a:srgbClr val="000000"/>
                </a:buClr>
                <a:buSzPts val="1600"/>
                <a:buFont typeface="Arial"/>
                <a:buNone/>
              </a:pPr>
              <a:r>
                <a:rPr lang="ja-JP" sz="1300" b="0" i="0" u="none" strike="noStrike" cap="none">
                  <a:solidFill>
                    <a:schemeClr val="dk1"/>
                  </a:solidFill>
                  <a:latin typeface="Meiryo"/>
                  <a:ea typeface="Meiryo"/>
                  <a:cs typeface="Meiryo"/>
                  <a:sym typeface="Meiryo"/>
                </a:rPr>
                <a:t>・タスクの進捗を管理する</a:t>
              </a:r>
              <a:endParaRPr sz="1300" b="0" i="0" u="none" strike="noStrike" cap="none">
                <a:solidFill>
                  <a:schemeClr val="dk1"/>
                </a:solidFill>
                <a:latin typeface="Meiryo"/>
                <a:ea typeface="Meiryo"/>
                <a:cs typeface="Meiryo"/>
                <a:sym typeface="Meiryo"/>
              </a:endParaRPr>
            </a:p>
            <a:p>
              <a:pPr marL="0" marR="0" lvl="0" indent="0" algn="l" rtl="0">
                <a:lnSpc>
                  <a:spcPct val="100000"/>
                </a:lnSpc>
                <a:spcBef>
                  <a:spcPts val="700"/>
                </a:spcBef>
                <a:spcAft>
                  <a:spcPts val="0"/>
                </a:spcAft>
                <a:buClr>
                  <a:schemeClr val="dk1"/>
                </a:buClr>
                <a:buSzPts val="1600"/>
                <a:buFont typeface="Arial"/>
                <a:buNone/>
              </a:pPr>
              <a:r>
                <a:rPr lang="ja-JP" sz="1300" b="0" i="0" u="none" strike="noStrike" cap="none">
                  <a:solidFill>
                    <a:schemeClr val="dk1"/>
                  </a:solidFill>
                  <a:latin typeface="Meiryo"/>
                  <a:ea typeface="Meiryo"/>
                  <a:cs typeface="Meiryo"/>
                  <a:sym typeface="Meiryo"/>
                </a:rPr>
                <a:t>・利用を習慣化し、</a:t>
              </a:r>
              <a:br>
                <a:rPr lang="ja-JP" sz="1300" b="0" i="0" u="none" strike="noStrike" cap="none">
                  <a:solidFill>
                    <a:schemeClr val="dk1"/>
                  </a:solidFill>
                  <a:latin typeface="Meiryo"/>
                  <a:ea typeface="Meiryo"/>
                  <a:cs typeface="Meiryo"/>
                  <a:sym typeface="Meiryo"/>
                </a:rPr>
              </a:br>
              <a:r>
                <a:rPr lang="ja-JP" sz="1300" b="0" i="0" u="none" strike="noStrike" cap="none">
                  <a:solidFill>
                    <a:schemeClr val="dk1"/>
                  </a:solidFill>
                  <a:latin typeface="Meiryo"/>
                  <a:ea typeface="Meiryo"/>
                  <a:cs typeface="Meiryo"/>
                  <a:sym typeface="Meiryo"/>
                </a:rPr>
                <a:t>　業務マネジメントに活用する</a:t>
              </a:r>
              <a:endParaRPr sz="1300" b="0" i="0" u="none" strike="noStrike" cap="none">
                <a:solidFill>
                  <a:schemeClr val="dk1"/>
                </a:solidFill>
                <a:latin typeface="Meiryo"/>
                <a:ea typeface="Meiryo"/>
                <a:cs typeface="Meiryo"/>
                <a:sym typeface="Meiryo"/>
              </a:endParaRPr>
            </a:p>
            <a:p>
              <a:pPr marL="0" marR="0" lvl="0" indent="0" algn="l" rtl="0">
                <a:lnSpc>
                  <a:spcPct val="100000"/>
                </a:lnSpc>
                <a:spcBef>
                  <a:spcPts val="700"/>
                </a:spcBef>
                <a:spcAft>
                  <a:spcPts val="0"/>
                </a:spcAft>
                <a:buClr>
                  <a:srgbClr val="000000"/>
                </a:buClr>
                <a:buSzPts val="1600"/>
                <a:buFont typeface="Arial"/>
                <a:buNone/>
              </a:pPr>
              <a:r>
                <a:rPr lang="ja-JP" sz="1300" b="0" i="0" u="none" strike="noStrike" cap="none">
                  <a:solidFill>
                    <a:schemeClr val="dk1"/>
                  </a:solidFill>
                  <a:latin typeface="Meiryo"/>
                  <a:ea typeface="Meiryo"/>
                  <a:cs typeface="Meiryo"/>
                  <a:sym typeface="Meiryo"/>
                </a:rPr>
                <a:t>・チーム内のタスクを集約し、</a:t>
              </a:r>
              <a:br>
                <a:rPr lang="ja-JP" sz="1300" b="0" i="0" u="none" strike="noStrike" cap="none">
                  <a:solidFill>
                    <a:schemeClr val="dk1"/>
                  </a:solidFill>
                  <a:latin typeface="Meiryo"/>
                  <a:ea typeface="Meiryo"/>
                  <a:cs typeface="Meiryo"/>
                  <a:sym typeface="Meiryo"/>
                </a:rPr>
              </a:br>
              <a:r>
                <a:rPr lang="ja-JP" sz="1300" b="0" i="0" u="none" strike="noStrike" cap="none">
                  <a:solidFill>
                    <a:schemeClr val="dk1"/>
                  </a:solidFill>
                  <a:latin typeface="Meiryo"/>
                  <a:ea typeface="Meiryo"/>
                  <a:cs typeface="Meiryo"/>
                  <a:sym typeface="Meiryo"/>
                </a:rPr>
                <a:t>　業務を型化する</a:t>
              </a:r>
              <a:endParaRPr sz="1300" b="0" i="0" u="none" strike="noStrike" cap="none">
                <a:solidFill>
                  <a:schemeClr val="dk1"/>
                </a:solidFill>
                <a:latin typeface="Meiryo"/>
                <a:ea typeface="Meiryo"/>
                <a:cs typeface="Meiryo"/>
                <a:sym typeface="Meiryo"/>
              </a:endParaRPr>
            </a:p>
            <a:p>
              <a:pPr marL="0" marR="0" lvl="0" indent="0" algn="l" rtl="0">
                <a:lnSpc>
                  <a:spcPct val="100000"/>
                </a:lnSpc>
                <a:spcBef>
                  <a:spcPts val="700"/>
                </a:spcBef>
                <a:spcAft>
                  <a:spcPts val="0"/>
                </a:spcAft>
                <a:buClr>
                  <a:srgbClr val="000000"/>
                </a:buClr>
                <a:buSzPts val="1600"/>
                <a:buFont typeface="Arial"/>
                <a:buNone/>
              </a:pPr>
              <a:endParaRPr sz="1300" b="0" i="0" u="none" strike="noStrike" cap="none">
                <a:solidFill>
                  <a:schemeClr val="dk1"/>
                </a:solidFill>
                <a:latin typeface="Meiryo"/>
                <a:ea typeface="Meiryo"/>
                <a:cs typeface="Meiryo"/>
                <a:sym typeface="Meiryo"/>
              </a:endParaRPr>
            </a:p>
            <a:p>
              <a:pPr marL="0" marR="0" lvl="0" indent="0" algn="l" rtl="0">
                <a:lnSpc>
                  <a:spcPct val="100000"/>
                </a:lnSpc>
                <a:spcBef>
                  <a:spcPts val="700"/>
                </a:spcBef>
                <a:spcAft>
                  <a:spcPts val="0"/>
                </a:spcAft>
                <a:buClr>
                  <a:srgbClr val="000000"/>
                </a:buClr>
                <a:buSzPts val="1600"/>
                <a:buFont typeface="Arial"/>
                <a:buNone/>
              </a:pPr>
              <a:endParaRPr sz="1400" b="0" i="0" u="none" strike="noStrike" cap="none">
                <a:solidFill>
                  <a:schemeClr val="dk1"/>
                </a:solidFill>
                <a:latin typeface="Meiryo"/>
                <a:ea typeface="Meiryo"/>
                <a:cs typeface="Meiryo"/>
                <a:sym typeface="Meiryo"/>
              </a:endParaRPr>
            </a:p>
          </p:txBody>
        </p:sp>
        <p:sp>
          <p:nvSpPr>
            <p:cNvPr id="269" name="Google Shape;269;g3dd601cc77d_0_0"/>
            <p:cNvSpPr/>
            <p:nvPr/>
          </p:nvSpPr>
          <p:spPr>
            <a:xfrm rot="5400000">
              <a:off x="2838298" y="3666384"/>
              <a:ext cx="888600" cy="297300"/>
            </a:xfrm>
            <a:prstGeom prst="triangle">
              <a:avLst>
                <a:gd name="adj" fmla="val 50000"/>
              </a:avLst>
            </a:prstGeom>
            <a:solidFill>
              <a:srgbClr val="BFBFB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lt1"/>
                </a:solidFill>
                <a:latin typeface="BIZ UDPGothic"/>
                <a:ea typeface="BIZ UDPGothic"/>
                <a:cs typeface="BIZ UDPGothic"/>
                <a:sym typeface="BIZ UDPGothic"/>
              </a:endParaRPr>
            </a:p>
          </p:txBody>
        </p:sp>
        <p:sp>
          <p:nvSpPr>
            <p:cNvPr id="270" name="Google Shape;270;g3dd601cc77d_0_0"/>
            <p:cNvSpPr/>
            <p:nvPr/>
          </p:nvSpPr>
          <p:spPr>
            <a:xfrm rot="5400000">
              <a:off x="5656243" y="3666385"/>
              <a:ext cx="888600" cy="297300"/>
            </a:xfrm>
            <a:prstGeom prst="triangle">
              <a:avLst>
                <a:gd name="adj" fmla="val 50000"/>
              </a:avLst>
            </a:prstGeom>
            <a:solidFill>
              <a:srgbClr val="BFBFB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lt1"/>
                </a:solidFill>
                <a:latin typeface="BIZ UDPGothic"/>
                <a:ea typeface="BIZ UDPGothic"/>
                <a:cs typeface="BIZ UDPGothic"/>
                <a:sym typeface="BIZ UDPGothic"/>
              </a:endParaRPr>
            </a:p>
          </p:txBody>
        </p:sp>
        <p:sp>
          <p:nvSpPr>
            <p:cNvPr id="271" name="Google Shape;271;g3dd601cc77d_0_0"/>
            <p:cNvSpPr/>
            <p:nvPr/>
          </p:nvSpPr>
          <p:spPr>
            <a:xfrm rot="5400000">
              <a:off x="8641818" y="3666386"/>
              <a:ext cx="888600" cy="297300"/>
            </a:xfrm>
            <a:prstGeom prst="triangle">
              <a:avLst>
                <a:gd name="adj" fmla="val 50000"/>
              </a:avLst>
            </a:prstGeom>
            <a:solidFill>
              <a:srgbClr val="BFBFB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lt1"/>
                </a:solidFill>
                <a:latin typeface="BIZ UDPGothic"/>
                <a:ea typeface="BIZ UDPGothic"/>
                <a:cs typeface="BIZ UDPGothic"/>
                <a:sym typeface="BIZ UDPGothic"/>
              </a:endParaRPr>
            </a:p>
          </p:txBody>
        </p:sp>
        <p:sp>
          <p:nvSpPr>
            <p:cNvPr id="272" name="Google Shape;272;g3dd601cc77d_0_0"/>
            <p:cNvSpPr/>
            <p:nvPr/>
          </p:nvSpPr>
          <p:spPr>
            <a:xfrm>
              <a:off x="9018876" y="5414904"/>
              <a:ext cx="2904000" cy="1407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ja-JP" sz="1300" b="0" i="0" u="none" strike="noStrike" cap="none">
                  <a:solidFill>
                    <a:schemeClr val="dk1"/>
                  </a:solidFill>
                  <a:latin typeface="Meiryo"/>
                  <a:ea typeface="Meiryo"/>
                  <a:cs typeface="Meiryo"/>
                  <a:sym typeface="Meiryo"/>
                </a:rPr>
                <a:t>・タスクにする範囲を拡大する</a:t>
              </a:r>
              <a:endParaRPr sz="1300" b="0" i="0" u="none" strike="noStrike" cap="none">
                <a:solidFill>
                  <a:schemeClr val="dk1"/>
                </a:solidFill>
                <a:latin typeface="Meiryo"/>
                <a:ea typeface="Meiryo"/>
                <a:cs typeface="Meiryo"/>
                <a:sym typeface="Meiryo"/>
              </a:endParaRPr>
            </a:p>
            <a:p>
              <a:pPr marL="0" marR="0" lvl="0" indent="0" algn="l" rtl="0">
                <a:lnSpc>
                  <a:spcPct val="100000"/>
                </a:lnSpc>
                <a:spcBef>
                  <a:spcPts val="700"/>
                </a:spcBef>
                <a:spcAft>
                  <a:spcPts val="0"/>
                </a:spcAft>
                <a:buClr>
                  <a:srgbClr val="000000"/>
                </a:buClr>
                <a:buSzPts val="1600"/>
                <a:buFont typeface="Arial"/>
                <a:buNone/>
              </a:pPr>
              <a:r>
                <a:rPr lang="ja-JP" sz="1300" b="0" i="0" u="none" strike="noStrike" cap="none">
                  <a:solidFill>
                    <a:schemeClr val="dk1"/>
                  </a:solidFill>
                  <a:latin typeface="Meiryo"/>
                  <a:ea typeface="Meiryo"/>
                  <a:cs typeface="Meiryo"/>
                  <a:sym typeface="Meiryo"/>
                </a:rPr>
                <a:t>・業務プロセスを改善する</a:t>
              </a:r>
              <a:endParaRPr sz="1300" b="0" i="0" u="none" strike="noStrike" cap="none">
                <a:solidFill>
                  <a:schemeClr val="dk1"/>
                </a:solidFill>
                <a:latin typeface="Meiryo"/>
                <a:ea typeface="Meiryo"/>
                <a:cs typeface="Meiryo"/>
                <a:sym typeface="Meiryo"/>
              </a:endParaRPr>
            </a:p>
            <a:p>
              <a:pPr marL="0" marR="0" lvl="0" indent="0" algn="l" rtl="0">
                <a:lnSpc>
                  <a:spcPct val="100000"/>
                </a:lnSpc>
                <a:spcBef>
                  <a:spcPts val="700"/>
                </a:spcBef>
                <a:spcAft>
                  <a:spcPts val="0"/>
                </a:spcAft>
                <a:buClr>
                  <a:srgbClr val="000000"/>
                </a:buClr>
                <a:buSzPts val="1600"/>
                <a:buFont typeface="Arial"/>
                <a:buNone/>
              </a:pPr>
              <a:r>
                <a:rPr lang="ja-JP" sz="1300" b="0" i="0" u="none" strike="noStrike" cap="none">
                  <a:solidFill>
                    <a:schemeClr val="dk1"/>
                  </a:solidFill>
                  <a:latin typeface="Meiryo"/>
                  <a:ea typeface="Meiryo"/>
                  <a:cs typeface="Meiryo"/>
                  <a:sym typeface="Meiryo"/>
                </a:rPr>
                <a:t>・コラボレーション範囲を拡大する</a:t>
              </a:r>
              <a:endParaRPr sz="1300" b="0" i="0" u="none" strike="noStrike" cap="none">
                <a:solidFill>
                  <a:schemeClr val="dk1"/>
                </a:solidFill>
                <a:latin typeface="Meiryo"/>
                <a:ea typeface="Meiryo"/>
                <a:cs typeface="Meiryo"/>
                <a:sym typeface="Meiryo"/>
              </a:endParaRPr>
            </a:p>
            <a:p>
              <a:pPr marL="0" marR="0" lvl="0" indent="0" algn="l" rtl="0">
                <a:lnSpc>
                  <a:spcPct val="100000"/>
                </a:lnSpc>
                <a:spcBef>
                  <a:spcPts val="700"/>
                </a:spcBef>
                <a:spcAft>
                  <a:spcPts val="0"/>
                </a:spcAft>
                <a:buClr>
                  <a:srgbClr val="000000"/>
                </a:buClr>
                <a:buSzPts val="1600"/>
                <a:buFont typeface="Arial"/>
                <a:buNone/>
              </a:pPr>
              <a:r>
                <a:rPr lang="ja-JP" sz="1300" b="0" i="0" u="none" strike="noStrike" cap="none">
                  <a:solidFill>
                    <a:schemeClr val="dk1"/>
                  </a:solidFill>
                  <a:latin typeface="Meiryo"/>
                  <a:ea typeface="Meiryo"/>
                  <a:cs typeface="Meiryo"/>
                  <a:sym typeface="Meiryo"/>
                </a:rPr>
                <a:t>・タスクデータを活用する</a:t>
              </a:r>
              <a:endParaRPr sz="1300" b="0" i="0" u="none" strike="noStrike" cap="none">
                <a:solidFill>
                  <a:schemeClr val="dk1"/>
                </a:solidFill>
                <a:latin typeface="Meiryo"/>
                <a:ea typeface="Meiryo"/>
                <a:cs typeface="Meiryo"/>
                <a:sym typeface="Meiryo"/>
              </a:endParaRPr>
            </a:p>
            <a:p>
              <a:pPr marL="0" marR="0" lvl="0" indent="0" algn="l" rtl="0">
                <a:lnSpc>
                  <a:spcPct val="100000"/>
                </a:lnSpc>
                <a:spcBef>
                  <a:spcPts val="700"/>
                </a:spcBef>
                <a:spcAft>
                  <a:spcPts val="0"/>
                </a:spcAft>
                <a:buClr>
                  <a:srgbClr val="000000"/>
                </a:buClr>
                <a:buSzPts val="1600"/>
                <a:buFont typeface="Arial"/>
                <a:buNone/>
              </a:pPr>
              <a:r>
                <a:rPr lang="ja-JP" sz="1300" b="0" i="0" u="none" strike="noStrike" cap="none">
                  <a:solidFill>
                    <a:schemeClr val="dk1"/>
                  </a:solidFill>
                  <a:latin typeface="Meiryo"/>
                  <a:ea typeface="Meiryo"/>
                  <a:cs typeface="Meiryo"/>
                  <a:sym typeface="Meiryo"/>
                </a:rPr>
                <a:t>・システム連携で効率化する</a:t>
              </a:r>
              <a:endParaRPr sz="1300" b="0" i="0" u="none" strike="noStrike" cap="none">
                <a:solidFill>
                  <a:schemeClr val="dk1"/>
                </a:solidFill>
                <a:latin typeface="Meiryo"/>
                <a:ea typeface="Meiryo"/>
                <a:cs typeface="Meiryo"/>
                <a:sym typeface="Meiryo"/>
              </a:endParaRPr>
            </a:p>
          </p:txBody>
        </p:sp>
        <p:pic>
          <p:nvPicPr>
            <p:cNvPr id="273" name="Google Shape;273;g3dd601cc77d_0_0" descr="ピン止めした地図"/>
            <p:cNvPicPr preferRelativeResize="0"/>
            <p:nvPr/>
          </p:nvPicPr>
          <p:blipFill rotWithShape="1">
            <a:blip r:embed="rId6">
              <a:alphaModFix/>
            </a:blip>
            <a:srcRect/>
            <a:stretch/>
          </p:blipFill>
          <p:spPr>
            <a:xfrm>
              <a:off x="840060" y="2992881"/>
              <a:ext cx="755703" cy="755703"/>
            </a:xfrm>
            <a:prstGeom prst="rect">
              <a:avLst/>
            </a:prstGeom>
            <a:noFill/>
            <a:ln>
              <a:noFill/>
            </a:ln>
          </p:spPr>
        </p:pic>
        <p:pic>
          <p:nvPicPr>
            <p:cNvPr id="274" name="Google Shape;274;g3dd601cc77d_0_0" descr="無限大"/>
            <p:cNvPicPr preferRelativeResize="0"/>
            <p:nvPr/>
          </p:nvPicPr>
          <p:blipFill rotWithShape="1">
            <a:blip r:embed="rId7">
              <a:alphaModFix/>
            </a:blip>
            <a:srcRect/>
            <a:stretch/>
          </p:blipFill>
          <p:spPr>
            <a:xfrm>
              <a:off x="10555677" y="3033273"/>
              <a:ext cx="567771" cy="567771"/>
            </a:xfrm>
            <a:prstGeom prst="rect">
              <a:avLst/>
            </a:prstGeom>
            <a:noFill/>
            <a:ln>
              <a:noFill/>
            </a:ln>
          </p:spPr>
        </p:pic>
        <p:pic>
          <p:nvPicPr>
            <p:cNvPr id="275" name="Google Shape;275;g3dd601cc77d_0_0" descr="握手"/>
            <p:cNvPicPr preferRelativeResize="0"/>
            <p:nvPr/>
          </p:nvPicPr>
          <p:blipFill rotWithShape="1">
            <a:blip r:embed="rId8">
              <a:alphaModFix/>
            </a:blip>
            <a:srcRect/>
            <a:stretch/>
          </p:blipFill>
          <p:spPr>
            <a:xfrm>
              <a:off x="9698458" y="3265303"/>
              <a:ext cx="1106424" cy="1106424"/>
            </a:xfrm>
            <a:prstGeom prst="rect">
              <a:avLst/>
            </a:prstGeom>
            <a:noFill/>
            <a:ln>
              <a:noFill/>
            </a:ln>
          </p:spPr>
        </p:pic>
      </p:grpSp>
      <p:sp>
        <p:nvSpPr>
          <p:cNvPr id="276" name="Google Shape;276;g3dd601cc77d_0_0"/>
          <p:cNvSpPr/>
          <p:nvPr/>
        </p:nvSpPr>
        <p:spPr>
          <a:xfrm>
            <a:off x="3431248" y="4170177"/>
            <a:ext cx="2429100" cy="794400"/>
          </a:xfrm>
          <a:prstGeom prst="rect">
            <a:avLst/>
          </a:prstGeom>
          <a:solidFill>
            <a:srgbClr val="FFF2C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500"/>
              <a:buFont typeface="Arial"/>
              <a:buNone/>
            </a:pPr>
            <a:r>
              <a:rPr lang="ja-JP" sz="1500" b="0" i="0" u="none" strike="noStrike" cap="none">
                <a:solidFill>
                  <a:srgbClr val="000000"/>
                </a:solidFill>
                <a:latin typeface="Meiryo"/>
                <a:ea typeface="Meiryo"/>
                <a:cs typeface="Meiryo"/>
                <a:sym typeface="Meiryo"/>
              </a:rPr>
              <a:t>見本タスクを作成＆運用し、利用方針を決める！</a:t>
            </a:r>
            <a:endParaRPr sz="1500" b="0" i="0" u="none" strike="noStrike" cap="none">
              <a:solidFill>
                <a:srgbClr val="000000"/>
              </a:solidFill>
              <a:latin typeface="Meiryo"/>
              <a:ea typeface="Meiryo"/>
              <a:cs typeface="Meiryo"/>
              <a:sym typeface="Meiryo"/>
            </a:endParaRPr>
          </a:p>
        </p:txBody>
      </p:sp>
      <p:sp>
        <p:nvSpPr>
          <p:cNvPr id="277" name="Google Shape;277;g3dd601cc77d_0_0"/>
          <p:cNvSpPr/>
          <p:nvPr/>
        </p:nvSpPr>
        <p:spPr>
          <a:xfrm>
            <a:off x="6204660" y="4170177"/>
            <a:ext cx="2631900" cy="794400"/>
          </a:xfrm>
          <a:prstGeom prst="rect">
            <a:avLst/>
          </a:prstGeom>
          <a:solidFill>
            <a:srgbClr val="FFF2C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500"/>
              <a:buFont typeface="Arial"/>
              <a:buNone/>
            </a:pPr>
            <a:r>
              <a:rPr lang="ja-JP" sz="1500" b="0" i="0" u="none" strike="noStrike" cap="none">
                <a:solidFill>
                  <a:srgbClr val="000000"/>
                </a:solidFill>
                <a:latin typeface="Meiryo"/>
                <a:ea typeface="Meiryo"/>
                <a:cs typeface="Meiryo"/>
                <a:sym typeface="Meiryo"/>
              </a:rPr>
              <a:t>チームのタスクがBizer teamで把握できる状態に！</a:t>
            </a:r>
            <a:endParaRPr sz="1500" b="0" i="0" u="none" strike="noStrike" cap="none">
              <a:solidFill>
                <a:srgbClr val="000000"/>
              </a:solidFill>
              <a:latin typeface="Meiryo"/>
              <a:ea typeface="Meiryo"/>
              <a:cs typeface="Meiryo"/>
              <a:sym typeface="Meiryo"/>
            </a:endParaRPr>
          </a:p>
        </p:txBody>
      </p:sp>
      <p:sp>
        <p:nvSpPr>
          <p:cNvPr id="278" name="Google Shape;278;g3dd601cc77d_0_0"/>
          <p:cNvSpPr/>
          <p:nvPr/>
        </p:nvSpPr>
        <p:spPr>
          <a:xfrm>
            <a:off x="9154868" y="4170177"/>
            <a:ext cx="2631900" cy="794400"/>
          </a:xfrm>
          <a:prstGeom prst="rect">
            <a:avLst/>
          </a:prstGeom>
          <a:solidFill>
            <a:srgbClr val="FFF2C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500"/>
              <a:buFont typeface="Arial"/>
              <a:buNone/>
            </a:pPr>
            <a:r>
              <a:rPr lang="ja-JP" sz="1500" b="0" i="0" u="none" strike="noStrike" cap="none">
                <a:solidFill>
                  <a:srgbClr val="000000"/>
                </a:solidFill>
                <a:latin typeface="Meiryo"/>
                <a:ea typeface="Meiryo"/>
                <a:cs typeface="Meiryo"/>
                <a:sym typeface="Meiryo"/>
              </a:rPr>
              <a:t>導入目的を振り返り、次に取り組むことを決める！</a:t>
            </a:r>
            <a:endParaRPr sz="1500" b="0" i="0" u="none" strike="noStrike" cap="none">
              <a:solidFill>
                <a:srgbClr val="000000"/>
              </a:solidFill>
              <a:latin typeface="Meiryo"/>
              <a:ea typeface="Meiryo"/>
              <a:cs typeface="Meiryo"/>
              <a:sym typeface="Meiryo"/>
            </a:endParaRPr>
          </a:p>
        </p:txBody>
      </p:sp>
      <p:sp>
        <p:nvSpPr>
          <p:cNvPr id="279" name="Google Shape;279;g3dd601cc77d_0_0"/>
          <p:cNvSpPr/>
          <p:nvPr/>
        </p:nvSpPr>
        <p:spPr>
          <a:xfrm>
            <a:off x="579095" y="4170177"/>
            <a:ext cx="2429100" cy="794400"/>
          </a:xfrm>
          <a:prstGeom prst="rect">
            <a:avLst/>
          </a:prstGeom>
          <a:solidFill>
            <a:srgbClr val="FFF2C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500"/>
              <a:buFont typeface="Arial"/>
              <a:buNone/>
            </a:pPr>
            <a:r>
              <a:rPr lang="ja-JP" sz="1500" b="0" i="0" u="none" strike="noStrike" cap="none">
                <a:solidFill>
                  <a:srgbClr val="000000"/>
                </a:solidFill>
                <a:latin typeface="Meiryo"/>
                <a:ea typeface="Meiryo"/>
                <a:cs typeface="Meiryo"/>
                <a:sym typeface="Meiryo"/>
              </a:rPr>
              <a:t>目指す状態と計画を</a:t>
            </a:r>
            <a:endParaRPr sz="1500" b="0" i="0" u="none" strike="noStrike" cap="none">
              <a:solidFill>
                <a:srgbClr val="000000"/>
              </a:solidFill>
              <a:latin typeface="Meiryo"/>
              <a:ea typeface="Meiryo"/>
              <a:cs typeface="Meiryo"/>
              <a:sym typeface="Meiryo"/>
            </a:endParaRPr>
          </a:p>
          <a:p>
            <a:pPr marL="0" marR="0" lvl="0" indent="0" algn="ctr" rtl="0">
              <a:lnSpc>
                <a:spcPct val="100000"/>
              </a:lnSpc>
              <a:spcBef>
                <a:spcPts val="0"/>
              </a:spcBef>
              <a:spcAft>
                <a:spcPts val="0"/>
              </a:spcAft>
              <a:buClr>
                <a:srgbClr val="000000"/>
              </a:buClr>
              <a:buSzPts val="1500"/>
              <a:buFont typeface="Arial"/>
              <a:buNone/>
            </a:pPr>
            <a:r>
              <a:rPr lang="ja-JP" sz="1500" b="0" i="0" u="none" strike="noStrike" cap="none">
                <a:solidFill>
                  <a:srgbClr val="000000"/>
                </a:solidFill>
                <a:latin typeface="Meiryo"/>
                <a:ea typeface="Meiryo"/>
                <a:cs typeface="Meiryo"/>
                <a:sym typeface="Meiryo"/>
              </a:rPr>
              <a:t>チームで共有する！</a:t>
            </a:r>
            <a:endParaRPr sz="1500" b="0" i="0" u="none" strike="noStrike" cap="none">
              <a:solidFill>
                <a:srgbClr val="000000"/>
              </a:solidFill>
              <a:latin typeface="Meiryo"/>
              <a:ea typeface="Meiryo"/>
              <a:cs typeface="Meiryo"/>
              <a:sym typeface="Meiry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g3a6f1f20d10_0_104"/>
          <p:cNvSpPr/>
          <p:nvPr/>
        </p:nvSpPr>
        <p:spPr>
          <a:xfrm>
            <a:off x="4366247" y="2502392"/>
            <a:ext cx="3459600" cy="430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300"/>
              <a:buFont typeface="Arial"/>
              <a:buNone/>
            </a:pPr>
            <a:r>
              <a:rPr lang="ja-JP" sz="2300" b="1" i="0" u="none" strike="noStrike" cap="none">
                <a:solidFill>
                  <a:schemeClr val="dk1"/>
                </a:solidFill>
                <a:latin typeface="Meiryo"/>
                <a:ea typeface="Meiryo"/>
                <a:cs typeface="Meiryo"/>
                <a:sym typeface="Meiryo"/>
              </a:rPr>
              <a:t>活用成功に向けた準備</a:t>
            </a:r>
            <a:endParaRPr sz="2300" b="1" i="0" u="none" strike="noStrike" cap="none">
              <a:solidFill>
                <a:schemeClr val="dk1"/>
              </a:solidFill>
              <a:latin typeface="Meiryo"/>
              <a:ea typeface="Meiryo"/>
              <a:cs typeface="Meiryo"/>
              <a:sym typeface="Meiryo"/>
            </a:endParaRPr>
          </a:p>
        </p:txBody>
      </p:sp>
      <p:grpSp>
        <p:nvGrpSpPr>
          <p:cNvPr id="285" name="Google Shape;285;g3a6f1f20d10_0_104"/>
          <p:cNvGrpSpPr/>
          <p:nvPr/>
        </p:nvGrpSpPr>
        <p:grpSpPr>
          <a:xfrm>
            <a:off x="4969016" y="3546260"/>
            <a:ext cx="2254383" cy="2221183"/>
            <a:chOff x="5305193" y="3856945"/>
            <a:chExt cx="1662647" cy="1638162"/>
          </a:xfrm>
        </p:grpSpPr>
        <p:pic>
          <p:nvPicPr>
            <p:cNvPr id="286" name="Google Shape;286;g3a6f1f20d10_0_104"/>
            <p:cNvPicPr preferRelativeResize="0"/>
            <p:nvPr/>
          </p:nvPicPr>
          <p:blipFill rotWithShape="1">
            <a:blip r:embed="rId3">
              <a:alphaModFix/>
            </a:blip>
            <a:srcRect l="-24" t="63238" r="89981" b="9983"/>
            <a:stretch/>
          </p:blipFill>
          <p:spPr>
            <a:xfrm>
              <a:off x="6096000" y="3856945"/>
              <a:ext cx="871840" cy="1638162"/>
            </a:xfrm>
            <a:prstGeom prst="rect">
              <a:avLst/>
            </a:prstGeom>
            <a:noFill/>
            <a:ln>
              <a:noFill/>
            </a:ln>
          </p:spPr>
        </p:pic>
        <p:pic>
          <p:nvPicPr>
            <p:cNvPr id="287" name="Google Shape;287;g3a6f1f20d10_0_104" descr="ピン止めした地図"/>
            <p:cNvPicPr preferRelativeResize="0"/>
            <p:nvPr/>
          </p:nvPicPr>
          <p:blipFill rotWithShape="1">
            <a:blip r:embed="rId4">
              <a:alphaModFix/>
            </a:blip>
            <a:srcRect/>
            <a:stretch/>
          </p:blipFill>
          <p:spPr>
            <a:xfrm>
              <a:off x="5305193" y="3881234"/>
              <a:ext cx="755703" cy="755703"/>
            </a:xfrm>
            <a:prstGeom prst="rect">
              <a:avLst/>
            </a:prstGeom>
            <a:noFill/>
            <a:ln>
              <a:noFill/>
            </a:ln>
          </p:spPr>
        </p:pic>
      </p:grpSp>
      <p:sp>
        <p:nvSpPr>
          <p:cNvPr id="288" name="Google Shape;288;g3a6f1f20d10_0_104"/>
          <p:cNvSpPr txBox="1"/>
          <p:nvPr/>
        </p:nvSpPr>
        <p:spPr>
          <a:xfrm>
            <a:off x="3890555" y="1632079"/>
            <a:ext cx="4410900" cy="708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000"/>
              <a:buFont typeface="Arial"/>
              <a:buNone/>
            </a:pPr>
            <a:r>
              <a:rPr lang="ja-JP" sz="4000" b="0" i="0" u="none" strike="noStrike" cap="none">
                <a:solidFill>
                  <a:srgbClr val="1687F8"/>
                </a:solidFill>
                <a:latin typeface="Meiryo"/>
                <a:ea typeface="Meiryo"/>
                <a:cs typeface="Meiryo"/>
                <a:sym typeface="Meiryo"/>
              </a:rPr>
              <a:t>Step.0：準備</a:t>
            </a:r>
            <a:endParaRPr sz="1500" b="0" i="0" u="none" strike="noStrike" cap="none">
              <a:solidFill>
                <a:srgbClr val="000000"/>
              </a:solidFill>
              <a:latin typeface="Meiryo"/>
              <a:ea typeface="Meiryo"/>
              <a:cs typeface="Meiryo"/>
              <a:sym typeface="Meiryo"/>
            </a:endParaRPr>
          </a:p>
        </p:txBody>
      </p:sp>
      <p:sp>
        <p:nvSpPr>
          <p:cNvPr id="289" name="Google Shape;289;g3a6f1f20d10_0_104"/>
          <p:cNvSpPr txBox="1">
            <a:spLocks noGrp="1"/>
          </p:cNvSpPr>
          <p:nvPr>
            <p:ph type="sldNum" idx="12"/>
          </p:nvPr>
        </p:nvSpPr>
        <p:spPr>
          <a:xfrm>
            <a:off x="11480801" y="8475136"/>
            <a:ext cx="3657600" cy="486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g3a6f1f20d10_0_819"/>
          <p:cNvSpPr txBox="1">
            <a:spLocks noGrp="1"/>
          </p:cNvSpPr>
          <p:nvPr>
            <p:ph type="sldNum" idx="12"/>
          </p:nvPr>
        </p:nvSpPr>
        <p:spPr>
          <a:xfrm>
            <a:off x="8610601" y="6356352"/>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ltLang="ja-JP"/>
              <a:t>9</a:t>
            </a:fld>
            <a:endParaRPr/>
          </a:p>
        </p:txBody>
      </p:sp>
      <p:sp>
        <p:nvSpPr>
          <p:cNvPr id="295" name="Google Shape;295;g3a6f1f20d10_0_819"/>
          <p:cNvSpPr txBox="1">
            <a:spLocks noGrp="1"/>
          </p:cNvSpPr>
          <p:nvPr>
            <p:ph type="title"/>
          </p:nvPr>
        </p:nvSpPr>
        <p:spPr>
          <a:xfrm>
            <a:off x="130262" y="68681"/>
            <a:ext cx="7671000" cy="540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000"/>
              <a:buFont typeface="Arial"/>
              <a:buNone/>
            </a:pPr>
            <a:r>
              <a:rPr lang="ja-JP">
                <a:latin typeface="Meiryo"/>
                <a:ea typeface="Meiryo"/>
                <a:cs typeface="Meiryo"/>
                <a:sym typeface="Meiryo"/>
              </a:rPr>
              <a:t>よくある失敗事例</a:t>
            </a:r>
            <a:endParaRPr>
              <a:latin typeface="Meiryo"/>
              <a:ea typeface="Meiryo"/>
              <a:cs typeface="Meiryo"/>
              <a:sym typeface="Meiryo"/>
            </a:endParaRPr>
          </a:p>
        </p:txBody>
      </p:sp>
      <p:sp>
        <p:nvSpPr>
          <p:cNvPr id="296" name="Google Shape;296;g3a6f1f20d10_0_819"/>
          <p:cNvSpPr txBox="1">
            <a:spLocks noGrp="1"/>
          </p:cNvSpPr>
          <p:nvPr>
            <p:ph type="body" idx="1"/>
          </p:nvPr>
        </p:nvSpPr>
        <p:spPr>
          <a:xfrm>
            <a:off x="463500" y="980725"/>
            <a:ext cx="11265000" cy="52704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1000"/>
              </a:spcBef>
              <a:spcAft>
                <a:spcPts val="0"/>
              </a:spcAft>
              <a:buClr>
                <a:schemeClr val="dk1"/>
              </a:buClr>
              <a:buSzPts val="2000"/>
              <a:buNone/>
            </a:pPr>
            <a:r>
              <a:rPr lang="ja-JP" sz="1800">
                <a:latin typeface="Meiryo"/>
                <a:ea typeface="Meiryo"/>
                <a:cs typeface="Meiryo"/>
                <a:sym typeface="Meiryo"/>
              </a:rPr>
              <a:t>まずはツール導入におけるよくある失敗事例について知りましょう。</a:t>
            </a:r>
            <a:endParaRPr sz="1800">
              <a:latin typeface="Meiryo"/>
              <a:ea typeface="Meiryo"/>
              <a:cs typeface="Meiryo"/>
              <a:sym typeface="Meiryo"/>
            </a:endParaRPr>
          </a:p>
          <a:p>
            <a:pPr marL="0" lvl="0" indent="0" algn="ctr" rtl="0">
              <a:lnSpc>
                <a:spcPct val="100000"/>
              </a:lnSpc>
              <a:spcBef>
                <a:spcPts val="1000"/>
              </a:spcBef>
              <a:spcAft>
                <a:spcPts val="0"/>
              </a:spcAft>
              <a:buClr>
                <a:schemeClr val="dk1"/>
              </a:buClr>
              <a:buSzPts val="2000"/>
              <a:buNone/>
            </a:pPr>
            <a:endParaRPr sz="1800">
              <a:latin typeface="Meiryo"/>
              <a:ea typeface="Meiryo"/>
              <a:cs typeface="Meiryo"/>
              <a:sym typeface="Meiryo"/>
            </a:endParaRPr>
          </a:p>
        </p:txBody>
      </p:sp>
      <p:sp>
        <p:nvSpPr>
          <p:cNvPr id="297" name="Google Shape;297;g3a6f1f20d10_0_819"/>
          <p:cNvSpPr txBox="1">
            <a:spLocks noGrp="1"/>
          </p:cNvSpPr>
          <p:nvPr>
            <p:ph type="body" idx="1"/>
          </p:nvPr>
        </p:nvSpPr>
        <p:spPr>
          <a:xfrm>
            <a:off x="1317000" y="1821250"/>
            <a:ext cx="9558000" cy="453510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C40D23"/>
              </a:buClr>
              <a:buSzPts val="2000"/>
              <a:buNone/>
            </a:pPr>
            <a:r>
              <a:rPr lang="ja-JP" sz="1900" b="1" i="0" u="none" strike="noStrike">
                <a:latin typeface="Meiryo"/>
                <a:ea typeface="Meiryo"/>
                <a:cs typeface="Meiryo"/>
                <a:sym typeface="Meiryo"/>
              </a:rPr>
              <a:t>主導する推進者</a:t>
            </a:r>
            <a:r>
              <a:rPr lang="ja-JP" sz="1900" b="1">
                <a:latin typeface="Meiryo"/>
                <a:ea typeface="Meiryo"/>
                <a:cs typeface="Meiryo"/>
                <a:sym typeface="Meiryo"/>
              </a:rPr>
              <a:t>を決めていない</a:t>
            </a:r>
            <a:endParaRPr sz="1900" b="1">
              <a:latin typeface="Meiryo"/>
              <a:ea typeface="Meiryo"/>
              <a:cs typeface="Meiryo"/>
              <a:sym typeface="Meiryo"/>
            </a:endParaRPr>
          </a:p>
          <a:p>
            <a:pPr marL="0" lvl="0" indent="0" algn="l" rtl="0">
              <a:lnSpc>
                <a:spcPct val="90000"/>
              </a:lnSpc>
              <a:spcBef>
                <a:spcPts val="1100"/>
              </a:spcBef>
              <a:spcAft>
                <a:spcPts val="0"/>
              </a:spcAft>
              <a:buClr>
                <a:srgbClr val="000000"/>
              </a:buClr>
              <a:buSzPts val="1900"/>
              <a:buNone/>
            </a:pPr>
            <a:r>
              <a:rPr lang="ja-JP" sz="1800" i="0" u="none" strike="noStrike">
                <a:latin typeface="Meiryo"/>
                <a:ea typeface="Meiryo"/>
                <a:cs typeface="Meiryo"/>
                <a:sym typeface="Meiryo"/>
              </a:rPr>
              <a:t>「</a:t>
            </a:r>
            <a:r>
              <a:rPr lang="ja-JP" sz="1800">
                <a:latin typeface="Meiryo"/>
                <a:ea typeface="Meiryo"/>
                <a:cs typeface="Meiryo"/>
                <a:sym typeface="Meiryo"/>
              </a:rPr>
              <a:t>取り組みな</a:t>
            </a:r>
            <a:r>
              <a:rPr lang="ja-JP" sz="1800" i="0" u="none" strike="noStrike">
                <a:latin typeface="Meiryo"/>
                <a:ea typeface="Meiryo"/>
                <a:cs typeface="Meiryo"/>
                <a:sym typeface="Meiryo"/>
              </a:rPr>
              <a:t>がら徐々に決める」「とりあえずやってみる」という方針は大事ですが、</a:t>
            </a:r>
            <a:endParaRPr sz="1800">
              <a:latin typeface="Meiryo"/>
              <a:ea typeface="Meiryo"/>
              <a:cs typeface="Meiryo"/>
              <a:sym typeface="Meiryo"/>
            </a:endParaRPr>
          </a:p>
          <a:p>
            <a:pPr marL="0" lvl="0" indent="0" algn="l" rtl="0">
              <a:lnSpc>
                <a:spcPct val="90000"/>
              </a:lnSpc>
              <a:spcBef>
                <a:spcPts val="1100"/>
              </a:spcBef>
              <a:spcAft>
                <a:spcPts val="0"/>
              </a:spcAft>
              <a:buClr>
                <a:srgbClr val="000000"/>
              </a:buClr>
              <a:buSzPts val="1900"/>
              <a:buNone/>
            </a:pPr>
            <a:r>
              <a:rPr lang="ja-JP" sz="1800" i="0" u="none" strike="noStrike">
                <a:latin typeface="Meiryo"/>
                <a:ea typeface="Meiryo"/>
                <a:cs typeface="Meiryo"/>
                <a:sym typeface="Meiryo"/>
              </a:rPr>
              <a:t>中心となって進めていく人を決めず、いきなり各</a:t>
            </a:r>
            <a:r>
              <a:rPr lang="ja-JP" sz="1800">
                <a:latin typeface="Meiryo"/>
                <a:ea typeface="Meiryo"/>
                <a:cs typeface="Meiryo"/>
                <a:sym typeface="Meiryo"/>
              </a:rPr>
              <a:t>メンバー</a:t>
            </a:r>
            <a:r>
              <a:rPr lang="ja-JP" sz="1800" i="0" u="none" strike="noStrike">
                <a:latin typeface="Meiryo"/>
                <a:ea typeface="Meiryo"/>
                <a:cs typeface="Meiryo"/>
                <a:sym typeface="Meiryo"/>
              </a:rPr>
              <a:t>任せで始めると</a:t>
            </a:r>
            <a:r>
              <a:rPr lang="ja-JP" sz="1800">
                <a:latin typeface="Meiryo"/>
                <a:ea typeface="Meiryo"/>
                <a:cs typeface="Meiryo"/>
                <a:sym typeface="Meiryo"/>
              </a:rPr>
              <a:t>、</a:t>
            </a:r>
            <a:endParaRPr sz="1800">
              <a:latin typeface="Meiryo"/>
              <a:ea typeface="Meiryo"/>
              <a:cs typeface="Meiryo"/>
              <a:sym typeface="Meiryo"/>
            </a:endParaRPr>
          </a:p>
          <a:p>
            <a:pPr marL="0" lvl="0" indent="0" algn="l" rtl="0">
              <a:lnSpc>
                <a:spcPct val="90000"/>
              </a:lnSpc>
              <a:spcBef>
                <a:spcPts val="1100"/>
              </a:spcBef>
              <a:spcAft>
                <a:spcPts val="0"/>
              </a:spcAft>
              <a:buClr>
                <a:srgbClr val="000000"/>
              </a:buClr>
              <a:buSzPts val="1900"/>
              <a:buNone/>
            </a:pPr>
            <a:r>
              <a:rPr lang="ja-JP" sz="1800">
                <a:latin typeface="Meiryo"/>
                <a:ea typeface="Meiryo"/>
                <a:cs typeface="Meiryo"/>
                <a:sym typeface="Meiryo"/>
              </a:rPr>
              <a:t>うまく活用ができなかったり、定着までに時間がかかったりする場合</a:t>
            </a:r>
            <a:r>
              <a:rPr lang="ja-JP" sz="1800" i="0" u="none" strike="noStrike">
                <a:latin typeface="Meiryo"/>
                <a:ea typeface="Meiryo"/>
                <a:cs typeface="Meiryo"/>
                <a:sym typeface="Meiryo"/>
              </a:rPr>
              <a:t>が多</a:t>
            </a:r>
            <a:r>
              <a:rPr lang="ja-JP" sz="1800">
                <a:latin typeface="Meiryo"/>
                <a:ea typeface="Meiryo"/>
                <a:cs typeface="Meiryo"/>
                <a:sym typeface="Meiryo"/>
              </a:rPr>
              <a:t>くなっています</a:t>
            </a:r>
            <a:r>
              <a:rPr lang="ja-JP" sz="1800" i="0" u="none" strike="noStrike">
                <a:latin typeface="Meiryo"/>
                <a:ea typeface="Meiryo"/>
                <a:cs typeface="Meiryo"/>
                <a:sym typeface="Meiryo"/>
              </a:rPr>
              <a:t>。</a:t>
            </a:r>
            <a:endParaRPr sz="1800">
              <a:latin typeface="Meiryo"/>
              <a:ea typeface="Meiryo"/>
              <a:cs typeface="Meiryo"/>
              <a:sym typeface="Meiryo"/>
            </a:endParaRPr>
          </a:p>
          <a:p>
            <a:pPr marL="0" lvl="0" indent="0" algn="l" rtl="0">
              <a:lnSpc>
                <a:spcPct val="90000"/>
              </a:lnSpc>
              <a:spcBef>
                <a:spcPts val="1100"/>
              </a:spcBef>
              <a:spcAft>
                <a:spcPts val="0"/>
              </a:spcAft>
              <a:buClr>
                <a:schemeClr val="dk1"/>
              </a:buClr>
              <a:buSzPts val="1900"/>
              <a:buNone/>
            </a:pPr>
            <a:endParaRPr sz="1800">
              <a:latin typeface="Meiryo"/>
              <a:ea typeface="Meiryo"/>
              <a:cs typeface="Meiryo"/>
              <a:sym typeface="Meiryo"/>
            </a:endParaRPr>
          </a:p>
          <a:p>
            <a:pPr marL="0" lvl="0" indent="0" algn="l" rtl="0">
              <a:lnSpc>
                <a:spcPct val="90000"/>
              </a:lnSpc>
              <a:spcBef>
                <a:spcPts val="1100"/>
              </a:spcBef>
              <a:spcAft>
                <a:spcPts val="0"/>
              </a:spcAft>
              <a:buClr>
                <a:srgbClr val="C40D23"/>
              </a:buClr>
              <a:buSzPts val="2000"/>
              <a:buNone/>
            </a:pPr>
            <a:r>
              <a:rPr lang="ja-JP" sz="1900" b="1" i="0" u="none" strike="noStrike">
                <a:latin typeface="Meiryo"/>
                <a:ea typeface="Meiryo"/>
                <a:cs typeface="Meiryo"/>
                <a:sym typeface="Meiryo"/>
              </a:rPr>
              <a:t>マネジメントに活用できていない</a:t>
            </a:r>
            <a:endParaRPr sz="1900" b="1" i="0" u="none" strike="noStrike">
              <a:latin typeface="Meiryo"/>
              <a:ea typeface="Meiryo"/>
              <a:cs typeface="Meiryo"/>
              <a:sym typeface="Meiryo"/>
            </a:endParaRPr>
          </a:p>
          <a:p>
            <a:pPr marL="0" lvl="0" indent="0" algn="l" rtl="0">
              <a:lnSpc>
                <a:spcPct val="90000"/>
              </a:lnSpc>
              <a:spcBef>
                <a:spcPts val="1100"/>
              </a:spcBef>
              <a:spcAft>
                <a:spcPts val="0"/>
              </a:spcAft>
              <a:buClr>
                <a:srgbClr val="000000"/>
              </a:buClr>
              <a:buSzPts val="1900"/>
              <a:buNone/>
            </a:pPr>
            <a:r>
              <a:rPr lang="ja-JP" sz="1800" i="0" u="none" strike="noStrike">
                <a:latin typeface="Meiryo"/>
                <a:ea typeface="Meiryo"/>
                <a:cs typeface="Meiryo"/>
                <a:sym typeface="Meiryo"/>
              </a:rPr>
              <a:t>Bizer teamはチームの生産性を向上</a:t>
            </a:r>
            <a:r>
              <a:rPr lang="ja-JP" sz="1800">
                <a:latin typeface="Meiryo"/>
                <a:ea typeface="Meiryo"/>
                <a:cs typeface="Meiryo"/>
                <a:sym typeface="Meiryo"/>
              </a:rPr>
              <a:t>をサポートする</a:t>
            </a:r>
            <a:r>
              <a:rPr lang="ja-JP" sz="1800" i="0" u="none" strike="noStrike">
                <a:latin typeface="Meiryo"/>
                <a:ea typeface="Meiryo"/>
                <a:cs typeface="Meiryo"/>
                <a:sym typeface="Meiryo"/>
              </a:rPr>
              <a:t>ツールです。</a:t>
            </a:r>
            <a:endParaRPr sz="1800">
              <a:latin typeface="Meiryo"/>
              <a:ea typeface="Meiryo"/>
              <a:cs typeface="Meiryo"/>
              <a:sym typeface="Meiryo"/>
            </a:endParaRPr>
          </a:p>
          <a:p>
            <a:pPr marL="0" lvl="0" indent="0" algn="l" rtl="0">
              <a:lnSpc>
                <a:spcPct val="90000"/>
              </a:lnSpc>
              <a:spcBef>
                <a:spcPts val="1100"/>
              </a:spcBef>
              <a:spcAft>
                <a:spcPts val="0"/>
              </a:spcAft>
              <a:buClr>
                <a:srgbClr val="000000"/>
              </a:buClr>
              <a:buSzPts val="1900"/>
              <a:buNone/>
            </a:pPr>
            <a:r>
              <a:rPr lang="ja-JP" sz="1800" i="0" u="none" strike="noStrike">
                <a:latin typeface="Meiryo"/>
                <a:ea typeface="Meiryo"/>
                <a:cs typeface="Meiryo"/>
                <a:sym typeface="Meiryo"/>
              </a:rPr>
              <a:t>せっかく現場で活用が進んでも、</a:t>
            </a:r>
            <a:r>
              <a:rPr lang="ja-JP" sz="1800">
                <a:latin typeface="Meiryo"/>
                <a:ea typeface="Meiryo"/>
                <a:cs typeface="Meiryo"/>
                <a:sym typeface="Meiryo"/>
              </a:rPr>
              <a:t>管理職がマネジメントにBizer teamを活用しないと、</a:t>
            </a:r>
            <a:endParaRPr sz="1800">
              <a:latin typeface="Meiryo"/>
              <a:ea typeface="Meiryo"/>
              <a:cs typeface="Meiryo"/>
              <a:sym typeface="Meiryo"/>
            </a:endParaRPr>
          </a:p>
          <a:p>
            <a:pPr marL="0" lvl="0" indent="0" algn="l" rtl="0">
              <a:lnSpc>
                <a:spcPct val="90000"/>
              </a:lnSpc>
              <a:spcBef>
                <a:spcPts val="1100"/>
              </a:spcBef>
              <a:spcAft>
                <a:spcPts val="0"/>
              </a:spcAft>
              <a:buClr>
                <a:srgbClr val="000000"/>
              </a:buClr>
              <a:buSzPts val="1900"/>
              <a:buNone/>
            </a:pPr>
            <a:r>
              <a:rPr lang="ja-JP" sz="1800" i="0" u="none" strike="noStrike">
                <a:latin typeface="Meiryo"/>
                <a:ea typeface="Meiryo"/>
                <a:cs typeface="Meiryo"/>
                <a:sym typeface="Meiryo"/>
              </a:rPr>
              <a:t>形骸化して定着しない場合があります。</a:t>
            </a:r>
            <a:endParaRPr sz="1800">
              <a:latin typeface="Meiryo"/>
              <a:ea typeface="Meiryo"/>
              <a:cs typeface="Meiryo"/>
              <a:sym typeface="Meiryo"/>
            </a:endParaRPr>
          </a:p>
          <a:p>
            <a:pPr marL="0" lvl="0" indent="0" algn="l" rtl="0">
              <a:lnSpc>
                <a:spcPct val="90000"/>
              </a:lnSpc>
              <a:spcBef>
                <a:spcPts val="1100"/>
              </a:spcBef>
              <a:spcAft>
                <a:spcPts val="0"/>
              </a:spcAft>
              <a:buClr>
                <a:schemeClr val="dk1"/>
              </a:buClr>
              <a:buSzPts val="1900"/>
              <a:buNone/>
            </a:pPr>
            <a:endParaRPr sz="1800">
              <a:latin typeface="Meiryo"/>
              <a:ea typeface="Meiryo"/>
              <a:cs typeface="Meiryo"/>
              <a:sym typeface="Meiryo"/>
            </a:endParaRPr>
          </a:p>
          <a:p>
            <a:pPr marL="0" lvl="0" indent="0" algn="l" rtl="0">
              <a:lnSpc>
                <a:spcPct val="90000"/>
              </a:lnSpc>
              <a:spcBef>
                <a:spcPts val="1100"/>
              </a:spcBef>
              <a:spcAft>
                <a:spcPts val="0"/>
              </a:spcAft>
              <a:buClr>
                <a:srgbClr val="C40D23"/>
              </a:buClr>
              <a:buSzPts val="2000"/>
              <a:buNone/>
            </a:pPr>
            <a:r>
              <a:rPr lang="ja-JP" sz="1900" b="1" i="0" u="none" strike="noStrike">
                <a:latin typeface="Meiryo"/>
                <a:ea typeface="Meiryo"/>
                <a:cs typeface="Meiryo"/>
                <a:sym typeface="Meiryo"/>
              </a:rPr>
              <a:t>現場の理解が得られない</a:t>
            </a:r>
            <a:endParaRPr sz="1900" b="1">
              <a:latin typeface="Meiryo"/>
              <a:ea typeface="Meiryo"/>
              <a:cs typeface="Meiryo"/>
              <a:sym typeface="Meiryo"/>
            </a:endParaRPr>
          </a:p>
          <a:p>
            <a:pPr marL="0" lvl="0" indent="0" algn="l" rtl="0">
              <a:lnSpc>
                <a:spcPct val="90000"/>
              </a:lnSpc>
              <a:spcBef>
                <a:spcPts val="1100"/>
              </a:spcBef>
              <a:spcAft>
                <a:spcPts val="0"/>
              </a:spcAft>
              <a:buClr>
                <a:srgbClr val="C40D23"/>
              </a:buClr>
              <a:buSzPts val="2000"/>
              <a:buNone/>
            </a:pPr>
            <a:r>
              <a:rPr lang="ja-JP" sz="1800">
                <a:latin typeface="Meiryo"/>
                <a:ea typeface="Meiryo"/>
                <a:cs typeface="Meiryo"/>
                <a:sym typeface="Meiryo"/>
              </a:rPr>
              <a:t>メンバー</a:t>
            </a:r>
            <a:r>
              <a:rPr lang="ja-JP" sz="1800" i="0" u="none" strike="noStrike">
                <a:latin typeface="Meiryo"/>
                <a:ea typeface="Meiryo"/>
                <a:cs typeface="Meiryo"/>
                <a:sym typeface="Meiryo"/>
              </a:rPr>
              <a:t>に導入背景</a:t>
            </a:r>
            <a:r>
              <a:rPr lang="ja-JP" sz="1800">
                <a:latin typeface="Meiryo"/>
                <a:ea typeface="Meiryo"/>
                <a:cs typeface="Meiryo"/>
                <a:sym typeface="Meiryo"/>
              </a:rPr>
              <a:t>や目的</a:t>
            </a:r>
            <a:r>
              <a:rPr lang="ja-JP" sz="1800" i="0" u="none" strike="noStrike">
                <a:latin typeface="Meiryo"/>
                <a:ea typeface="Meiryo"/>
                <a:cs typeface="Meiryo"/>
                <a:sym typeface="Meiryo"/>
              </a:rPr>
              <a:t>が理解されないと、積極的な活用は進みません。</a:t>
            </a:r>
            <a:endParaRPr sz="1800">
              <a:latin typeface="Meiryo"/>
              <a:ea typeface="Meiryo"/>
              <a:cs typeface="Meiryo"/>
              <a:sym typeface="Meiryo"/>
            </a:endParaRPr>
          </a:p>
        </p:txBody>
      </p:sp>
    </p:spTree>
  </p:cSld>
  <p:clrMapOvr>
    <a:masterClrMapping/>
  </p:clrMapOvr>
</p:sld>
</file>

<file path=ppt/theme/theme1.xml><?xml version="1.0" encoding="utf-8"?>
<a:theme xmlns:a="http://schemas.openxmlformats.org/drawingml/2006/main" name="Office テーマ">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6413</Words>
  <Application>Microsoft Office PowerPoint</Application>
  <PresentationFormat>ワイド画面</PresentationFormat>
  <Paragraphs>780</Paragraphs>
  <Slides>59</Slides>
  <Notes>59</Notes>
  <HiddenSlides>0</HiddenSlides>
  <MMClips>0</MMClips>
  <ScaleCrop>false</ScaleCrop>
  <HeadingPairs>
    <vt:vector size="6" baseType="variant">
      <vt:variant>
        <vt:lpstr>使用されているフォント</vt:lpstr>
      </vt:variant>
      <vt:variant>
        <vt:i4>4</vt:i4>
      </vt:variant>
      <vt:variant>
        <vt:lpstr>テーマ</vt:lpstr>
      </vt:variant>
      <vt:variant>
        <vt:i4>2</vt:i4>
      </vt:variant>
      <vt:variant>
        <vt:lpstr>スライド タイトル</vt:lpstr>
      </vt:variant>
      <vt:variant>
        <vt:i4>59</vt:i4>
      </vt:variant>
    </vt:vector>
  </HeadingPairs>
  <TitlesOfParts>
    <vt:vector size="65" baseType="lpstr">
      <vt:lpstr>BIZ UDPGothic</vt:lpstr>
      <vt:lpstr>メイリオ</vt:lpstr>
      <vt:lpstr>Arial</vt:lpstr>
      <vt:lpstr>メイリオ</vt:lpstr>
      <vt:lpstr>Office テーマ</vt:lpstr>
      <vt:lpstr>Office テーマ</vt:lpstr>
      <vt:lpstr>PowerPoint プレゼンテーション</vt:lpstr>
      <vt:lpstr>はじめに</vt:lpstr>
      <vt:lpstr>Bizer teamとは</vt:lpstr>
      <vt:lpstr>Bizer teamのビジョン</vt:lpstr>
      <vt:lpstr>Bizer teamが考える生産性向上のステップ</vt:lpstr>
      <vt:lpstr>Bizer team活用のゴール</vt:lpstr>
      <vt:lpstr>Bizer team活用のステップ</vt:lpstr>
      <vt:lpstr>PowerPoint プレゼンテーション</vt:lpstr>
      <vt:lpstr>よくある失敗事例</vt:lpstr>
      <vt:lpstr>活用成功に向けて準備をしよう</vt:lpstr>
      <vt:lpstr>推進体制・役割を決める</vt:lpstr>
      <vt:lpstr>導入背景、問題、状態目標を明確にする</vt:lpstr>
      <vt:lpstr>導入背景、問題、状態目標を明確にする</vt:lpstr>
      <vt:lpstr>導入背景、問題、状態目標を明確にする</vt:lpstr>
      <vt:lpstr>定着までの計画を立てる</vt:lpstr>
      <vt:lpstr>「Bizer teamをはじめる」タスクの完了</vt:lpstr>
      <vt:lpstr>お役立ちコンテンツについて知る</vt:lpstr>
      <vt:lpstr>お役立ちコンテンツ詳細①</vt:lpstr>
      <vt:lpstr>ヘルプページ早見表</vt:lpstr>
      <vt:lpstr>ヘルプページ早見表</vt:lpstr>
      <vt:lpstr>お役立ちコンテンツ詳細②</vt:lpstr>
      <vt:lpstr>お役立ちコンテンツ詳細③</vt:lpstr>
      <vt:lpstr>【参考】活用進捗をタスクで管理（管理職・推進者向け）</vt:lpstr>
      <vt:lpstr>PowerPoint プレゼンテーション</vt:lpstr>
      <vt:lpstr>小さな成功事例を作る！</vt:lpstr>
      <vt:lpstr>まず着手する業務を決める</vt:lpstr>
      <vt:lpstr>【参考】はじめに業務一覧を作成する</vt:lpstr>
      <vt:lpstr>グループを作成する</vt:lpstr>
      <vt:lpstr>タスクを作成する</vt:lpstr>
      <vt:lpstr>【参考】業務分解の基準</vt:lpstr>
      <vt:lpstr>【参考】他社事例を確認する</vt:lpstr>
      <vt:lpstr>運用ルールを決める</vt:lpstr>
      <vt:lpstr>チェックリストの粒度とタイトル付け</vt:lpstr>
      <vt:lpstr>ファイル、コメントの使い方</vt:lpstr>
      <vt:lpstr>【参考】チャットツールとBizer teamの使い分け</vt:lpstr>
      <vt:lpstr>チェックリストにリマインダーを設定する</vt:lpstr>
      <vt:lpstr>Step.1 まとめ　ちいさな成功事例をつくる</vt:lpstr>
      <vt:lpstr>PowerPoint プレゼンテーション</vt:lpstr>
      <vt:lpstr>チームでタスクを共有する！</vt:lpstr>
      <vt:lpstr>タスクの進捗を管理する</vt:lpstr>
      <vt:lpstr>チーム内のタスクを集約し、業務を型化する</vt:lpstr>
      <vt:lpstr>利用を習慣化し、業務マネジメントに活用する</vt:lpstr>
      <vt:lpstr>【参考】チームでの導入が進みにくいと感じた時のチェックポイント</vt:lpstr>
      <vt:lpstr>【参考】個人のタスクをBizer teamに集約する</vt:lpstr>
      <vt:lpstr>【参考】チーム内の依頼をタスクやチェックリストで行う</vt:lpstr>
      <vt:lpstr>【参考】チャットツールとBizer teamの組み合わせ</vt:lpstr>
      <vt:lpstr>【参考】 スケジュール管理とタスク管理の違い</vt:lpstr>
      <vt:lpstr>Step.2 まとめ　チームでタスクを共有する</vt:lpstr>
      <vt:lpstr>PowerPoint プレゼンテーション</vt:lpstr>
      <vt:lpstr>更なる活用に向けて</vt:lpstr>
      <vt:lpstr>1.タスクにする範囲を拡大</vt:lpstr>
      <vt:lpstr>2.テンプレート活用・改善</vt:lpstr>
      <vt:lpstr>【参考】業務改善のフレームワーク：ECRSの4原則</vt:lpstr>
      <vt:lpstr>【参考】振り返りのフレームワーク：KPT法</vt:lpstr>
      <vt:lpstr>【参考】振り返りのフレームワーク：KPT法の実践例</vt:lpstr>
      <vt:lpstr>3.コラボレーション範囲の拡大</vt:lpstr>
      <vt:lpstr>4.タスクデータの活用</vt:lpstr>
      <vt:lpstr>5.システム連携で効率化！</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佐藤奨</dc:creator>
  <cp:lastModifiedBy>鈴木 里英</cp:lastModifiedBy>
  <cp:revision>2</cp:revision>
  <dcterms:created xsi:type="dcterms:W3CDTF">2018-05-23T02:33:50Z</dcterms:created>
  <dcterms:modified xsi:type="dcterms:W3CDTF">2026-07-17T10:19:07Z</dcterms:modified>
</cp:coreProperties>
</file>